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3" r:id="rId2"/>
    <p:sldId id="290" r:id="rId3"/>
    <p:sldId id="285" r:id="rId4"/>
    <p:sldId id="259" r:id="rId5"/>
    <p:sldId id="272" r:id="rId6"/>
    <p:sldId id="288" r:id="rId7"/>
    <p:sldId id="261" r:id="rId8"/>
    <p:sldId id="263" r:id="rId9"/>
    <p:sldId id="305" r:id="rId10"/>
    <p:sldId id="281" r:id="rId11"/>
    <p:sldId id="278" r:id="rId12"/>
    <p:sldId id="279" r:id="rId13"/>
    <p:sldId id="280" r:id="rId14"/>
    <p:sldId id="277" r:id="rId15"/>
    <p:sldId id="265" r:id="rId16"/>
    <p:sldId id="267" r:id="rId17"/>
    <p:sldId id="295" r:id="rId18"/>
    <p:sldId id="307" r:id="rId19"/>
    <p:sldId id="309"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422" autoAdjust="0"/>
  </p:normalViewPr>
  <p:slideViewPr>
    <p:cSldViewPr>
      <p:cViewPr>
        <p:scale>
          <a:sx n="50" d="100"/>
          <a:sy n="50" d="100"/>
        </p:scale>
        <p:origin x="-17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3177" tIns="46588" rIns="93177" bIns="465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634" y="0"/>
            <a:ext cx="3038161" cy="464180"/>
          </a:xfrm>
          <a:prstGeom prst="rect">
            <a:avLst/>
          </a:prstGeom>
        </p:spPr>
        <p:txBody>
          <a:bodyPr vert="horz" lIns="93177" tIns="46588" rIns="93177" bIns="46588" rtlCol="0"/>
          <a:lstStyle>
            <a:lvl1pPr algn="r" fontAlgn="auto">
              <a:spcBef>
                <a:spcPts val="0"/>
              </a:spcBef>
              <a:spcAft>
                <a:spcPts val="0"/>
              </a:spcAft>
              <a:defRPr sz="1200">
                <a:latin typeface="+mn-lt"/>
              </a:defRPr>
            </a:lvl1pPr>
          </a:lstStyle>
          <a:p>
            <a:pPr>
              <a:defRPr/>
            </a:pPr>
            <a:fld id="{D458F659-4F08-42C0-8BB7-2FE16E243C7F}" type="datetimeFigureOut">
              <a:rPr lang="en-US"/>
              <a:pPr>
                <a:defRPr/>
              </a:pPr>
              <a:t>12/14/2011</a:t>
            </a:fld>
            <a:endParaRPr lang="en-US"/>
          </a:p>
        </p:txBody>
      </p:sp>
      <p:sp>
        <p:nvSpPr>
          <p:cNvPr id="4" name="Footer Placeholder 3"/>
          <p:cNvSpPr>
            <a:spLocks noGrp="1"/>
          </p:cNvSpPr>
          <p:nvPr>
            <p:ph type="ftr" sz="quarter" idx="2"/>
          </p:nvPr>
        </p:nvSpPr>
        <p:spPr>
          <a:xfrm>
            <a:off x="0" y="8830621"/>
            <a:ext cx="3038161" cy="464180"/>
          </a:xfrm>
          <a:prstGeom prst="rect">
            <a:avLst/>
          </a:prstGeom>
        </p:spPr>
        <p:txBody>
          <a:bodyPr vert="horz" lIns="93177" tIns="46588" rIns="93177" bIns="4658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634" y="8830621"/>
            <a:ext cx="3038161" cy="464180"/>
          </a:xfrm>
          <a:prstGeom prst="rect">
            <a:avLst/>
          </a:prstGeom>
        </p:spPr>
        <p:txBody>
          <a:bodyPr vert="horz" lIns="93177" tIns="46588" rIns="93177" bIns="46588" rtlCol="0" anchor="b"/>
          <a:lstStyle>
            <a:lvl1pPr algn="r" fontAlgn="auto">
              <a:spcBef>
                <a:spcPts val="0"/>
              </a:spcBef>
              <a:spcAft>
                <a:spcPts val="0"/>
              </a:spcAft>
              <a:defRPr sz="1200">
                <a:latin typeface="+mn-lt"/>
              </a:defRPr>
            </a:lvl1pPr>
          </a:lstStyle>
          <a:p>
            <a:pPr>
              <a:defRPr/>
            </a:pPr>
            <a:fld id="{ED879590-B2F6-4329-8715-6914DE2E356E}" type="slidenum">
              <a:rPr lang="en-US"/>
              <a:pPr>
                <a:defRPr/>
              </a:pPr>
              <a:t>‹#›</a:t>
            </a:fld>
            <a:endParaRPr lang="en-US"/>
          </a:p>
        </p:txBody>
      </p:sp>
    </p:spTree>
    <p:extLst>
      <p:ext uri="{BB962C8B-B14F-4D97-AF65-F5344CB8AC3E}">
        <p14:creationId xmlns:p14="http://schemas.microsoft.com/office/powerpoint/2010/main" val="353065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3177" tIns="46588" rIns="93177" bIns="465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634" y="0"/>
            <a:ext cx="3038161" cy="464180"/>
          </a:xfrm>
          <a:prstGeom prst="rect">
            <a:avLst/>
          </a:prstGeom>
        </p:spPr>
        <p:txBody>
          <a:bodyPr vert="horz" lIns="93177" tIns="46588" rIns="93177" bIns="46588" rtlCol="0"/>
          <a:lstStyle>
            <a:lvl1pPr algn="r" fontAlgn="auto">
              <a:spcBef>
                <a:spcPts val="0"/>
              </a:spcBef>
              <a:spcAft>
                <a:spcPts val="0"/>
              </a:spcAft>
              <a:defRPr sz="1200">
                <a:latin typeface="+mn-lt"/>
              </a:defRPr>
            </a:lvl1pPr>
          </a:lstStyle>
          <a:p>
            <a:pPr>
              <a:defRPr/>
            </a:pPr>
            <a:fld id="{1974F7CD-6B05-4FB4-A3CD-8F0ABD2AB5E9}" type="datetimeFigureOut">
              <a:rPr lang="en-US"/>
              <a:pPr>
                <a:defRPr/>
              </a:pPr>
              <a:t>12/14/2011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pPr lvl="0"/>
            <a:endParaRPr lang="en-US" noProof="0" smtClean="0"/>
          </a:p>
        </p:txBody>
      </p:sp>
      <p:sp>
        <p:nvSpPr>
          <p:cNvPr id="5" name="Notes Placeholder 4"/>
          <p:cNvSpPr>
            <a:spLocks noGrp="1"/>
          </p:cNvSpPr>
          <p:nvPr>
            <p:ph type="body" sz="quarter" idx="3"/>
          </p:nvPr>
        </p:nvSpPr>
        <p:spPr>
          <a:xfrm>
            <a:off x="701362" y="4416111"/>
            <a:ext cx="5607678" cy="4182419"/>
          </a:xfrm>
          <a:prstGeom prst="rect">
            <a:avLst/>
          </a:prstGeom>
        </p:spPr>
        <p:txBody>
          <a:bodyPr vert="horz" lIns="93177" tIns="46588" rIns="93177"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21"/>
            <a:ext cx="3038161" cy="464180"/>
          </a:xfrm>
          <a:prstGeom prst="rect">
            <a:avLst/>
          </a:prstGeom>
        </p:spPr>
        <p:txBody>
          <a:bodyPr vert="horz" lIns="93177" tIns="46588" rIns="93177" bIns="4658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634" y="8830621"/>
            <a:ext cx="3038161" cy="464180"/>
          </a:xfrm>
          <a:prstGeom prst="rect">
            <a:avLst/>
          </a:prstGeom>
        </p:spPr>
        <p:txBody>
          <a:bodyPr vert="horz" lIns="93177" tIns="46588" rIns="93177" bIns="46588" rtlCol="0" anchor="b"/>
          <a:lstStyle>
            <a:lvl1pPr algn="r" fontAlgn="auto">
              <a:spcBef>
                <a:spcPts val="0"/>
              </a:spcBef>
              <a:spcAft>
                <a:spcPts val="0"/>
              </a:spcAft>
              <a:defRPr sz="1200">
                <a:latin typeface="+mn-lt"/>
              </a:defRPr>
            </a:lvl1pPr>
          </a:lstStyle>
          <a:p>
            <a:pPr>
              <a:defRPr/>
            </a:pPr>
            <a:fld id="{0D26A26C-8E87-41A1-A156-5733F02D228F}" type="slidenum">
              <a:rPr lang="en-US"/>
              <a:pPr>
                <a:defRPr/>
              </a:pPr>
              <a:t>‹#›</a:t>
            </a:fld>
            <a:endParaRPr lang="en-US"/>
          </a:p>
        </p:txBody>
      </p:sp>
    </p:spTree>
    <p:extLst>
      <p:ext uri="{BB962C8B-B14F-4D97-AF65-F5344CB8AC3E}">
        <p14:creationId xmlns:p14="http://schemas.microsoft.com/office/powerpoint/2010/main" val="868745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powerpoint</a:t>
            </a:r>
            <a:r>
              <a:rPr lang="en-US" dirty="0" smtClean="0"/>
              <a:t> presentation</a:t>
            </a:r>
            <a:r>
              <a:rPr lang="en-US" baseline="0" dirty="0" smtClean="0"/>
              <a:t> includes a basic overview of what Magnet is, where we are at in our 2</a:t>
            </a:r>
            <a:r>
              <a:rPr lang="en-US" baseline="30000" dirty="0" smtClean="0"/>
              <a:t>nd</a:t>
            </a:r>
            <a:r>
              <a:rPr lang="en-US" baseline="0" dirty="0" smtClean="0"/>
              <a:t> designation process.  Please use and customize as you wish. </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1" dirty="0" smtClean="0"/>
              <a:t>Strategy:  </a:t>
            </a:r>
            <a:r>
              <a:rPr lang="en-US" sz="900" dirty="0" smtClean="0"/>
              <a:t>The CNO must be positioned in the organization to effectively influence executive stakeholders AND  Nurse leaders at all levels of the organization convey a strong sense of advocacy and support on behalf of staff and patients.</a:t>
            </a:r>
          </a:p>
          <a:p>
            <a:endParaRPr lang="en-US" sz="900" dirty="0" smtClean="0"/>
          </a:p>
          <a:p>
            <a:r>
              <a:rPr lang="en-US" sz="900" b="1" dirty="0" smtClean="0"/>
              <a:t>Strategic planning</a:t>
            </a:r>
            <a:r>
              <a:rPr lang="en-US" sz="900" dirty="0" smtClean="0"/>
              <a:t>:</a:t>
            </a:r>
          </a:p>
          <a:p>
            <a:r>
              <a:rPr lang="en-US" sz="900" dirty="0" smtClean="0"/>
              <a:t>Does the nursing mission vision, values, and strategic/quality plan reflect the organization’s priorities (hint – think about organizational  Elevate goals – are the nursing goals in alignment?)</a:t>
            </a:r>
          </a:p>
          <a:p>
            <a:endParaRPr lang="en-US" sz="900" dirty="0" smtClean="0"/>
          </a:p>
          <a:p>
            <a:r>
              <a:rPr lang="en-US" sz="900" b="1" dirty="0" smtClean="0"/>
              <a:t>Advocacy:  </a:t>
            </a:r>
          </a:p>
          <a:p>
            <a:r>
              <a:rPr lang="en-US" sz="900" dirty="0" smtClean="0"/>
              <a:t>Does the CNO influence organization wide change?  How do nurse leaders guide the transition during periods of planned or unplanned change.  Think about Marilyn’s leadership role in organizational initiatives.  Think about efforts that are in place to help develop frontline nursing leaders (Center for Frontline Nursing Leadership Program, S3 – new orientation program for leaders such as charge nurses, asst. managers, etc)</a:t>
            </a:r>
          </a:p>
          <a:p>
            <a:endParaRPr lang="en-US" sz="900" dirty="0" smtClean="0"/>
          </a:p>
          <a:p>
            <a:r>
              <a:rPr lang="en-US" sz="900" b="1" dirty="0" smtClean="0"/>
              <a:t>Visibility, Accessibility, and Communication:</a:t>
            </a:r>
          </a:p>
          <a:p>
            <a:r>
              <a:rPr lang="en-US" sz="900" dirty="0" smtClean="0"/>
              <a:t>The various methods the CNO is visible and accesses direct care nurses.  (think CNO newsletter, State of Nursing Address, Staff Councils, etc)</a:t>
            </a:r>
          </a:p>
          <a:p>
            <a:r>
              <a:rPr lang="en-US" sz="900" dirty="0" smtClean="0"/>
              <a:t>Various nurse leader use input from direct care nurses to improve the work environment and patient care.</a:t>
            </a:r>
            <a:endParaRPr lang="en-US" sz="900"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t>This essential element includes opportunities for us to provide evidence about how we:  (use some or all of the</a:t>
            </a:r>
            <a:r>
              <a:rPr lang="en-US" sz="900" baseline="0" dirty="0" smtClean="0"/>
              <a:t> following descriptors)</a:t>
            </a:r>
            <a:endParaRPr lang="en-US" sz="900" dirty="0" smtClean="0"/>
          </a:p>
          <a:p>
            <a:pPr>
              <a:buFont typeface="Arial" charset="0"/>
              <a:buChar char="•"/>
            </a:pPr>
            <a:r>
              <a:rPr lang="en-US" sz="900" dirty="0" smtClean="0"/>
              <a:t>Enable nurses from different settings and roles to participate in organizational decision making through committees, councils, etc</a:t>
            </a:r>
          </a:p>
          <a:p>
            <a:pPr>
              <a:buFont typeface="Arial" charset="0"/>
              <a:buChar char="•"/>
            </a:pPr>
            <a:r>
              <a:rPr lang="en-US" sz="900" dirty="0" smtClean="0"/>
              <a:t>Demonstrate improvements in practices that happen through groups that staff are involved with</a:t>
            </a:r>
          </a:p>
          <a:p>
            <a:pPr>
              <a:buFont typeface="Arial" charset="0"/>
              <a:buChar char="•"/>
            </a:pPr>
            <a:r>
              <a:rPr lang="en-US" sz="900" dirty="0" smtClean="0"/>
              <a:t>are involved in local, state, and national professional organizations – and outcomes of that involvement</a:t>
            </a:r>
          </a:p>
          <a:p>
            <a:pPr>
              <a:buFont typeface="Arial" charset="0"/>
              <a:buChar char="•"/>
            </a:pPr>
            <a:r>
              <a:rPr lang="en-US" sz="900" dirty="0" smtClean="0"/>
              <a:t>How the organization supports staff working on additional nursing degrees – or advancing in VPNPP.  </a:t>
            </a:r>
          </a:p>
          <a:p>
            <a:pPr>
              <a:buFont typeface="Arial" charset="0"/>
              <a:buChar char="•"/>
            </a:pPr>
            <a:r>
              <a:rPr lang="en-US" sz="900" dirty="0" smtClean="0"/>
              <a:t>Progress within the organization related to number of staff certified in specialty</a:t>
            </a:r>
          </a:p>
          <a:p>
            <a:pPr>
              <a:buFont typeface="Arial" charset="0"/>
              <a:buChar char="•"/>
            </a:pPr>
            <a:r>
              <a:rPr lang="en-US" sz="900" dirty="0" smtClean="0"/>
              <a:t>Provide continuing education programs for staff (such as </a:t>
            </a:r>
            <a:r>
              <a:rPr lang="en-US" sz="900" dirty="0" err="1" smtClean="0"/>
              <a:t>Aprilfest</a:t>
            </a:r>
            <a:r>
              <a:rPr lang="en-US" sz="900" dirty="0" smtClean="0"/>
              <a:t> and </a:t>
            </a:r>
            <a:r>
              <a:rPr lang="en-US" sz="900" dirty="0" err="1" smtClean="0"/>
              <a:t>Octoberfest</a:t>
            </a:r>
            <a:r>
              <a:rPr lang="en-US" sz="900" dirty="0" smtClean="0"/>
              <a:t> activities – as well as programs throughout year)</a:t>
            </a:r>
          </a:p>
          <a:p>
            <a:pPr>
              <a:buFont typeface="Arial" charset="0"/>
              <a:buChar char="•"/>
            </a:pPr>
            <a:r>
              <a:rPr lang="en-US" sz="900" dirty="0" smtClean="0"/>
              <a:t>Ways that the organization promotes the teaching role of nurses (preceptors, clinical faculty, instructors for different initiatives)</a:t>
            </a:r>
          </a:p>
          <a:p>
            <a:pPr>
              <a:buFont typeface="Arial" charset="0"/>
              <a:buChar char="•"/>
            </a:pPr>
            <a:r>
              <a:rPr lang="en-US" sz="900" dirty="0" smtClean="0"/>
              <a:t>How the organization supports the transition of new graduates into practice</a:t>
            </a:r>
          </a:p>
          <a:p>
            <a:pPr>
              <a:buFont typeface="Arial" charset="0"/>
              <a:buChar char="•"/>
            </a:pPr>
            <a:r>
              <a:rPr lang="en-US" sz="900" dirty="0" smtClean="0"/>
              <a:t>How the organization works with schools of nursing to provide clinical experiences</a:t>
            </a:r>
          </a:p>
          <a:p>
            <a:pPr>
              <a:buFont typeface="Arial" charset="0"/>
              <a:buChar char="•"/>
            </a:pPr>
            <a:r>
              <a:rPr lang="en-US" sz="900" dirty="0" smtClean="0"/>
              <a:t>Participation of nurses at all levels of service to the community</a:t>
            </a:r>
          </a:p>
          <a:p>
            <a:pPr>
              <a:buFont typeface="Arial" charset="0"/>
              <a:buChar char="•"/>
            </a:pPr>
            <a:r>
              <a:rPr lang="en-US" sz="900" dirty="0" smtClean="0"/>
              <a:t>Visibility of nurses in the community</a:t>
            </a:r>
          </a:p>
          <a:p>
            <a:pPr>
              <a:buFont typeface="Arial" charset="0"/>
              <a:buChar char="•"/>
            </a:pPr>
            <a:endParaRPr lang="en-US" baseline="0" dirty="0" smtClean="0"/>
          </a:p>
          <a:p>
            <a:pPr>
              <a:buFont typeface="Arial" charset="0"/>
              <a:buChar char="•"/>
            </a:pPr>
            <a:endParaRPr lang="en-US" baseline="0" dirty="0" smtClean="0"/>
          </a:p>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900" dirty="0" smtClean="0"/>
              <a:t>This is an essential element which includes a lot!  </a:t>
            </a:r>
          </a:p>
          <a:p>
            <a:endParaRPr lang="en-US" sz="900" dirty="0" smtClean="0"/>
          </a:p>
          <a:p>
            <a:r>
              <a:rPr lang="en-US" sz="900" dirty="0" smtClean="0"/>
              <a:t>It includes:</a:t>
            </a:r>
          </a:p>
          <a:p>
            <a:r>
              <a:rPr lang="en-US" sz="900" dirty="0" smtClean="0"/>
              <a:t>How the nurses apply our Interdisciplinary Collaborative Practice Model</a:t>
            </a:r>
          </a:p>
          <a:p>
            <a:r>
              <a:rPr lang="en-US" sz="900" dirty="0" smtClean="0"/>
              <a:t>How nurses develop, implement &amp; evaluate standards of practice and standards of care</a:t>
            </a:r>
          </a:p>
          <a:p>
            <a:r>
              <a:rPr lang="en-US" sz="900" dirty="0" smtClean="0"/>
              <a:t>How direct care nurses are involved in tracking and analyzing nurse satisfaction data</a:t>
            </a:r>
          </a:p>
          <a:p>
            <a:r>
              <a:rPr lang="en-US" sz="900" dirty="0" smtClean="0"/>
              <a:t>How nurse satisfaction data performs in relation to national/other results</a:t>
            </a:r>
          </a:p>
          <a:p>
            <a:endParaRPr lang="en-US" sz="900" dirty="0" smtClean="0"/>
          </a:p>
          <a:p>
            <a:r>
              <a:rPr lang="en-US" sz="900" dirty="0" smtClean="0"/>
              <a:t>How the care delivery system model involves the patient and his/her support system in the planning and delivery of care</a:t>
            </a:r>
          </a:p>
          <a:p>
            <a:r>
              <a:rPr lang="en-US" sz="900" dirty="0" smtClean="0"/>
              <a:t>How assignments are made to ensure continuity, quality and effectiveness – how regulatory and professional standards are incorporated</a:t>
            </a:r>
          </a:p>
          <a:p>
            <a:r>
              <a:rPr lang="en-US" sz="900" dirty="0" smtClean="0"/>
              <a:t>How we engage internal or external consultant or experts – and what improvements happen as a result. </a:t>
            </a:r>
          </a:p>
          <a:p>
            <a:endParaRPr lang="en-US" sz="900" dirty="0" smtClean="0"/>
          </a:p>
          <a:p>
            <a:r>
              <a:rPr lang="en-US" sz="900" dirty="0" smtClean="0"/>
              <a:t>How direct care nurses participate in staffing and scheduling processes. </a:t>
            </a:r>
          </a:p>
          <a:p>
            <a:r>
              <a:rPr lang="en-US" sz="900" dirty="0" smtClean="0"/>
              <a:t>How nurses are involved in analyzing data to guide decisions regarding unit and departmental budget processes.</a:t>
            </a:r>
          </a:p>
          <a:p>
            <a:endParaRPr lang="en-US" sz="900" dirty="0" smtClean="0"/>
          </a:p>
          <a:p>
            <a:r>
              <a:rPr lang="en-US" sz="900" dirty="0" smtClean="0"/>
              <a:t>How nurses assume leadership roles in interdisciplinary communication – and other processes that affect use of information systems, patient education processes.</a:t>
            </a:r>
          </a:p>
          <a:p>
            <a:r>
              <a:rPr lang="en-US" sz="900" dirty="0" smtClean="0"/>
              <a:t>How nurses have ready access to literature, professional standards, etc to support their practice</a:t>
            </a:r>
          </a:p>
          <a:p>
            <a:r>
              <a:rPr lang="en-US" sz="900" dirty="0" smtClean="0"/>
              <a:t>How nurse at all levels participate in self appraisal for the assurance of competence and professional development</a:t>
            </a:r>
          </a:p>
          <a:p>
            <a:endParaRPr lang="en-US" sz="900" dirty="0" smtClean="0"/>
          </a:p>
          <a:p>
            <a:r>
              <a:rPr lang="en-US" sz="900" dirty="0" smtClean="0"/>
              <a:t>How nurses access available Ethics resources</a:t>
            </a:r>
          </a:p>
          <a:p>
            <a:r>
              <a:rPr lang="en-US" sz="900" dirty="0" smtClean="0"/>
              <a:t>How nurses resolve issues r/t patient privacy/confidentiality</a:t>
            </a:r>
          </a:p>
          <a:p>
            <a:endParaRPr lang="en-US" sz="900" dirty="0" smtClean="0"/>
          </a:p>
          <a:p>
            <a:r>
              <a:rPr lang="en-US" sz="900" dirty="0" smtClean="0"/>
              <a:t>How the organization works to address disparities in the management of healthcare needs of diverse patient groups</a:t>
            </a:r>
          </a:p>
          <a:p>
            <a:r>
              <a:rPr lang="en-US" sz="900" dirty="0" smtClean="0"/>
              <a:t>How the organization works to improve workforce safety for nurses (Smooth Moves, Nurse Wellness initiatives )</a:t>
            </a:r>
          </a:p>
          <a:p>
            <a:r>
              <a:rPr lang="en-US" sz="900" dirty="0" smtClean="0"/>
              <a:t>How the organization works to support a culture of patient safety and to decrease the incidence of hospital acquired infections. </a:t>
            </a:r>
          </a:p>
          <a:p>
            <a:r>
              <a:rPr lang="en-US" sz="900" dirty="0" smtClean="0"/>
              <a:t>Patient satisfaction data that is nurse specific (management of pain, patient education, courtesy &amp; respect, careful listening by nurses, response time)</a:t>
            </a:r>
          </a:p>
          <a:p>
            <a:endParaRPr lang="en-US" sz="900" dirty="0" smtClean="0"/>
          </a:p>
          <a:p>
            <a:endParaRPr lang="en-US" sz="900" dirty="0" smtClean="0"/>
          </a:p>
          <a:p>
            <a:endParaRPr lang="en-US" sz="900" dirty="0" smtClean="0"/>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nurses at all level use published research finding in their practice</a:t>
            </a:r>
          </a:p>
          <a:p>
            <a:r>
              <a:rPr lang="en-US" baseline="0" dirty="0" smtClean="0"/>
              <a:t>How the organization support the advancement of nursing research in the organization</a:t>
            </a:r>
          </a:p>
          <a:p>
            <a:r>
              <a:rPr lang="en-US" baseline="0" dirty="0" smtClean="0"/>
              <a:t>How the organization disseminates knowledge generated through nursing research to internal and external audiences.</a:t>
            </a:r>
          </a:p>
          <a:p>
            <a:r>
              <a:rPr lang="en-US" baseline="0" dirty="0" smtClean="0"/>
              <a:t>The structure for evaluating existing nursing practice based on research.</a:t>
            </a:r>
          </a:p>
          <a:p>
            <a:r>
              <a:rPr lang="en-US" baseline="0" dirty="0" smtClean="0"/>
              <a:t>How translation of new knowledge in nursing practice effects patient outcomes</a:t>
            </a:r>
          </a:p>
          <a:p>
            <a:endParaRPr lang="en-US" baseline="0" dirty="0" smtClean="0"/>
          </a:p>
          <a:p>
            <a:r>
              <a:rPr lang="en-US" baseline="0" dirty="0" smtClean="0"/>
              <a:t>How nurses are involved in the evaluation of technology and information systems and/or architecture and space design</a:t>
            </a:r>
          </a:p>
          <a:p>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900" dirty="0" smtClean="0"/>
              <a:t>Patients:</a:t>
            </a:r>
          </a:p>
          <a:p>
            <a:r>
              <a:rPr lang="en-US" sz="900" dirty="0" smtClean="0"/>
              <a:t>Mortality </a:t>
            </a:r>
          </a:p>
          <a:p>
            <a:r>
              <a:rPr lang="en-US" sz="900" dirty="0" smtClean="0"/>
              <a:t>Healthcare acquired infections</a:t>
            </a:r>
          </a:p>
          <a:p>
            <a:r>
              <a:rPr lang="en-US" sz="900" dirty="0" smtClean="0"/>
              <a:t>Falls and associated injuries</a:t>
            </a:r>
          </a:p>
          <a:p>
            <a:r>
              <a:rPr lang="en-US" sz="900" dirty="0" smtClean="0"/>
              <a:t>Pressure ulcer prevalence</a:t>
            </a:r>
          </a:p>
          <a:p>
            <a:r>
              <a:rPr lang="en-US" sz="900" dirty="0" smtClean="0"/>
              <a:t>Patient satisfaction (overall and with nursing care and with educational information)</a:t>
            </a:r>
          </a:p>
          <a:p>
            <a:r>
              <a:rPr lang="en-US" sz="900" dirty="0" smtClean="0"/>
              <a:t>Satisfaction with pain management</a:t>
            </a:r>
          </a:p>
          <a:p>
            <a:r>
              <a:rPr lang="en-US" sz="900" dirty="0" smtClean="0"/>
              <a:t>Perception of Safety </a:t>
            </a:r>
          </a:p>
          <a:p>
            <a:r>
              <a:rPr lang="en-US" sz="900" dirty="0" smtClean="0"/>
              <a:t>Specialty population specific outcomes</a:t>
            </a:r>
          </a:p>
          <a:p>
            <a:endParaRPr lang="en-US" sz="900" dirty="0" smtClean="0"/>
          </a:p>
          <a:p>
            <a:r>
              <a:rPr lang="en-US" sz="900" dirty="0" smtClean="0"/>
              <a:t>Nurses:</a:t>
            </a:r>
          </a:p>
          <a:p>
            <a:r>
              <a:rPr lang="en-US" sz="900" dirty="0" smtClean="0"/>
              <a:t>Level of nurse engagement and satisfaction </a:t>
            </a:r>
          </a:p>
          <a:p>
            <a:r>
              <a:rPr lang="en-US" sz="900" dirty="0" smtClean="0"/>
              <a:t>Perception of Nurse Autonomy</a:t>
            </a:r>
          </a:p>
          <a:p>
            <a:r>
              <a:rPr lang="en-US" sz="900" dirty="0" smtClean="0"/>
              <a:t>Turnover and vacancy rates</a:t>
            </a:r>
          </a:p>
          <a:p>
            <a:r>
              <a:rPr lang="en-US" sz="900" dirty="0" smtClean="0"/>
              <a:t>% direct care nurses and nurse leaders with certification</a:t>
            </a:r>
          </a:p>
          <a:p>
            <a:r>
              <a:rPr lang="en-US" sz="900" dirty="0" smtClean="0"/>
              <a:t>Educational preparation of all staff</a:t>
            </a:r>
          </a:p>
          <a:p>
            <a:r>
              <a:rPr lang="en-US" sz="900" dirty="0" smtClean="0"/>
              <a:t>Rates and types of staff injuries</a:t>
            </a:r>
          </a:p>
          <a:p>
            <a:r>
              <a:rPr lang="en-US" sz="900" dirty="0" smtClean="0"/>
              <a:t>Staff perception of safe culture and work environment</a:t>
            </a:r>
          </a:p>
          <a:p>
            <a:r>
              <a:rPr lang="en-US" sz="900" dirty="0" smtClean="0"/>
              <a:t>Staff perception of orientation and effectiveness of continuing education programs</a:t>
            </a:r>
          </a:p>
          <a:p>
            <a:endParaRPr lang="en-US" sz="900" dirty="0" smtClean="0"/>
          </a:p>
          <a:p>
            <a:r>
              <a:rPr lang="en-US" sz="900" dirty="0" smtClean="0"/>
              <a:t>Organization:</a:t>
            </a:r>
          </a:p>
          <a:p>
            <a:r>
              <a:rPr lang="en-US" sz="900" dirty="0" smtClean="0"/>
              <a:t>Efficiency and elimination of waste</a:t>
            </a:r>
          </a:p>
          <a:p>
            <a:r>
              <a:rPr lang="en-US" sz="900" dirty="0" smtClean="0"/>
              <a:t>CNO impact on system level change</a:t>
            </a:r>
          </a:p>
          <a:p>
            <a:endParaRPr lang="en-US" sz="900" dirty="0" smtClean="0"/>
          </a:p>
          <a:p>
            <a:r>
              <a:rPr lang="en-US" sz="900" dirty="0" smtClean="0"/>
              <a:t>Consumers:</a:t>
            </a:r>
          </a:p>
          <a:p>
            <a:r>
              <a:rPr lang="en-US" sz="900" dirty="0" smtClean="0"/>
              <a:t>Impact of community outreach programs</a:t>
            </a:r>
          </a:p>
          <a:p>
            <a:r>
              <a:rPr lang="en-US" sz="900" dirty="0" smtClean="0"/>
              <a:t>Community Health and Welfare</a:t>
            </a:r>
          </a:p>
          <a:p>
            <a:endParaRPr lang="en-US" sz="900"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sums</a:t>
            </a:r>
            <a:r>
              <a:rPr lang="en-US" baseline="0" dirty="0" smtClean="0"/>
              <a:t> the essential elements all up!</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factors were all considered when we received our initial designation.  As we approach a second designation,</a:t>
            </a:r>
            <a:r>
              <a:rPr lang="en-US" baseline="0" dirty="0" smtClean="0"/>
              <a:t> the focus on the forces/criteria shifts some.  Most notably – there is an increased focus on New Knowledge, Innovations &amp; Improvements and in Quality Results.</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link to an on-line</a:t>
            </a:r>
            <a:r>
              <a:rPr lang="en-US" baseline="0" dirty="0" smtClean="0"/>
              <a:t> Magnet jeopardy game.  Use it if you wish….or not.</a:t>
            </a:r>
          </a:p>
          <a:p>
            <a:endParaRPr lang="en-US" baseline="0" dirty="0" smtClean="0"/>
          </a:p>
          <a:p>
            <a:r>
              <a:rPr lang="en-US" baseline="0" dirty="0" smtClean="0"/>
              <a:t>Note:  consider turning off audio on computer.  Game noises can be a bit annoying.  </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t>How will you stay on top of what you need to know and what you need to do??  There are several things that will be very important.</a:t>
            </a:r>
          </a:p>
          <a:p>
            <a:endParaRPr lang="en-US" sz="900" dirty="0" smtClean="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19</a:t>
            </a:fld>
            <a:endParaRPr lang="en-US"/>
          </a:p>
        </p:txBody>
      </p:sp>
    </p:spTree>
    <p:extLst>
      <p:ext uri="{BB962C8B-B14F-4D97-AF65-F5344CB8AC3E}">
        <p14:creationId xmlns:p14="http://schemas.microsoft.com/office/powerpoint/2010/main" val="254637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95">
              <a:defRPr/>
            </a:pPr>
            <a:r>
              <a:rPr lang="en-US" dirty="0" smtClean="0"/>
              <a:t>Vanderbilt has long been recognized as a leader in health care, has been mentioned in Forbes and U.S. News and World Report, and continues to be at the forefront of top hospitals recognized in the U.S. and the world, every year. And, we are already part of a very few hospital corporations in the U.S. that have ever earned the Magnet Status designation. Why is that? Look around! It’s not the corporation. It’s not the name. It’s the people. The staff. The nurses and medical professionals here who insist on excellence, leadership, and evidence. The reason Vanderbilt is the kind of health care institution it is, is because of you and your colleagues. </a:t>
            </a:r>
          </a:p>
          <a:p>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ANCC is a subsidiary of the American Nurses</a:t>
            </a:r>
            <a:r>
              <a:rPr lang="en-US" baseline="0" dirty="0" smtClean="0"/>
              <a:t> Association which is the professional organization that sets standards for our profession. </a:t>
            </a:r>
          </a:p>
          <a:p>
            <a:endParaRPr lang="en-US" baseline="0" dirty="0" smtClean="0"/>
          </a:p>
          <a:p>
            <a:r>
              <a:rPr lang="en-US" baseline="0" dirty="0" smtClean="0"/>
              <a:t>Magnet hospitals are an elite class.  The mere fact that an organization is Magnet tells those on the outside what it’s values are and that it sets high standards.  </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30782-322B-4260-BF88-5A627EC4FD40}" type="slidenum">
              <a:rPr lang="en-US" smtClean="0"/>
              <a:pPr fontAlgn="base">
                <a:spcBef>
                  <a:spcPct val="0"/>
                </a:spcBef>
                <a:spcAft>
                  <a:spcPct val="0"/>
                </a:spcAft>
                <a:defRPr/>
              </a:pPr>
              <a:t>4</a:t>
            </a:fld>
            <a:endParaRPr 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701362" y="4414510"/>
            <a:ext cx="5607678" cy="4184020"/>
          </a:xfrm>
          <a:noFill/>
        </p:spPr>
        <p:txBody>
          <a:bodyPr wrap="square" numCol="1" anchor="t" anchorCtr="0" compatLnSpc="1">
            <a:prstTxWarp prst="textNoShape">
              <a:avLst/>
            </a:prstTxWarp>
          </a:bodyPr>
          <a:lstStyle/>
          <a:p>
            <a:pPr eaLnBrk="1" hangingPunct="1">
              <a:spcBef>
                <a:spcPct val="0"/>
              </a:spcBef>
            </a:pPr>
            <a:r>
              <a:rPr lang="en-US" sz="900" dirty="0" smtClean="0"/>
              <a:t>Being a Magnet hospital is not something that happens overnight.</a:t>
            </a:r>
            <a:r>
              <a:rPr lang="en-US" sz="900" baseline="0" dirty="0" smtClean="0"/>
              <a:t>  </a:t>
            </a:r>
            <a:r>
              <a:rPr lang="en-US" sz="900" dirty="0" smtClean="0"/>
              <a:t>Before our</a:t>
            </a:r>
            <a:r>
              <a:rPr lang="en-US" sz="900" baseline="0" dirty="0" smtClean="0"/>
              <a:t> initial site</a:t>
            </a:r>
            <a:r>
              <a:rPr lang="en-US" sz="900" dirty="0" smtClean="0"/>
              <a:t> visit, there was years of foundational work that happened – nurturing a shared governance culture, working to have strong interdisciplinary relationships, paying special attention to quality and safety for our patients and families.  </a:t>
            </a:r>
          </a:p>
          <a:p>
            <a:pPr eaLnBrk="1" hangingPunct="1">
              <a:spcBef>
                <a:spcPct val="0"/>
              </a:spcBef>
            </a:pPr>
            <a:endParaRPr lang="en-US" sz="900" dirty="0" smtClean="0"/>
          </a:p>
          <a:p>
            <a:pPr eaLnBrk="1" hangingPunct="1">
              <a:spcBef>
                <a:spcPct val="0"/>
              </a:spcBef>
            </a:pPr>
            <a:r>
              <a:rPr lang="en-US" sz="900" dirty="0" smtClean="0"/>
              <a:t>Once an organization decides to pursue designation, they do a self-study to identify if they meet the qualifications.  Once they are confident that they do, they begin collecting “evidence” that they meet the many criteria that define Magnet.  This takes months  - collecting information and writing it into a document that can be submitted to the ANCC office.   Not all organizations that submit an application will even be granted a visit from the surveyors.</a:t>
            </a:r>
          </a:p>
          <a:p>
            <a:pPr eaLnBrk="1" hangingPunct="1">
              <a:spcBef>
                <a:spcPct val="0"/>
              </a:spcBef>
            </a:pPr>
            <a:endParaRPr lang="en-US" sz="900" dirty="0" smtClean="0"/>
          </a:p>
          <a:p>
            <a:pPr eaLnBrk="1" hangingPunct="1">
              <a:spcBef>
                <a:spcPct val="0"/>
              </a:spcBef>
            </a:pPr>
            <a:r>
              <a:rPr lang="en-US" sz="900" dirty="0" smtClean="0"/>
              <a:t>Once a document is deemed acceptable, the organization is told that they now qualify for a visit so that surveyors can determine whether or not what is in their document is “real” and if the organization fully meets the criteria to be called “</a:t>
            </a:r>
            <a:br>
              <a:rPr lang="en-US" sz="900" dirty="0" smtClean="0"/>
            </a:br>
            <a:r>
              <a:rPr lang="en-US" sz="900" dirty="0" smtClean="0"/>
              <a:t>Magnet.”  </a:t>
            </a:r>
          </a:p>
          <a:p>
            <a:pPr eaLnBrk="1" hangingPunct="1">
              <a:spcBef>
                <a:spcPct val="0"/>
              </a:spcBef>
            </a:pPr>
            <a:endParaRPr lang="en-US" sz="900" dirty="0" smtClean="0"/>
          </a:p>
          <a:p>
            <a:pPr eaLnBrk="1" hangingPunct="1">
              <a:spcBef>
                <a:spcPct val="0"/>
              </a:spcBef>
            </a:pPr>
            <a:r>
              <a:rPr lang="en-US" sz="900" dirty="0" smtClean="0"/>
              <a:t>Our initial visit was in September 2006. 5 Surveyors from ANCC were here for 5 days.  They visited with staff from every corner of the medical center, met with leaders, and held community forums.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blood,</a:t>
            </a:r>
            <a:r>
              <a:rPr lang="en-US" baseline="0" dirty="0" smtClean="0"/>
              <a:t> sweat, laughter, and tears later….we were successful.</a:t>
            </a:r>
          </a:p>
          <a:p>
            <a:endParaRPr lang="en-US" baseline="0" dirty="0" smtClean="0"/>
          </a:p>
          <a:p>
            <a:r>
              <a:rPr lang="en-US" baseline="0" dirty="0" smtClean="0"/>
              <a:t>Magnet Designation is not a “forever” designation.  Now is our time for a repeat designation!!  </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general timeline –</a:t>
            </a:r>
          </a:p>
          <a:p>
            <a:endParaRPr lang="en-US" dirty="0" smtClean="0"/>
          </a:p>
          <a:p>
            <a:r>
              <a:rPr lang="en-US" dirty="0" smtClean="0"/>
              <a:t>In the second designation document – they don’t expect to see that we have “maintained” – they</a:t>
            </a:r>
            <a:r>
              <a:rPr lang="en-US" baseline="0" dirty="0" smtClean="0"/>
              <a:t> will expect to see how we have improved and grown – it really is a raising of the bar.</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5 essential elements of an magnet organization.  The document that we submit describes how those</a:t>
            </a:r>
            <a:r>
              <a:rPr lang="en-US" baseline="0" dirty="0" smtClean="0"/>
              <a:t> elements exist in our organization.  During a site visit, the appraisers will talk with staff and validate it.</a:t>
            </a:r>
            <a:endParaRPr lang="en-US" dirty="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another way</a:t>
            </a:r>
            <a:r>
              <a:rPr lang="en-US" baseline="0" dirty="0" smtClean="0"/>
              <a:t> of visualizing the Essential elements.  Notice the large orange circle which anchors the other elements.  If you think about it, this makes sense that it should be such a big piece of the picture.  All other elements are important – but the bottom line is outcomes – whether it is for our patients, for nurses, for our organization or for the community.</a:t>
            </a:r>
          </a:p>
          <a:p>
            <a:endParaRPr lang="en-US" baseline="0" dirty="0" smtClean="0"/>
          </a:p>
        </p:txBody>
      </p:sp>
      <p:sp>
        <p:nvSpPr>
          <p:cNvPr id="4" name="Slide Number Placeholder 3"/>
          <p:cNvSpPr>
            <a:spLocks noGrp="1"/>
          </p:cNvSpPr>
          <p:nvPr>
            <p:ph type="sldNum" sz="quarter" idx="10"/>
          </p:nvPr>
        </p:nvSpPr>
        <p:spPr/>
        <p:txBody>
          <a:bodyPr/>
          <a:lstStyle/>
          <a:p>
            <a:pPr>
              <a:defRPr/>
            </a:pPr>
            <a:fld id="{0D26A26C-8E87-41A1-A156-5733F02D228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888F8A-E460-46B8-8C5B-CBD3FCFCB71B}"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57EA42-C494-4876-B80E-2F76F24AF9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75C7D5-9E2F-4D62-8560-13945A64CEDF}"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53B0E-8BFC-4E53-8C7C-86B78D99D5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E5D647-2F2D-41A1-A53C-85719443B01D}"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9205F1-AC10-4007-8990-6E319B79B7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437B51-DC31-4CE0-BAA6-964DFD034DF5}"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6383A-13A4-4A60-B3A1-0094DB46B0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98585E-F9C5-4E84-B87E-5309CB4E9EC7}"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535572-05FD-476A-A73E-E88454EA6A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65D917-3C34-4C5F-82FD-EDF98132BDFE}" type="datetimeFigureOut">
              <a:rPr lang="en-US"/>
              <a:pPr>
                <a:defRPr/>
              </a:pPr>
              <a:t>12/14/2011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3F106-7596-4744-A1A5-AA014655E6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FC7C38-3431-4C5B-B057-98055D13D67C}" type="datetimeFigureOut">
              <a:rPr lang="en-US"/>
              <a:pPr>
                <a:defRPr/>
              </a:pPr>
              <a:t>12/14/2011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4A73AE-C50E-4B05-A0A0-DCE5D68138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F5DF81-7BBC-452E-ACCB-3687736DB332}" type="datetimeFigureOut">
              <a:rPr lang="en-US"/>
              <a:pPr>
                <a:defRPr/>
              </a:pPr>
              <a:t>12/14/2011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E989D5-18E7-4CB8-BF62-B2B5BD0131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631646-6C11-44A3-8F3E-92ACBB99B2D0}" type="datetimeFigureOut">
              <a:rPr lang="en-US"/>
              <a:pPr>
                <a:defRPr/>
              </a:pPr>
              <a:t>12/14/2011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79559D-D220-49E1-8127-82B0F3D45B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CC431-F745-4368-8BE9-53EE8ED55320}" type="datetimeFigureOut">
              <a:rPr lang="en-US"/>
              <a:pPr>
                <a:defRPr/>
              </a:pPr>
              <a:t>12/14/2011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1DF12E-7DB3-4712-9248-F8C70F737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1C7CE0-081F-4EF6-B6F7-7CA81BE8378A}" type="datetimeFigureOut">
              <a:rPr lang="en-US"/>
              <a:pPr>
                <a:defRPr/>
              </a:pPr>
              <a:t>12/14/2011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20E4A-3A8A-48DC-B772-8A12E04FA1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3A361C-0193-4785-97C8-82044BF7BBCF}" type="datetimeFigureOut">
              <a:rPr lang="en-US"/>
              <a:pPr>
                <a:defRPr/>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5B2AA3-8CDF-46ED-812A-8383F993C6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mc.vanderbilt.edu/vunet/vumc.php?site=Magnet%20Website&amp;doc=3061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c.vanderbilt.edu/vunet/vumc.php?site=Magnet%20Website&amp;doc=3061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c.vanderbilt.edu/vunet/vumc.php?site=Magnet%20Website&amp;doc=306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c.vanderbilt.edu/vunet/vumc.php?site=Magnet%20Website&amp;doc=3062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mc.vanderbilt.edu/vunet/vumc.php?site=Magnet%20Website&amp;doc=3062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uperteachertools.com/jeopardy/usergames/Apr201016/game1272223032.php"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mc.vanderbilt.edu/vunet/vumc.php?site=Magnet%20Websit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Creative Materials for NEPD &amp; Nursing\Magnet\Archer Materials\Archer Graph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993" b="27545"/>
          <a:stretch/>
        </p:blipFill>
        <p:spPr bwMode="auto">
          <a:xfrm>
            <a:off x="-279277" y="164472"/>
            <a:ext cx="9326880" cy="6573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bg1"/>
                </a:solidFill>
                <a:latin typeface="Century Gothic" pitchFamily="34" charset="0"/>
              </a:rPr>
              <a:t>Transformational Leadership</a:t>
            </a:r>
            <a:endParaRPr lang="en-US" dirty="0">
              <a:solidFill>
                <a:schemeClr val="bg1"/>
              </a:solidFill>
              <a:latin typeface="Century Gothic" pitchFamily="34" charset="0"/>
            </a:endParaRPr>
          </a:p>
        </p:txBody>
      </p:sp>
      <p:sp>
        <p:nvSpPr>
          <p:cNvPr id="3" name="Content Placeholder 2"/>
          <p:cNvSpPr>
            <a:spLocks noGrp="1"/>
          </p:cNvSpPr>
          <p:nvPr>
            <p:ph idx="1"/>
          </p:nvPr>
        </p:nvSpPr>
        <p:spPr>
          <a:xfrm>
            <a:off x="533400" y="1828800"/>
            <a:ext cx="8229600" cy="2057400"/>
          </a:xfrm>
        </p:spPr>
        <p:txBody>
          <a:bodyPr/>
          <a:lstStyle/>
          <a:p>
            <a:r>
              <a:rPr lang="en-US" dirty="0" smtClean="0">
                <a:latin typeface="Bookman Old Style" pitchFamily="18" charset="0"/>
              </a:rPr>
              <a:t>Strategic Planning</a:t>
            </a:r>
          </a:p>
          <a:p>
            <a:r>
              <a:rPr lang="en-US" dirty="0" smtClean="0">
                <a:latin typeface="Bookman Old Style" pitchFamily="18" charset="0"/>
              </a:rPr>
              <a:t>Advocacy and Influence</a:t>
            </a:r>
          </a:p>
          <a:p>
            <a:r>
              <a:rPr lang="en-US" dirty="0" smtClean="0">
                <a:latin typeface="Bookman Old Style" pitchFamily="18" charset="0"/>
              </a:rPr>
              <a:t>Visibility, Accessibility, and Communication</a:t>
            </a:r>
            <a:endParaRPr lang="en-US" dirty="0">
              <a:latin typeface="Bookman Old Style" pitchFamily="18" charset="0"/>
            </a:endParaRPr>
          </a:p>
        </p:txBody>
      </p:sp>
      <p:sp>
        <p:nvSpPr>
          <p:cNvPr id="5" name="TextBox 4"/>
          <p:cNvSpPr txBox="1"/>
          <p:nvPr/>
        </p:nvSpPr>
        <p:spPr>
          <a:xfrm>
            <a:off x="5257800" y="4267200"/>
            <a:ext cx="2743200" cy="369332"/>
          </a:xfrm>
          <a:prstGeom prst="rect">
            <a:avLst/>
          </a:prstGeom>
          <a:noFill/>
        </p:spPr>
        <p:txBody>
          <a:bodyPr wrap="square" rtlCol="0">
            <a:spAutoFit/>
          </a:bodyPr>
          <a:lstStyle/>
          <a:p>
            <a:endParaRPr lang="en-US" dirty="0"/>
          </a:p>
        </p:txBody>
      </p:sp>
      <p:pic>
        <p:nvPicPr>
          <p:cNvPr id="6" name="Picture 4" descr="MC9004326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09285" y="4667013"/>
            <a:ext cx="1285875" cy="128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1600200" y="4937760"/>
            <a:ext cx="3733800" cy="1200329"/>
          </a:xfrm>
          <a:prstGeom prst="rect">
            <a:avLst/>
          </a:prstGeom>
          <a:noFill/>
        </p:spPr>
        <p:txBody>
          <a:bodyPr wrap="square" rtlCol="0">
            <a:spAutoFit/>
          </a:bodyPr>
          <a:lstStyle/>
          <a:p>
            <a:r>
              <a:rPr lang="en-US" dirty="0">
                <a:hlinkClick r:id="rId4"/>
              </a:rPr>
              <a:t>https://www.mc.vanderbilt.edu/vunet/vumc.php?site=Magnet%20Website&amp;doc=30616</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solidFill>
                  <a:schemeClr val="bg1"/>
                </a:solidFill>
                <a:latin typeface="Century Gothic" pitchFamily="34" charset="0"/>
              </a:rPr>
              <a:t>Structural Empowerment</a:t>
            </a:r>
            <a:endParaRPr lang="en-US" dirty="0">
              <a:solidFill>
                <a:schemeClr val="bg1"/>
              </a:solidFill>
              <a:latin typeface="Century Gothic" pitchFamily="34" charset="0"/>
            </a:endParaRPr>
          </a:p>
        </p:txBody>
      </p:sp>
      <p:sp>
        <p:nvSpPr>
          <p:cNvPr id="3" name="Content Placeholder 2"/>
          <p:cNvSpPr>
            <a:spLocks noGrp="1"/>
          </p:cNvSpPr>
          <p:nvPr>
            <p:ph idx="1"/>
          </p:nvPr>
        </p:nvSpPr>
        <p:spPr>
          <a:xfrm>
            <a:off x="457200" y="1447801"/>
            <a:ext cx="8229600" cy="3124200"/>
          </a:xfrm>
        </p:spPr>
        <p:txBody>
          <a:bodyPr/>
          <a:lstStyle/>
          <a:p>
            <a:r>
              <a:rPr lang="en-US" sz="2800" dirty="0" smtClean="0">
                <a:latin typeface="Bookman Old Style" pitchFamily="18" charset="0"/>
              </a:rPr>
              <a:t>Professional Engagement</a:t>
            </a:r>
          </a:p>
          <a:p>
            <a:r>
              <a:rPr lang="en-US" sz="2800" dirty="0" smtClean="0">
                <a:latin typeface="Bookman Old Style" pitchFamily="18" charset="0"/>
              </a:rPr>
              <a:t>Commitment to Professional Development</a:t>
            </a:r>
          </a:p>
          <a:p>
            <a:r>
              <a:rPr lang="en-US" sz="2800" dirty="0" smtClean="0">
                <a:latin typeface="Bookman Old Style" pitchFamily="18" charset="0"/>
              </a:rPr>
              <a:t>Teaching and Role Development</a:t>
            </a:r>
          </a:p>
          <a:p>
            <a:r>
              <a:rPr lang="en-US" sz="2800" dirty="0" smtClean="0">
                <a:latin typeface="Bookman Old Style" pitchFamily="18" charset="0"/>
              </a:rPr>
              <a:t>Commitment to Community Involvement</a:t>
            </a:r>
          </a:p>
          <a:p>
            <a:r>
              <a:rPr lang="en-US" sz="2800" dirty="0" smtClean="0">
                <a:latin typeface="Bookman Old Style" pitchFamily="18" charset="0"/>
              </a:rPr>
              <a:t>Recognition of Nursing</a:t>
            </a:r>
            <a:endParaRPr lang="en-US" sz="2800" dirty="0">
              <a:latin typeface="Bookman Old Style" pitchFamily="18" charset="0"/>
            </a:endParaRPr>
          </a:p>
        </p:txBody>
      </p:sp>
      <p:pic>
        <p:nvPicPr>
          <p:cNvPr id="7" name="Picture 4" descr="MC9004326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88251" y="4736782"/>
            <a:ext cx="1285875" cy="128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2080953" y="4648200"/>
            <a:ext cx="2909455" cy="1200329"/>
          </a:xfrm>
          <a:prstGeom prst="rect">
            <a:avLst/>
          </a:prstGeom>
          <a:noFill/>
        </p:spPr>
        <p:txBody>
          <a:bodyPr wrap="square" rtlCol="0">
            <a:spAutoFit/>
          </a:bodyPr>
          <a:lstStyle/>
          <a:p>
            <a:r>
              <a:rPr lang="en-US" dirty="0">
                <a:hlinkClick r:id="rId4"/>
              </a:rPr>
              <a:t>https://</a:t>
            </a:r>
            <a:r>
              <a:rPr lang="en-US" dirty="0" smtClean="0">
                <a:hlinkClick r:id="rId4"/>
              </a:rPr>
              <a:t>www.mc.vanderbilt.edu/vunet/vumc.php?site=Magnet%20Website&amp;doc=30617</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US" sz="4000" dirty="0" smtClean="0">
                <a:solidFill>
                  <a:schemeClr val="bg1"/>
                </a:solidFill>
                <a:latin typeface="Century Gothic" pitchFamily="34" charset="0"/>
              </a:rPr>
              <a:t>Exemplary</a:t>
            </a:r>
            <a:r>
              <a:rPr lang="en-US" sz="4000" dirty="0" smtClean="0">
                <a:latin typeface="Century Gothic" pitchFamily="34" charset="0"/>
              </a:rPr>
              <a:t> </a:t>
            </a:r>
            <a:r>
              <a:rPr lang="en-US" sz="4000" dirty="0" smtClean="0">
                <a:solidFill>
                  <a:schemeClr val="bg1"/>
                </a:solidFill>
                <a:latin typeface="Century Gothic" pitchFamily="34" charset="0"/>
              </a:rPr>
              <a:t>Professional Practice</a:t>
            </a:r>
            <a:endParaRPr lang="en-US" sz="4000" dirty="0">
              <a:solidFill>
                <a:schemeClr val="bg1"/>
              </a:solidFill>
              <a:latin typeface="Century Gothic" pitchFamily="34" charset="0"/>
            </a:endParaRPr>
          </a:p>
        </p:txBody>
      </p:sp>
      <p:sp>
        <p:nvSpPr>
          <p:cNvPr id="3" name="Content Placeholder 2"/>
          <p:cNvSpPr>
            <a:spLocks noGrp="1"/>
          </p:cNvSpPr>
          <p:nvPr>
            <p:ph idx="1"/>
          </p:nvPr>
        </p:nvSpPr>
        <p:spPr>
          <a:xfrm>
            <a:off x="457200" y="1371600"/>
            <a:ext cx="8229600" cy="4525963"/>
          </a:xfrm>
        </p:spPr>
        <p:txBody>
          <a:bodyPr/>
          <a:lstStyle/>
          <a:p>
            <a:r>
              <a:rPr lang="en-US" sz="2400" dirty="0" smtClean="0">
                <a:latin typeface="Bookman Old Style" pitchFamily="18" charset="0"/>
              </a:rPr>
              <a:t>Professional Practice Model</a:t>
            </a:r>
          </a:p>
          <a:p>
            <a:r>
              <a:rPr lang="en-US" sz="2400" dirty="0" smtClean="0">
                <a:latin typeface="Bookman Old Style" pitchFamily="18" charset="0"/>
              </a:rPr>
              <a:t>Care Delivery Systems</a:t>
            </a:r>
          </a:p>
          <a:p>
            <a:r>
              <a:rPr lang="en-US" sz="2400" dirty="0" smtClean="0">
                <a:latin typeface="Bookman Old Style" pitchFamily="18" charset="0"/>
              </a:rPr>
              <a:t>Staffing, Scheduling, and Budgeting Processes</a:t>
            </a:r>
          </a:p>
          <a:p>
            <a:r>
              <a:rPr lang="en-US" sz="2400" dirty="0" smtClean="0">
                <a:latin typeface="Bookman Old Style" pitchFamily="18" charset="0"/>
              </a:rPr>
              <a:t>Interdisciplinary Care</a:t>
            </a:r>
          </a:p>
          <a:p>
            <a:r>
              <a:rPr lang="en-US" sz="2400" dirty="0" smtClean="0">
                <a:latin typeface="Bookman Old Style" pitchFamily="18" charset="0"/>
              </a:rPr>
              <a:t>Accountability, Competence, and Autonomy</a:t>
            </a:r>
          </a:p>
          <a:p>
            <a:r>
              <a:rPr lang="en-US" sz="2400" dirty="0" smtClean="0">
                <a:latin typeface="Bookman Old Style" pitchFamily="18" charset="0"/>
              </a:rPr>
              <a:t>Ethics, Privacy, Security, and Confidentiality</a:t>
            </a:r>
          </a:p>
          <a:p>
            <a:r>
              <a:rPr lang="en-US" sz="2400" dirty="0" smtClean="0">
                <a:latin typeface="Bookman Old Style" pitchFamily="18" charset="0"/>
              </a:rPr>
              <a:t>Diversity and Workplace Advocacy</a:t>
            </a:r>
          </a:p>
          <a:p>
            <a:r>
              <a:rPr lang="en-US" sz="2400" dirty="0" smtClean="0">
                <a:latin typeface="Bookman Old Style" pitchFamily="18" charset="0"/>
              </a:rPr>
              <a:t>Culture of Safety</a:t>
            </a:r>
          </a:p>
          <a:p>
            <a:r>
              <a:rPr lang="en-US" sz="2400" dirty="0" smtClean="0">
                <a:latin typeface="Bookman Old Style" pitchFamily="18" charset="0"/>
              </a:rPr>
              <a:t>Quality Care Monitoring and Improvement</a:t>
            </a:r>
          </a:p>
          <a:p>
            <a:pPr>
              <a:buNone/>
            </a:pPr>
            <a:endParaRPr lang="en-US" dirty="0"/>
          </a:p>
        </p:txBody>
      </p:sp>
      <p:sp>
        <p:nvSpPr>
          <p:cNvPr id="4" name="TextBox 3"/>
          <p:cNvSpPr txBox="1"/>
          <p:nvPr/>
        </p:nvSpPr>
        <p:spPr>
          <a:xfrm>
            <a:off x="685800" y="5486400"/>
            <a:ext cx="3581400" cy="369332"/>
          </a:xfrm>
          <a:prstGeom prst="rect">
            <a:avLst/>
          </a:prstGeom>
          <a:noFill/>
        </p:spPr>
        <p:txBody>
          <a:bodyPr wrap="square" rtlCol="0">
            <a:spAutoFit/>
          </a:bodyPr>
          <a:lstStyle/>
          <a:p>
            <a:r>
              <a:rPr lang="en-US" dirty="0" smtClean="0"/>
              <a:t> </a:t>
            </a:r>
            <a:endParaRPr lang="en-US" sz="1400" dirty="0" smtClean="0"/>
          </a:p>
        </p:txBody>
      </p:sp>
      <p:pic>
        <p:nvPicPr>
          <p:cNvPr id="7" name="Picture 4" descr="MC9004326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53125" y="5337573"/>
            <a:ext cx="1285875" cy="128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990600" y="5671066"/>
            <a:ext cx="4191000" cy="1200329"/>
          </a:xfrm>
          <a:prstGeom prst="rect">
            <a:avLst/>
          </a:prstGeom>
          <a:noFill/>
        </p:spPr>
        <p:txBody>
          <a:bodyPr wrap="square" rtlCol="0">
            <a:spAutoFit/>
          </a:bodyPr>
          <a:lstStyle/>
          <a:p>
            <a:r>
              <a:rPr lang="en-US" dirty="0">
                <a:hlinkClick r:id="rId4"/>
              </a:rPr>
              <a:t>https://</a:t>
            </a:r>
            <a:r>
              <a:rPr lang="en-US" dirty="0" smtClean="0">
                <a:hlinkClick r:id="rId4"/>
              </a:rPr>
              <a:t>www.mc.vanderbilt.edu/vunet/vumc.php?site=Magnet%20Website&amp;doc=30618</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accent1">
              <a:lumMod val="75000"/>
            </a:schemeClr>
          </a:solidFill>
        </p:spPr>
        <p:txBody>
          <a:bodyPr/>
          <a:lstStyle/>
          <a:p>
            <a:r>
              <a:rPr lang="en-US" dirty="0" smtClean="0">
                <a:solidFill>
                  <a:schemeClr val="bg1"/>
                </a:solidFill>
                <a:latin typeface="Century Gothic" pitchFamily="34" charset="0"/>
              </a:rPr>
              <a:t>New Knowledge, Innovations, Improvements</a:t>
            </a:r>
            <a:endParaRPr lang="en-US" dirty="0">
              <a:solidFill>
                <a:schemeClr val="bg1"/>
              </a:solidFill>
              <a:latin typeface="Century Gothic" pitchFamily="34" charset="0"/>
            </a:endParaRPr>
          </a:p>
        </p:txBody>
      </p:sp>
      <p:sp>
        <p:nvSpPr>
          <p:cNvPr id="3" name="Content Placeholder 2"/>
          <p:cNvSpPr>
            <a:spLocks noGrp="1"/>
          </p:cNvSpPr>
          <p:nvPr>
            <p:ph idx="1"/>
          </p:nvPr>
        </p:nvSpPr>
        <p:spPr>
          <a:xfrm>
            <a:off x="381000" y="2286000"/>
            <a:ext cx="8229600" cy="2133600"/>
          </a:xfrm>
        </p:spPr>
        <p:txBody>
          <a:bodyPr/>
          <a:lstStyle/>
          <a:p>
            <a:r>
              <a:rPr lang="en-US" dirty="0" smtClean="0">
                <a:latin typeface="Bookman Old Style" pitchFamily="18" charset="0"/>
              </a:rPr>
              <a:t>Research</a:t>
            </a:r>
          </a:p>
          <a:p>
            <a:r>
              <a:rPr lang="en-US" dirty="0" smtClean="0">
                <a:latin typeface="Bookman Old Style" pitchFamily="18" charset="0"/>
              </a:rPr>
              <a:t>Evidence Based Practice</a:t>
            </a:r>
          </a:p>
          <a:p>
            <a:r>
              <a:rPr lang="en-US" dirty="0" smtClean="0">
                <a:latin typeface="Bookman Old Style" pitchFamily="18" charset="0"/>
              </a:rPr>
              <a:t>Innovation</a:t>
            </a:r>
            <a:endParaRPr lang="en-US" dirty="0">
              <a:latin typeface="Bookman Old Style" pitchFamily="18" charset="0"/>
            </a:endParaRPr>
          </a:p>
        </p:txBody>
      </p:sp>
      <p:sp>
        <p:nvSpPr>
          <p:cNvPr id="4" name="TextBox 3"/>
          <p:cNvSpPr txBox="1"/>
          <p:nvPr/>
        </p:nvSpPr>
        <p:spPr>
          <a:xfrm>
            <a:off x="1356360" y="5029200"/>
            <a:ext cx="3581400" cy="1477328"/>
          </a:xfrm>
          <a:prstGeom prst="rect">
            <a:avLst/>
          </a:prstGeom>
          <a:noFill/>
        </p:spPr>
        <p:txBody>
          <a:bodyPr wrap="square" rtlCol="0">
            <a:spAutoFit/>
          </a:bodyPr>
          <a:lstStyle/>
          <a:p>
            <a:r>
              <a:rPr lang="en-US" dirty="0">
                <a:hlinkClick r:id="rId3"/>
              </a:rPr>
              <a:t>https://</a:t>
            </a:r>
            <a:r>
              <a:rPr lang="en-US" dirty="0" smtClean="0">
                <a:hlinkClick r:id="rId3"/>
              </a:rPr>
              <a:t>www.mc.vanderbilt.edu/vunet/vumc.php?site=Magnet%20Website&amp;doc=30620</a:t>
            </a:r>
            <a:endParaRPr lang="en-US" dirty="0" smtClean="0"/>
          </a:p>
          <a:p>
            <a:endParaRPr lang="en-US" dirty="0" smtClean="0"/>
          </a:p>
          <a:p>
            <a:endParaRPr lang="en-US" dirty="0"/>
          </a:p>
        </p:txBody>
      </p:sp>
      <p:pic>
        <p:nvPicPr>
          <p:cNvPr id="6" name="Picture 4" descr="MC90043263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20765" y="4804173"/>
            <a:ext cx="1285875" cy="128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smtClean="0">
                <a:solidFill>
                  <a:schemeClr val="bg1"/>
                </a:solidFill>
                <a:latin typeface="Century Gothic" pitchFamily="34" charset="0"/>
              </a:rPr>
              <a:t>Empirical Outcomes</a:t>
            </a:r>
            <a:endParaRPr lang="en-US" dirty="0">
              <a:solidFill>
                <a:schemeClr val="bg1"/>
              </a:solidFill>
              <a:latin typeface="Century Gothic" pitchFamily="34" charset="0"/>
            </a:endParaRPr>
          </a:p>
        </p:txBody>
      </p:sp>
      <p:sp>
        <p:nvSpPr>
          <p:cNvPr id="3" name="Content Placeholder 2"/>
          <p:cNvSpPr>
            <a:spLocks noGrp="1"/>
          </p:cNvSpPr>
          <p:nvPr>
            <p:ph idx="1"/>
          </p:nvPr>
        </p:nvSpPr>
        <p:spPr>
          <a:xfrm>
            <a:off x="457200" y="1600201"/>
            <a:ext cx="8229600" cy="2514600"/>
          </a:xfrm>
        </p:spPr>
        <p:txBody>
          <a:bodyPr/>
          <a:lstStyle/>
          <a:p>
            <a:r>
              <a:rPr lang="en-US" dirty="0" smtClean="0">
                <a:latin typeface="Bookman Old Style" pitchFamily="18" charset="0"/>
              </a:rPr>
              <a:t>Patients</a:t>
            </a:r>
          </a:p>
          <a:p>
            <a:r>
              <a:rPr lang="en-US" dirty="0" smtClean="0">
                <a:latin typeface="Bookman Old Style" pitchFamily="18" charset="0"/>
              </a:rPr>
              <a:t>Nurses</a:t>
            </a:r>
          </a:p>
          <a:p>
            <a:r>
              <a:rPr lang="en-US" dirty="0" smtClean="0">
                <a:latin typeface="Bookman Old Style" pitchFamily="18" charset="0"/>
              </a:rPr>
              <a:t>Organization </a:t>
            </a:r>
          </a:p>
          <a:p>
            <a:r>
              <a:rPr lang="en-US" dirty="0" smtClean="0">
                <a:latin typeface="Bookman Old Style" pitchFamily="18" charset="0"/>
              </a:rPr>
              <a:t>Consumers</a:t>
            </a:r>
            <a:endParaRPr lang="en-US" dirty="0">
              <a:latin typeface="Bookman Old Style" pitchFamily="18" charset="0"/>
            </a:endParaRPr>
          </a:p>
        </p:txBody>
      </p:sp>
      <p:pic>
        <p:nvPicPr>
          <p:cNvPr id="6" name="Picture 4" descr="MC9004326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64605" y="4880373"/>
            <a:ext cx="1285875" cy="128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1539240" y="4815840"/>
            <a:ext cx="4114800" cy="1200329"/>
          </a:xfrm>
          <a:prstGeom prst="rect">
            <a:avLst/>
          </a:prstGeom>
          <a:noFill/>
        </p:spPr>
        <p:txBody>
          <a:bodyPr wrap="square" rtlCol="0">
            <a:spAutoFit/>
          </a:bodyPr>
          <a:lstStyle/>
          <a:p>
            <a:r>
              <a:rPr lang="en-US" dirty="0">
                <a:hlinkClick r:id="rId4"/>
              </a:rPr>
              <a:t>https://</a:t>
            </a:r>
            <a:r>
              <a:rPr lang="en-US" dirty="0" smtClean="0">
                <a:hlinkClick r:id="rId4"/>
              </a:rPr>
              <a:t>www.mc.vanderbilt.edu/vunet/vumc.php?site=Magnet%20Website&amp;doc=30621</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944562"/>
          </a:xfrm>
        </p:spPr>
        <p:txBody>
          <a:bodyPr/>
          <a:lstStyle/>
          <a:p>
            <a:pPr eaLnBrk="1" hangingPunct="1"/>
            <a:r>
              <a:rPr lang="en-US" sz="3600" dirty="0" smtClean="0">
                <a:latin typeface="Century Gothic" pitchFamily="34" charset="0"/>
              </a:rPr>
              <a:t>Bottom Line</a:t>
            </a:r>
          </a:p>
        </p:txBody>
      </p:sp>
      <p:sp>
        <p:nvSpPr>
          <p:cNvPr id="4" name="Rounded Rectangle 3"/>
          <p:cNvSpPr/>
          <p:nvPr/>
        </p:nvSpPr>
        <p:spPr>
          <a:xfrm>
            <a:off x="914400" y="1828800"/>
            <a:ext cx="1600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Great Leaders</a:t>
            </a:r>
          </a:p>
        </p:txBody>
      </p:sp>
      <p:sp>
        <p:nvSpPr>
          <p:cNvPr id="5" name="Rounded Rectangle 4"/>
          <p:cNvSpPr/>
          <p:nvPr/>
        </p:nvSpPr>
        <p:spPr>
          <a:xfrm>
            <a:off x="3581400" y="1981200"/>
            <a:ext cx="1600200" cy="10668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Great Structures</a:t>
            </a:r>
          </a:p>
        </p:txBody>
      </p:sp>
      <p:sp>
        <p:nvSpPr>
          <p:cNvPr id="6" name="Rounded Rectangle 5"/>
          <p:cNvSpPr/>
          <p:nvPr/>
        </p:nvSpPr>
        <p:spPr>
          <a:xfrm>
            <a:off x="6019800" y="1447800"/>
            <a:ext cx="1600200" cy="1066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Great Nurses</a:t>
            </a:r>
          </a:p>
        </p:txBody>
      </p:sp>
      <p:sp>
        <p:nvSpPr>
          <p:cNvPr id="7" name="Rounded Rectangle 6"/>
          <p:cNvSpPr/>
          <p:nvPr/>
        </p:nvSpPr>
        <p:spPr>
          <a:xfrm>
            <a:off x="3962400" y="3886200"/>
            <a:ext cx="2514600" cy="10668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Great Knowledge &amp; Innovation</a:t>
            </a:r>
          </a:p>
        </p:txBody>
      </p:sp>
      <p:sp>
        <p:nvSpPr>
          <p:cNvPr id="8" name="Rounded Rectangle 7"/>
          <p:cNvSpPr/>
          <p:nvPr/>
        </p:nvSpPr>
        <p:spPr>
          <a:xfrm>
            <a:off x="3200400" y="5334000"/>
            <a:ext cx="160020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Great Outcomes</a:t>
            </a:r>
          </a:p>
        </p:txBody>
      </p:sp>
      <p:sp>
        <p:nvSpPr>
          <p:cNvPr id="9" name="Curved Left Arrow 8"/>
          <p:cNvSpPr/>
          <p:nvPr/>
        </p:nvSpPr>
        <p:spPr>
          <a:xfrm rot="16502716">
            <a:off x="2760663" y="133350"/>
            <a:ext cx="731837" cy="26781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Curved Left Arrow 9"/>
          <p:cNvSpPr/>
          <p:nvPr/>
        </p:nvSpPr>
        <p:spPr>
          <a:xfrm rot="15391635" flipH="1">
            <a:off x="5607050" y="1881188"/>
            <a:ext cx="795338" cy="2678112"/>
          </a:xfrm>
          <a:prstGeom prst="curved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Curved Left Arrow 10"/>
          <p:cNvSpPr/>
          <p:nvPr/>
        </p:nvSpPr>
        <p:spPr>
          <a:xfrm rot="1807735">
            <a:off x="7040563" y="2174875"/>
            <a:ext cx="1223962" cy="2889250"/>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Curved Left Arrow 11"/>
          <p:cNvSpPr/>
          <p:nvPr/>
        </p:nvSpPr>
        <p:spPr>
          <a:xfrm rot="12431358" flipV="1">
            <a:off x="2128838" y="3841750"/>
            <a:ext cx="1381125" cy="1984375"/>
          </a:xfrm>
          <a:prstGeom prst="curved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348" name="TextBox 12"/>
          <p:cNvSpPr txBox="1">
            <a:spLocks noChangeArrowheads="1"/>
          </p:cNvSpPr>
          <p:nvPr/>
        </p:nvSpPr>
        <p:spPr bwMode="auto">
          <a:xfrm>
            <a:off x="228600" y="6248400"/>
            <a:ext cx="2868613" cy="276225"/>
          </a:xfrm>
          <a:prstGeom prst="rect">
            <a:avLst/>
          </a:prstGeom>
          <a:noFill/>
          <a:ln w="9525">
            <a:noFill/>
            <a:miter lim="800000"/>
            <a:headEnd/>
            <a:tailEnd/>
          </a:ln>
        </p:spPr>
        <p:txBody>
          <a:bodyPr wrap="none">
            <a:spAutoFit/>
          </a:bodyPr>
          <a:lstStyle/>
          <a:p>
            <a:r>
              <a:rPr lang="en-US" sz="1200">
                <a:latin typeface="Calibri" pitchFamily="34" charset="0"/>
              </a:rPr>
              <a:t>*American Nurses Credentialing Center</a:t>
            </a:r>
          </a:p>
        </p:txBody>
      </p:sp>
      <p:sp>
        <p:nvSpPr>
          <p:cNvPr id="14" name="Rectangle 13"/>
          <p:cNvSpPr/>
          <p:nvPr/>
        </p:nvSpPr>
        <p:spPr>
          <a:xfrm>
            <a:off x="228600" y="304800"/>
            <a:ext cx="8686800" cy="63246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Century Gothic" pitchFamily="34" charset="0"/>
              </a:rPr>
              <a:t>Weight Changes</a:t>
            </a:r>
          </a:p>
        </p:txBody>
      </p:sp>
      <p:graphicFrame>
        <p:nvGraphicFramePr>
          <p:cNvPr id="4" name="Table 3"/>
          <p:cNvGraphicFramePr>
            <a:graphicFrameLocks noGrp="1"/>
          </p:cNvGraphicFramePr>
          <p:nvPr/>
        </p:nvGraphicFramePr>
        <p:xfrm>
          <a:off x="304800" y="1397000"/>
          <a:ext cx="8534400" cy="4851399"/>
        </p:xfrm>
        <a:graphic>
          <a:graphicData uri="http://schemas.openxmlformats.org/drawingml/2006/table">
            <a:tbl>
              <a:tblPr firstRow="1" bandRow="1">
                <a:tableStyleId>{D03447BB-5D67-496B-8E87-E561075AD55C}</a:tableStyleId>
              </a:tblPr>
              <a:tblGrid>
                <a:gridCol w="2844800"/>
                <a:gridCol w="2844800"/>
                <a:gridCol w="2844800"/>
              </a:tblGrid>
              <a:tr h="467219">
                <a:tc>
                  <a:txBody>
                    <a:bodyPr/>
                    <a:lstStyle/>
                    <a:p>
                      <a:pPr algn="ctr"/>
                      <a:r>
                        <a:rPr lang="en-US" sz="2000" dirty="0" smtClean="0"/>
                        <a:t>Domains</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Original Designation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Re-designation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33">
                <a:tc>
                  <a:txBody>
                    <a:bodyPr/>
                    <a:lstStyle/>
                    <a:p>
                      <a:r>
                        <a:rPr lang="en-US" sz="2000" dirty="0" smtClean="0"/>
                        <a:t>Transformational </a:t>
                      </a:r>
                    </a:p>
                    <a:p>
                      <a:r>
                        <a:rPr lang="en-US" sz="2000" dirty="0" smtClean="0"/>
                        <a:t>Leadership</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15%</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33">
                <a:tc>
                  <a:txBody>
                    <a:bodyPr/>
                    <a:lstStyle/>
                    <a:p>
                      <a:r>
                        <a:rPr lang="en-US" sz="2000" dirty="0" smtClean="0"/>
                        <a:t>Structural Empowerment</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15%</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a:t>
                      </a:r>
                    </a:p>
                    <a:p>
                      <a:pPr algn="ct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33">
                <a:tc>
                  <a:txBody>
                    <a:bodyPr/>
                    <a:lstStyle/>
                    <a:p>
                      <a:r>
                        <a:rPr lang="en-US" sz="2000" dirty="0" smtClean="0"/>
                        <a:t>Exemplary Professional Nursing Practice</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30%</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662">
                <a:tc>
                  <a:txBody>
                    <a:bodyPr/>
                    <a:lstStyle/>
                    <a:p>
                      <a:r>
                        <a:rPr lang="en-US" sz="2000" dirty="0" smtClean="0"/>
                        <a:t>New Knowledge, Innovations &amp; Improvements (Research)</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15%</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219">
                <a:tc>
                  <a:txBody>
                    <a:bodyPr/>
                    <a:lstStyle/>
                    <a:p>
                      <a:r>
                        <a:rPr lang="en-US" sz="2000" dirty="0" smtClean="0"/>
                        <a:t>Empirical Quality Results</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40%</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228600" y="304800"/>
            <a:ext cx="8686800" cy="63246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Game time!</a:t>
            </a:r>
            <a:endParaRPr lang="en-US" dirty="0"/>
          </a:p>
        </p:txBody>
      </p:sp>
      <p:sp>
        <p:nvSpPr>
          <p:cNvPr id="3" name="Subtitle 2"/>
          <p:cNvSpPr>
            <a:spLocks noGrp="1"/>
          </p:cNvSpPr>
          <p:nvPr>
            <p:ph type="subTitle" idx="1"/>
          </p:nvPr>
        </p:nvSpPr>
        <p:spPr/>
        <p:txBody>
          <a:bodyPr/>
          <a:lstStyle/>
          <a:p>
            <a:r>
              <a:rPr lang="en-US" u="sng" dirty="0" smtClean="0">
                <a:hlinkClick r:id="rId3"/>
              </a:rPr>
              <a:t>http://www.superteachertools.com/jeopardy/usergames/Apr201016/game1272223032.php</a:t>
            </a:r>
            <a:endParaRPr lang="en-US" u="sng"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00"/>
          </a:solidFill>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Email communications</a:t>
            </a:r>
          </a:p>
          <a:p>
            <a:r>
              <a:rPr lang="en-US" dirty="0" smtClean="0"/>
              <a:t>Magnet webpage  </a:t>
            </a:r>
            <a:r>
              <a:rPr lang="en-US" dirty="0" smtClean="0">
                <a:hlinkClick r:id="rId3"/>
              </a:rPr>
              <a:t>https</a:t>
            </a:r>
            <a:r>
              <a:rPr lang="en-US" dirty="0">
                <a:hlinkClick r:id="rId3"/>
              </a:rPr>
              <a:t>://</a:t>
            </a:r>
            <a:r>
              <a:rPr lang="en-US" dirty="0" smtClean="0">
                <a:hlinkClick r:id="rId3"/>
              </a:rPr>
              <a:t>www.mc.vanderbilt.edu/vunet/vumc.php?site=Magnet%20Website</a:t>
            </a:r>
            <a:endParaRPr lang="en-US" dirty="0" smtClean="0"/>
          </a:p>
          <a:p>
            <a:r>
              <a:rPr lang="en-US" dirty="0" smtClean="0"/>
              <a:t>Your department  based Magnet champions</a:t>
            </a:r>
          </a:p>
          <a:p>
            <a:r>
              <a:rPr lang="en-US" dirty="0" smtClean="0"/>
              <a:t>Magnet Monthly Newsletters</a:t>
            </a:r>
          </a:p>
          <a:p>
            <a:r>
              <a:rPr lang="en-US" dirty="0" smtClean="0"/>
              <a:t>Sign up for Magnet Nurse Alerts!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net_vumc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4" y="1341120"/>
            <a:ext cx="8211312" cy="268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085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00"/>
          </a:solidFill>
        </p:spPr>
        <p:txBody>
          <a:bodyPr/>
          <a:lstStyle/>
          <a:p>
            <a:r>
              <a:rPr lang="en-US" dirty="0" smtClean="0"/>
              <a:t>The Vanderbilt Reputation</a:t>
            </a:r>
            <a:endParaRPr lang="en-US" dirty="0"/>
          </a:p>
        </p:txBody>
      </p:sp>
      <p:sp>
        <p:nvSpPr>
          <p:cNvPr id="3" name="Content Placeholder 2"/>
          <p:cNvSpPr>
            <a:spLocks noGrp="1"/>
          </p:cNvSpPr>
          <p:nvPr>
            <p:ph idx="1"/>
          </p:nvPr>
        </p:nvSpPr>
        <p:spPr/>
        <p:txBody>
          <a:bodyPr/>
          <a:lstStyle/>
          <a:p>
            <a:r>
              <a:rPr lang="en-US" dirty="0" smtClean="0"/>
              <a:t>Ranked in Top 10 in US News &amp; World Report in 3 Specialty Areas</a:t>
            </a:r>
          </a:p>
          <a:p>
            <a:r>
              <a:rPr lang="en-US" dirty="0" smtClean="0"/>
              <a:t>Ranked in Top 25 in ALL Pediatric Specialty Areas (US News &amp; World Report, 2009)</a:t>
            </a:r>
          </a:p>
          <a:p>
            <a:r>
              <a:rPr lang="en-US" dirty="0" smtClean="0"/>
              <a:t>One of “Fortunes” Best Companies to Work For (Fortune, 2009)</a:t>
            </a:r>
          </a:p>
          <a:p>
            <a:r>
              <a:rPr lang="en-US" dirty="0" smtClean="0"/>
              <a:t>Vanderbilt is one of only two Magnet organizations in TN (ANCC, 2011)</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a:solidFill>
            <a:srgbClr val="FFCC00"/>
          </a:solidFill>
        </p:spPr>
        <p:txBody>
          <a:bodyPr/>
          <a:lstStyle/>
          <a:p>
            <a:r>
              <a:rPr lang="en-US" dirty="0" smtClean="0"/>
              <a:t>What is Magnet Designation??</a:t>
            </a:r>
            <a:endParaRPr lang="en-US" dirty="0"/>
          </a:p>
        </p:txBody>
      </p:sp>
      <p:sp>
        <p:nvSpPr>
          <p:cNvPr id="3" name="Subtitle 2"/>
          <p:cNvSpPr>
            <a:spLocks noGrp="1"/>
          </p:cNvSpPr>
          <p:nvPr>
            <p:ph type="subTitle" idx="1"/>
          </p:nvPr>
        </p:nvSpPr>
        <p:spPr>
          <a:xfrm>
            <a:off x="1371600" y="1752600"/>
            <a:ext cx="6400800" cy="1752600"/>
          </a:xfrm>
        </p:spPr>
        <p:txBody>
          <a:bodyPr/>
          <a:lstStyle/>
          <a:p>
            <a:r>
              <a:rPr lang="en-US" dirty="0" smtClean="0">
                <a:solidFill>
                  <a:schemeClr val="tx1"/>
                </a:solidFill>
              </a:rPr>
              <a:t>Being named a Magnet Organization is the highest level of recognition that the American Nurses Credentialing Center (ANCC) can accord to healthcare organizations which provide nursing care.  </a:t>
            </a:r>
          </a:p>
          <a:p>
            <a:endParaRPr lang="en-US" dirty="0"/>
          </a:p>
        </p:txBody>
      </p:sp>
      <p:sp>
        <p:nvSpPr>
          <p:cNvPr id="4" name="TextBox 3"/>
          <p:cNvSpPr txBox="1"/>
          <p:nvPr/>
        </p:nvSpPr>
        <p:spPr>
          <a:xfrm>
            <a:off x="533400" y="5410200"/>
            <a:ext cx="7848600" cy="1415772"/>
          </a:xfrm>
          <a:prstGeom prst="rect">
            <a:avLst/>
          </a:prstGeom>
          <a:noFill/>
        </p:spPr>
        <p:txBody>
          <a:bodyPr wrap="square" rtlCol="0">
            <a:spAutoFit/>
          </a:bodyPr>
          <a:lstStyle/>
          <a:p>
            <a:r>
              <a:rPr lang="en-US" dirty="0" smtClean="0"/>
              <a:t>Only  </a:t>
            </a:r>
            <a:r>
              <a:rPr lang="en-US" dirty="0" smtClean="0"/>
              <a:t>391</a:t>
            </a:r>
            <a:r>
              <a:rPr lang="en-US" dirty="0" smtClean="0"/>
              <a:t>* hospitals in our country (about 6%)  are considered “Magnet Hospitals.”  Vanderbilt is the first in Nashville and the only </a:t>
            </a:r>
            <a:r>
              <a:rPr lang="en-US" dirty="0" smtClean="0"/>
              <a:t>the3rd in </a:t>
            </a:r>
            <a:r>
              <a:rPr lang="en-US" dirty="0" smtClean="0"/>
              <a:t>the state of Tennessee. </a:t>
            </a:r>
          </a:p>
          <a:p>
            <a:r>
              <a:rPr lang="en-US" sz="1200" dirty="0" smtClean="0"/>
              <a:t>*  </a:t>
            </a:r>
            <a:r>
              <a:rPr lang="en-US" sz="1200" dirty="0" smtClean="0"/>
              <a:t>12/14/2011</a:t>
            </a:r>
            <a:endParaRPr lang="en-US" sz="12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subTitle" idx="1"/>
          </p:nvPr>
        </p:nvSpPr>
        <p:spPr>
          <a:xfrm>
            <a:off x="1371600" y="2057400"/>
            <a:ext cx="7086600" cy="990600"/>
          </a:xfrm>
        </p:spPr>
        <p:txBody>
          <a:bodyPr rtlCol="0">
            <a:normAutofit lnSpcReduction="10000"/>
          </a:bodyPr>
          <a:lstStyle/>
          <a:p>
            <a:pPr eaLnBrk="1" fontAlgn="auto" hangingPunct="1">
              <a:spcAft>
                <a:spcPts val="0"/>
              </a:spcAft>
              <a:buFont typeface="Arial" pitchFamily="34" charset="0"/>
              <a:buNone/>
              <a:defRPr/>
            </a:pPr>
            <a:r>
              <a:rPr lang="en-US" sz="6000" i="1" smtClean="0">
                <a:solidFill>
                  <a:schemeClr val="bg1"/>
                </a:solidFill>
                <a:latin typeface="Copperplate Gothic Bold" pitchFamily="34" charset="0"/>
              </a:rPr>
              <a:t>Magnet Bound!!</a:t>
            </a:r>
          </a:p>
        </p:txBody>
      </p:sp>
      <p:sp>
        <p:nvSpPr>
          <p:cNvPr id="3075" name="Rectangle 3"/>
          <p:cNvSpPr>
            <a:spLocks noChangeArrowheads="1"/>
          </p:cNvSpPr>
          <p:nvPr/>
        </p:nvSpPr>
        <p:spPr bwMode="auto">
          <a:xfrm>
            <a:off x="1600200" y="990600"/>
            <a:ext cx="6400800" cy="1066800"/>
          </a:xfrm>
          <a:prstGeom prst="rect">
            <a:avLst/>
          </a:prstGeom>
          <a:noFill/>
          <a:ln w="9525">
            <a:noFill/>
            <a:miter lim="800000"/>
            <a:headEnd/>
            <a:tailEnd/>
          </a:ln>
        </p:spPr>
        <p:txBody>
          <a:bodyPr/>
          <a:lstStyle/>
          <a:p>
            <a:pPr algn="ctr">
              <a:spcBef>
                <a:spcPct val="20000"/>
              </a:spcBef>
            </a:pPr>
            <a:r>
              <a:rPr lang="en-US" sz="4800">
                <a:solidFill>
                  <a:schemeClr val="bg1"/>
                </a:solidFill>
                <a:latin typeface="Calibri" pitchFamily="34" charset="0"/>
              </a:rPr>
              <a:t>Vanderbilt Nursing</a:t>
            </a:r>
          </a:p>
        </p:txBody>
      </p:sp>
      <p:pic>
        <p:nvPicPr>
          <p:cNvPr id="3076" name="Picture 4" descr="MAG_BOUND-TAG-horiz"/>
          <p:cNvPicPr>
            <a:picLocks noChangeAspect="1" noChangeArrowheads="1"/>
          </p:cNvPicPr>
          <p:nvPr/>
        </p:nvPicPr>
        <p:blipFill>
          <a:blip r:embed="rId3"/>
          <a:srcRect/>
          <a:stretch>
            <a:fillRect/>
          </a:stretch>
        </p:blipFill>
        <p:spPr bwMode="auto">
          <a:xfrm>
            <a:off x="2971800" y="2438400"/>
            <a:ext cx="2859088" cy="1314450"/>
          </a:xfrm>
          <a:prstGeom prst="rect">
            <a:avLst/>
          </a:prstGeom>
          <a:noFill/>
          <a:ln w="9525">
            <a:noFill/>
            <a:miter lim="800000"/>
            <a:headEnd/>
            <a:tailEnd/>
          </a:ln>
        </p:spPr>
      </p:pic>
      <p:sp>
        <p:nvSpPr>
          <p:cNvPr id="3077" name="Rectangle 5"/>
          <p:cNvSpPr>
            <a:spLocks noChangeArrowheads="1"/>
          </p:cNvSpPr>
          <p:nvPr/>
        </p:nvSpPr>
        <p:spPr bwMode="auto">
          <a:xfrm>
            <a:off x="228600" y="304800"/>
            <a:ext cx="8686800" cy="6324600"/>
          </a:xfrm>
          <a:prstGeom prst="rect">
            <a:avLst/>
          </a:prstGeom>
          <a:solidFill>
            <a:schemeClr val="bg1"/>
          </a:solidFill>
          <a:ln w="9525">
            <a:solidFill>
              <a:schemeClr val="tx1"/>
            </a:solidFill>
            <a:miter lim="800000"/>
            <a:headEnd/>
            <a:tailEnd/>
          </a:ln>
        </p:spPr>
        <p:txBody>
          <a:bodyPr wrap="none" anchor="ctr"/>
          <a:lstStyle/>
          <a:p>
            <a:pPr>
              <a:defRPr/>
            </a:pPr>
            <a:endParaRPr lang="en-US" dirty="0">
              <a:latin typeface="Britannic Bold" pitchFamily="34" charset="0"/>
            </a:endParaRPr>
          </a:p>
        </p:txBody>
      </p:sp>
      <p:pic>
        <p:nvPicPr>
          <p:cNvPr id="3078" name="Picture 6" descr="MAG_BOUND-TAG-horiz"/>
          <p:cNvPicPr>
            <a:picLocks noChangeAspect="1" noChangeArrowheads="1"/>
          </p:cNvPicPr>
          <p:nvPr/>
        </p:nvPicPr>
        <p:blipFill>
          <a:blip r:embed="rId4"/>
          <a:srcRect/>
          <a:stretch>
            <a:fillRect/>
          </a:stretch>
        </p:blipFill>
        <p:spPr bwMode="auto">
          <a:xfrm>
            <a:off x="1066800" y="2133600"/>
            <a:ext cx="7138988" cy="3282950"/>
          </a:xfrm>
          <a:prstGeom prst="rect">
            <a:avLst/>
          </a:prstGeom>
          <a:noFill/>
          <a:ln w="9525">
            <a:noFill/>
            <a:miter lim="800000"/>
            <a:headEnd/>
            <a:tailEnd/>
          </a:ln>
        </p:spPr>
      </p:pic>
      <p:sp>
        <p:nvSpPr>
          <p:cNvPr id="8" name="TextBox 7"/>
          <p:cNvSpPr txBox="1"/>
          <p:nvPr/>
        </p:nvSpPr>
        <p:spPr>
          <a:xfrm>
            <a:off x="685800" y="609600"/>
            <a:ext cx="7696200" cy="769441"/>
          </a:xfrm>
          <a:prstGeom prst="rect">
            <a:avLst/>
          </a:prstGeom>
          <a:solidFill>
            <a:srgbClr val="FFCC00"/>
          </a:solidFill>
          <a:ln>
            <a:solidFill>
              <a:schemeClr val="bg1"/>
            </a:solidFill>
          </a:ln>
        </p:spPr>
        <p:txBody>
          <a:bodyPr wrap="square" rtlCol="0">
            <a:spAutoFit/>
          </a:bodyPr>
          <a:lstStyle/>
          <a:p>
            <a:pPr algn="ctr"/>
            <a:r>
              <a:rPr lang="en-US" sz="4400" dirty="0" smtClean="0">
                <a:latin typeface="Century Gothic" pitchFamily="34" charset="0"/>
              </a:rPr>
              <a:t>Initial Designation - 2006</a:t>
            </a:r>
            <a:endParaRPr lang="en-US" sz="4400"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2286000" y="1716088"/>
            <a:ext cx="4572000" cy="3429000"/>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0" y="1588"/>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CC00"/>
          </a:solidFill>
        </p:spPr>
        <p:txBody>
          <a:bodyPr/>
          <a:lstStyle/>
          <a:p>
            <a:r>
              <a:rPr lang="en-US" dirty="0" smtClean="0"/>
              <a:t>Where are we now??</a:t>
            </a:r>
            <a:endParaRPr lang="en-US" dirty="0"/>
          </a:p>
        </p:txBody>
      </p:sp>
      <p:sp>
        <p:nvSpPr>
          <p:cNvPr id="3" name="Content Placeholder 2"/>
          <p:cNvSpPr>
            <a:spLocks noGrp="1"/>
          </p:cNvSpPr>
          <p:nvPr>
            <p:ph idx="1"/>
          </p:nvPr>
        </p:nvSpPr>
        <p:spPr>
          <a:xfrm>
            <a:off x="381000" y="1417321"/>
            <a:ext cx="8229600" cy="3810000"/>
          </a:xfrm>
        </p:spPr>
        <p:txBody>
          <a:bodyPr/>
          <a:lstStyle/>
          <a:p>
            <a:pPr marL="514350" indent="-514350">
              <a:buAutoNum type="arabicPeriod"/>
            </a:pPr>
            <a:r>
              <a:rPr lang="en-US" sz="2800" dirty="0"/>
              <a:t>The Second Designation application document was submitted in October 2010.  </a:t>
            </a:r>
          </a:p>
          <a:p>
            <a:pPr marL="514350" indent="-514350">
              <a:buAutoNum type="arabicPeriod"/>
            </a:pPr>
            <a:endParaRPr lang="en-US" sz="2800" dirty="0"/>
          </a:p>
          <a:p>
            <a:pPr marL="514350" indent="-514350">
              <a:buAutoNum type="arabicPeriod"/>
            </a:pPr>
            <a:r>
              <a:rPr lang="en-US" sz="2800" dirty="0"/>
              <a:t>We submitted supplemental information requested by ANCC in September 2011. </a:t>
            </a:r>
          </a:p>
          <a:p>
            <a:pPr marL="0" indent="0">
              <a:buNone/>
            </a:pPr>
            <a:endParaRPr lang="en-US" sz="2800" dirty="0"/>
          </a:p>
          <a:p>
            <a:pPr marL="514350" indent="-514350">
              <a:buAutoNum type="arabicPeriod" startAt="3"/>
            </a:pPr>
            <a:r>
              <a:rPr lang="en-US" sz="2800" dirty="0"/>
              <a:t>We were notified of a pending site visit in </a:t>
            </a:r>
          </a:p>
          <a:p>
            <a:pPr marL="0" indent="0">
              <a:buNone/>
            </a:pPr>
            <a:r>
              <a:rPr lang="en-US" sz="2800" dirty="0"/>
              <a:t>       late November – date is February 20-24, 2012.</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latin typeface="Century Gothic" pitchFamily="34" charset="0"/>
              </a:rPr>
              <a:t>ANCC –Magnet Vision</a:t>
            </a:r>
          </a:p>
        </p:txBody>
      </p:sp>
      <p:sp>
        <p:nvSpPr>
          <p:cNvPr id="8195" name="Content Placeholder 2"/>
          <p:cNvSpPr>
            <a:spLocks noGrp="1"/>
          </p:cNvSpPr>
          <p:nvPr>
            <p:ph idx="1"/>
          </p:nvPr>
        </p:nvSpPr>
        <p:spPr>
          <a:xfrm>
            <a:off x="457200" y="1752600"/>
            <a:ext cx="5334000" cy="4572000"/>
          </a:xfrm>
        </p:spPr>
        <p:txBody>
          <a:bodyPr/>
          <a:lstStyle/>
          <a:p>
            <a:pPr algn="ctr" eaLnBrk="1" hangingPunct="1">
              <a:buFont typeface="Arial" charset="0"/>
              <a:buNone/>
            </a:pPr>
            <a:r>
              <a:rPr lang="en-US" sz="2400" dirty="0" smtClean="0">
                <a:latin typeface="Bookman Old Style" pitchFamily="18" charset="0"/>
              </a:rPr>
              <a:t>To be the fount of knowledge and expertise of nursing care globally. Will be solidly grounded in core magnet principles, flexible, and constantly striving for discovery and innovation.  Lead the reformation of healthcare, the discipline of nursing and care of the patient, family and community.</a:t>
            </a:r>
          </a:p>
        </p:txBody>
      </p:sp>
      <p:pic>
        <p:nvPicPr>
          <p:cNvPr id="8196" name="Picture 7" descr="http://www.krnvc.org/demo/eng/New%20Vision%20jpg.jpg"/>
          <p:cNvPicPr>
            <a:picLocks noChangeAspect="1" noChangeArrowheads="1"/>
          </p:cNvPicPr>
          <p:nvPr/>
        </p:nvPicPr>
        <p:blipFill>
          <a:blip r:embed="rId3"/>
          <a:srcRect/>
          <a:stretch>
            <a:fillRect/>
          </a:stretch>
        </p:blipFill>
        <p:spPr bwMode="auto">
          <a:xfrm>
            <a:off x="6154738" y="2209800"/>
            <a:ext cx="2532062" cy="2286000"/>
          </a:xfrm>
          <a:prstGeom prst="rect">
            <a:avLst/>
          </a:prstGeom>
          <a:noFill/>
          <a:ln w="9525">
            <a:noFill/>
            <a:miter lim="800000"/>
            <a:headEnd/>
            <a:tailEnd/>
          </a:ln>
        </p:spPr>
      </p:pic>
      <p:sp>
        <p:nvSpPr>
          <p:cNvPr id="6" name="Rectangle 5"/>
          <p:cNvSpPr/>
          <p:nvPr/>
        </p:nvSpPr>
        <p:spPr>
          <a:xfrm>
            <a:off x="228600" y="304800"/>
            <a:ext cx="8686800" cy="63246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1143000"/>
          </a:xfrm>
        </p:spPr>
        <p:txBody>
          <a:bodyPr/>
          <a:lstStyle/>
          <a:p>
            <a:pPr eaLnBrk="1" hangingPunct="1"/>
            <a:r>
              <a:rPr lang="en-US" sz="4000" dirty="0" smtClean="0">
                <a:latin typeface="Century Gothic" pitchFamily="34" charset="0"/>
              </a:rPr>
              <a:t/>
            </a:r>
            <a:br>
              <a:rPr lang="en-US" sz="4000" dirty="0" smtClean="0">
                <a:latin typeface="Century Gothic" pitchFamily="34" charset="0"/>
              </a:rPr>
            </a:br>
            <a:r>
              <a:rPr lang="en-US" sz="4000" dirty="0" smtClean="0">
                <a:latin typeface="Century Gothic" pitchFamily="34" charset="0"/>
              </a:rPr>
              <a:t>5 Magnet Model </a:t>
            </a:r>
            <a:br>
              <a:rPr lang="en-US" sz="4000" dirty="0" smtClean="0">
                <a:latin typeface="Century Gothic" pitchFamily="34" charset="0"/>
              </a:rPr>
            </a:br>
            <a:r>
              <a:rPr lang="en-US" sz="4000" dirty="0" smtClean="0">
                <a:latin typeface="Century Gothic" pitchFamily="34" charset="0"/>
              </a:rPr>
              <a:t>Essential Elements</a:t>
            </a:r>
          </a:p>
        </p:txBody>
      </p:sp>
      <p:sp>
        <p:nvSpPr>
          <p:cNvPr id="9219" name="Content Placeholder 2"/>
          <p:cNvSpPr>
            <a:spLocks noGrp="1"/>
          </p:cNvSpPr>
          <p:nvPr>
            <p:ph idx="1"/>
          </p:nvPr>
        </p:nvSpPr>
        <p:spPr>
          <a:xfrm>
            <a:off x="2895600" y="2133600"/>
            <a:ext cx="5791200" cy="3657600"/>
          </a:xfrm>
        </p:spPr>
        <p:txBody>
          <a:bodyPr/>
          <a:lstStyle/>
          <a:p>
            <a:pPr marL="514350" indent="-514350" eaLnBrk="1" hangingPunct="1">
              <a:buFont typeface="Calibri" pitchFamily="34" charset="0"/>
              <a:buAutoNum type="arabicPeriod"/>
            </a:pPr>
            <a:r>
              <a:rPr lang="en-US" sz="2800" dirty="0" smtClean="0">
                <a:latin typeface="Bookman Old Style" pitchFamily="18" charset="0"/>
              </a:rPr>
              <a:t>Transformational Leadership</a:t>
            </a:r>
          </a:p>
          <a:p>
            <a:pPr marL="514350" indent="-514350" eaLnBrk="1" hangingPunct="1">
              <a:buFont typeface="Calibri" pitchFamily="34" charset="0"/>
              <a:buAutoNum type="arabicPeriod"/>
            </a:pPr>
            <a:r>
              <a:rPr lang="en-US" sz="2800" dirty="0" smtClean="0">
                <a:latin typeface="Bookman Old Style" pitchFamily="18" charset="0"/>
              </a:rPr>
              <a:t>Structural Empowerment</a:t>
            </a:r>
          </a:p>
          <a:p>
            <a:pPr marL="514350" indent="-514350" eaLnBrk="1" hangingPunct="1">
              <a:buFont typeface="Calibri" pitchFamily="34" charset="0"/>
              <a:buAutoNum type="arabicPeriod"/>
            </a:pPr>
            <a:r>
              <a:rPr lang="en-US" sz="2800" dirty="0" smtClean="0">
                <a:latin typeface="Bookman Old Style" pitchFamily="18" charset="0"/>
              </a:rPr>
              <a:t>Exemplary Professional Nursing Practice</a:t>
            </a:r>
          </a:p>
          <a:p>
            <a:pPr marL="514350" indent="-514350" eaLnBrk="1" hangingPunct="1">
              <a:buFont typeface="Calibri" pitchFamily="34" charset="0"/>
              <a:buAutoNum type="arabicPeriod"/>
            </a:pPr>
            <a:r>
              <a:rPr lang="en-US" sz="2800" dirty="0" smtClean="0">
                <a:latin typeface="Bookman Old Style" pitchFamily="18" charset="0"/>
              </a:rPr>
              <a:t>New Knowledge, Innovations &amp; Improvements</a:t>
            </a:r>
          </a:p>
          <a:p>
            <a:pPr marL="514350" indent="-514350" eaLnBrk="1" hangingPunct="1">
              <a:buFont typeface="Calibri" pitchFamily="34" charset="0"/>
              <a:buAutoNum type="arabicPeriod"/>
            </a:pPr>
            <a:r>
              <a:rPr lang="en-US" sz="2800" dirty="0" smtClean="0">
                <a:latin typeface="Bookman Old Style" pitchFamily="18" charset="0"/>
              </a:rPr>
              <a:t>Empirical Quality Results</a:t>
            </a:r>
          </a:p>
        </p:txBody>
      </p:sp>
      <p:pic>
        <p:nvPicPr>
          <p:cNvPr id="9220" name="Picture 8" descr="http://www.finecraftsimports.com/arts_crafts_images/talavera_ceramic_house_number_281315-125.jpg"/>
          <p:cNvPicPr>
            <a:picLocks noChangeAspect="1" noChangeArrowheads="1"/>
          </p:cNvPicPr>
          <p:nvPr/>
        </p:nvPicPr>
        <p:blipFill>
          <a:blip r:embed="rId3"/>
          <a:srcRect/>
          <a:stretch>
            <a:fillRect/>
          </a:stretch>
        </p:blipFill>
        <p:spPr bwMode="auto">
          <a:xfrm>
            <a:off x="685800" y="2514600"/>
            <a:ext cx="1936750" cy="2955925"/>
          </a:xfrm>
          <a:prstGeom prst="rect">
            <a:avLst/>
          </a:prstGeom>
          <a:noFill/>
          <a:ln w="9525">
            <a:noFill/>
            <a:miter lim="800000"/>
            <a:headEnd/>
            <a:tailEnd/>
          </a:ln>
        </p:spPr>
      </p:pic>
      <p:sp>
        <p:nvSpPr>
          <p:cNvPr id="6" name="Rectangle 5"/>
          <p:cNvSpPr/>
          <p:nvPr/>
        </p:nvSpPr>
        <p:spPr>
          <a:xfrm>
            <a:off x="228600" y="304800"/>
            <a:ext cx="8686800" cy="63246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normAutofit fontScale="90000"/>
          </a:bodyPr>
          <a:lstStyle/>
          <a:p>
            <a:pPr fontAlgn="auto">
              <a:spcAft>
                <a:spcPts val="0"/>
              </a:spcAft>
              <a:defRPr/>
            </a:pPr>
            <a:r>
              <a:rPr lang="en-US" sz="3600" dirty="0" smtClean="0">
                <a:latin typeface="Century Gothic" pitchFamily="34" charset="0"/>
              </a:rPr>
              <a:t>Global Issues in Nursing &amp; </a:t>
            </a:r>
            <a:br>
              <a:rPr lang="en-US" sz="3600" dirty="0" smtClean="0">
                <a:latin typeface="Century Gothic" pitchFamily="34" charset="0"/>
              </a:rPr>
            </a:br>
            <a:r>
              <a:rPr lang="en-US" sz="3600" dirty="0" smtClean="0">
                <a:latin typeface="Century Gothic" pitchFamily="34" charset="0"/>
              </a:rPr>
              <a:t>Health Care</a:t>
            </a:r>
          </a:p>
        </p:txBody>
      </p:sp>
      <p:sp>
        <p:nvSpPr>
          <p:cNvPr id="22" name="Oval 21"/>
          <p:cNvSpPr/>
          <p:nvPr/>
        </p:nvSpPr>
        <p:spPr>
          <a:xfrm>
            <a:off x="3200400" y="2514600"/>
            <a:ext cx="3124200" cy="31242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 </a:t>
            </a:r>
            <a:r>
              <a:rPr lang="en-US" sz="2800" b="1" dirty="0">
                <a:solidFill>
                  <a:schemeClr val="tx1"/>
                </a:solidFill>
              </a:rPr>
              <a:t>Outcomes</a:t>
            </a:r>
          </a:p>
        </p:txBody>
      </p:sp>
      <p:sp>
        <p:nvSpPr>
          <p:cNvPr id="7" name="Oval 6"/>
          <p:cNvSpPr/>
          <p:nvPr/>
        </p:nvSpPr>
        <p:spPr>
          <a:xfrm>
            <a:off x="3599235" y="1600200"/>
            <a:ext cx="2362200" cy="2057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Structural Empowerment</a:t>
            </a:r>
          </a:p>
        </p:txBody>
      </p:sp>
      <p:sp>
        <p:nvSpPr>
          <p:cNvPr id="8" name="Oval 7"/>
          <p:cNvSpPr/>
          <p:nvPr/>
        </p:nvSpPr>
        <p:spPr>
          <a:xfrm>
            <a:off x="5867400" y="2971800"/>
            <a:ext cx="2286000" cy="1905000"/>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Exemplary Professional Practice</a:t>
            </a:r>
          </a:p>
        </p:txBody>
      </p:sp>
      <p:sp>
        <p:nvSpPr>
          <p:cNvPr id="10" name="Oval 9"/>
          <p:cNvSpPr/>
          <p:nvPr/>
        </p:nvSpPr>
        <p:spPr>
          <a:xfrm>
            <a:off x="3660840" y="4682250"/>
            <a:ext cx="2362200" cy="187095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New Knowledge, </a:t>
            </a:r>
          </a:p>
          <a:p>
            <a:pPr algn="ctr" fontAlgn="auto">
              <a:spcBef>
                <a:spcPts val="0"/>
              </a:spcBef>
              <a:spcAft>
                <a:spcPts val="0"/>
              </a:spcAft>
              <a:defRPr/>
            </a:pPr>
            <a:r>
              <a:rPr lang="en-US" b="1" dirty="0">
                <a:solidFill>
                  <a:schemeClr val="bg1"/>
                </a:solidFill>
              </a:rPr>
              <a:t>Innovations &amp; Improvements</a:t>
            </a:r>
          </a:p>
        </p:txBody>
      </p:sp>
      <p:sp>
        <p:nvSpPr>
          <p:cNvPr id="9" name="Oval 8"/>
          <p:cNvSpPr/>
          <p:nvPr/>
        </p:nvSpPr>
        <p:spPr>
          <a:xfrm>
            <a:off x="1600200" y="2895600"/>
            <a:ext cx="2286000" cy="1905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bg1"/>
              </a:solidFill>
            </a:endParaRPr>
          </a:p>
        </p:txBody>
      </p:sp>
      <p:sp>
        <p:nvSpPr>
          <p:cNvPr id="19465" name="TextBox 12"/>
          <p:cNvSpPr txBox="1">
            <a:spLocks noChangeArrowheads="1"/>
          </p:cNvSpPr>
          <p:nvPr/>
        </p:nvSpPr>
        <p:spPr bwMode="auto">
          <a:xfrm>
            <a:off x="0" y="6553200"/>
            <a:ext cx="2693988" cy="261938"/>
          </a:xfrm>
          <a:prstGeom prst="rect">
            <a:avLst/>
          </a:prstGeom>
          <a:noFill/>
          <a:ln w="9525">
            <a:noFill/>
            <a:miter lim="800000"/>
            <a:headEnd/>
            <a:tailEnd/>
          </a:ln>
        </p:spPr>
        <p:txBody>
          <a:bodyPr wrap="none">
            <a:spAutoFit/>
          </a:bodyPr>
          <a:lstStyle/>
          <a:p>
            <a:r>
              <a:rPr lang="en-US" sz="1100">
                <a:latin typeface="Calibri" pitchFamily="34" charset="0"/>
              </a:rPr>
              <a:t>* American Nurses Credentialing Center</a:t>
            </a:r>
          </a:p>
        </p:txBody>
      </p:sp>
      <p:cxnSp>
        <p:nvCxnSpPr>
          <p:cNvPr id="16" name="Straight Arrow Connector 15"/>
          <p:cNvCxnSpPr/>
          <p:nvPr/>
        </p:nvCxnSpPr>
        <p:spPr>
          <a:xfrm>
            <a:off x="6172200" y="2133600"/>
            <a:ext cx="762000" cy="609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2590800" y="4953000"/>
            <a:ext cx="762000" cy="609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2514600" y="2133600"/>
            <a:ext cx="914400" cy="609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6172200" y="5105400"/>
            <a:ext cx="762000" cy="609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471" name="TextBox 14"/>
          <p:cNvSpPr txBox="1">
            <a:spLocks noChangeArrowheads="1"/>
          </p:cNvSpPr>
          <p:nvPr/>
        </p:nvSpPr>
        <p:spPr bwMode="auto">
          <a:xfrm>
            <a:off x="1752600" y="3505200"/>
            <a:ext cx="1905000" cy="923925"/>
          </a:xfrm>
          <a:prstGeom prst="rect">
            <a:avLst/>
          </a:prstGeom>
          <a:noFill/>
          <a:ln w="9525">
            <a:noFill/>
            <a:miter lim="800000"/>
            <a:headEnd/>
            <a:tailEnd/>
          </a:ln>
        </p:spPr>
        <p:txBody>
          <a:bodyPr>
            <a:spAutoFit/>
          </a:bodyPr>
          <a:lstStyle/>
          <a:p>
            <a:pPr algn="ctr"/>
            <a:r>
              <a:rPr lang="en-US" b="1" dirty="0">
                <a:solidFill>
                  <a:schemeClr val="bg1"/>
                </a:solidFill>
                <a:latin typeface="Corbel" pitchFamily="34" charset="0"/>
              </a:rPr>
              <a:t>Transformational Leadership</a:t>
            </a:r>
          </a:p>
          <a:p>
            <a:endParaRPr lang="en-US" dirty="0">
              <a:latin typeface="Corbel" pitchFamily="34" charset="0"/>
            </a:endParaRPr>
          </a:p>
        </p:txBody>
      </p:sp>
      <p:sp>
        <p:nvSpPr>
          <p:cNvPr id="17" name="Content Placeholder 23"/>
          <p:cNvSpPr>
            <a:spLocks noGrp="1"/>
          </p:cNvSpPr>
          <p:nvPr/>
        </p:nvSpPr>
        <p:spPr bwMode="auto">
          <a:xfrm>
            <a:off x="457200" y="116601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2092</Words>
  <Application>Microsoft Office PowerPoint</Application>
  <PresentationFormat>On-screen Show (4:3)</PresentationFormat>
  <Paragraphs>239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The Vanderbilt Reputation</vt:lpstr>
      <vt:lpstr>What is Magnet Designation??</vt:lpstr>
      <vt:lpstr>PowerPoint Presentation</vt:lpstr>
      <vt:lpstr>PowerPoint Presentation</vt:lpstr>
      <vt:lpstr>Where are we now??</vt:lpstr>
      <vt:lpstr>ANCC –Magnet Vision</vt:lpstr>
      <vt:lpstr> 5 Magnet Model  Essential Elements</vt:lpstr>
      <vt:lpstr>Global Issues in Nursing &amp;  Health Care</vt:lpstr>
      <vt:lpstr>Transformational Leadership</vt:lpstr>
      <vt:lpstr>Structural Empowerment</vt:lpstr>
      <vt:lpstr>Exemplary Professional Practice</vt:lpstr>
      <vt:lpstr>New Knowledge, Innovations, Improvements</vt:lpstr>
      <vt:lpstr>Empirical Outcomes</vt:lpstr>
      <vt:lpstr>Bottom Line</vt:lpstr>
      <vt:lpstr>Weight Changes</vt:lpstr>
      <vt:lpstr>Game time!</vt:lpstr>
      <vt:lpstr>Resources</vt:lpstr>
      <vt:lpstr>PowerPoint Presentation</vt:lpstr>
    </vt:vector>
  </TitlesOfParts>
  <Company>VUMC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downsks</dc:creator>
  <cp:lastModifiedBy>Wilson, Chris</cp:lastModifiedBy>
  <cp:revision>100</cp:revision>
  <dcterms:created xsi:type="dcterms:W3CDTF">2010-02-02T15:36:56Z</dcterms:created>
  <dcterms:modified xsi:type="dcterms:W3CDTF">2011-12-14T19:31:38Z</dcterms:modified>
</cp:coreProperties>
</file>