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</p:sldMasterIdLst>
  <p:notesMasterIdLst>
    <p:notesMasterId r:id="rId21"/>
  </p:notesMasterIdLst>
  <p:sldIdLst>
    <p:sldId id="280" r:id="rId4"/>
    <p:sldId id="282" r:id="rId5"/>
    <p:sldId id="294" r:id="rId6"/>
    <p:sldId id="285" r:id="rId7"/>
    <p:sldId id="284" r:id="rId8"/>
    <p:sldId id="295" r:id="rId9"/>
    <p:sldId id="286" r:id="rId10"/>
    <p:sldId id="290" r:id="rId11"/>
    <p:sldId id="260" r:id="rId12"/>
    <p:sldId id="261" r:id="rId13"/>
    <p:sldId id="262" r:id="rId14"/>
    <p:sldId id="264" r:id="rId15"/>
    <p:sldId id="259" r:id="rId16"/>
    <p:sldId id="258" r:id="rId17"/>
    <p:sldId id="265" r:id="rId18"/>
    <p:sldId id="25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B83"/>
    <a:srgbClr val="818082"/>
    <a:srgbClr val="103C6C"/>
    <a:srgbClr val="200D20"/>
    <a:srgbClr val="FCFBF6"/>
    <a:srgbClr val="FAFBF6"/>
    <a:srgbClr val="FBFAF5"/>
    <a:srgbClr val="F9F6EB"/>
    <a:srgbClr val="F2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072F2-B7AA-41E9-9CF8-12F4FC9902A4}" v="31" dt="2023-03-21T21:12:04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784" autoAdjust="0"/>
  </p:normalViewPr>
  <p:slideViewPr>
    <p:cSldViewPr snapToGrid="0" snapToObjects="1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tle, Jessie" userId="03edc2f0-9fa8-4543-b7fa-23537e286549" providerId="ADAL" clId="{882072F2-B7AA-41E9-9CF8-12F4FC9902A4}"/>
    <pc:docChg chg="addSld delSld modSld sldOrd">
      <pc:chgData name="Pirtle, Jessie" userId="03edc2f0-9fa8-4543-b7fa-23537e286549" providerId="ADAL" clId="{882072F2-B7AA-41E9-9CF8-12F4FC9902A4}" dt="2023-03-21T21:12:21.842" v="36" actId="2696"/>
      <pc:docMkLst>
        <pc:docMk/>
      </pc:docMkLst>
      <pc:sldChg chg="add ord">
        <pc:chgData name="Pirtle, Jessie" userId="03edc2f0-9fa8-4543-b7fa-23537e286549" providerId="ADAL" clId="{882072F2-B7AA-41E9-9CF8-12F4FC9902A4}" dt="2023-03-21T21:12:13.839" v="35"/>
        <pc:sldMkLst>
          <pc:docMk/>
          <pc:sldMk cId="707453410" sldId="257"/>
        </pc:sldMkLst>
      </pc:sldChg>
      <pc:sldChg chg="modSp mod">
        <pc:chgData name="Pirtle, Jessie" userId="03edc2f0-9fa8-4543-b7fa-23537e286549" providerId="ADAL" clId="{882072F2-B7AA-41E9-9CF8-12F4FC9902A4}" dt="2023-03-21T14:21:21.885" v="0"/>
        <pc:sldMkLst>
          <pc:docMk/>
          <pc:sldMk cId="2879620325" sldId="282"/>
        </pc:sldMkLst>
        <pc:spChg chg="mod">
          <ac:chgData name="Pirtle, Jessie" userId="03edc2f0-9fa8-4543-b7fa-23537e286549" providerId="ADAL" clId="{882072F2-B7AA-41E9-9CF8-12F4FC9902A4}" dt="2023-03-21T14:21:21.885" v="0"/>
          <ac:spMkLst>
            <pc:docMk/>
            <pc:sldMk cId="2879620325" sldId="282"/>
            <ac:spMk id="5" creationId="{0A337DD9-4950-DD40-AD38-0ABD9CD51710}"/>
          </ac:spMkLst>
        </pc:spChg>
      </pc:sldChg>
      <pc:sldChg chg="modSp">
        <pc:chgData name="Pirtle, Jessie" userId="03edc2f0-9fa8-4543-b7fa-23537e286549" providerId="ADAL" clId="{882072F2-B7AA-41E9-9CF8-12F4FC9902A4}" dt="2023-03-21T14:22:57.589" v="31" actId="20577"/>
        <pc:sldMkLst>
          <pc:docMk/>
          <pc:sldMk cId="331172793" sldId="284"/>
        </pc:sldMkLst>
        <pc:graphicFrameChg chg="mod">
          <ac:chgData name="Pirtle, Jessie" userId="03edc2f0-9fa8-4543-b7fa-23537e286549" providerId="ADAL" clId="{882072F2-B7AA-41E9-9CF8-12F4FC9902A4}" dt="2023-03-21T14:22:57.589" v="31" actId="20577"/>
          <ac:graphicFrameMkLst>
            <pc:docMk/>
            <pc:sldMk cId="331172793" sldId="284"/>
            <ac:graphicFrameMk id="4" creationId="{50534BD6-DEEB-6ACC-EC5C-06FFE142E6B7}"/>
          </ac:graphicFrameMkLst>
        </pc:graphicFrameChg>
      </pc:sldChg>
      <pc:sldChg chg="ord">
        <pc:chgData name="Pirtle, Jessie" userId="03edc2f0-9fa8-4543-b7fa-23537e286549" providerId="ADAL" clId="{882072F2-B7AA-41E9-9CF8-12F4FC9902A4}" dt="2023-03-21T21:12:13.839" v="35"/>
        <pc:sldMkLst>
          <pc:docMk/>
          <pc:sldMk cId="988039135" sldId="288"/>
        </pc:sldMkLst>
      </pc:sldChg>
      <pc:sldChg chg="del">
        <pc:chgData name="Pirtle, Jessie" userId="03edc2f0-9fa8-4543-b7fa-23537e286549" providerId="ADAL" clId="{882072F2-B7AA-41E9-9CF8-12F4FC9902A4}" dt="2023-03-21T14:21:32.548" v="1" actId="2696"/>
        <pc:sldMkLst>
          <pc:docMk/>
          <pc:sldMk cId="965372751" sldId="291"/>
        </pc:sldMkLst>
      </pc:sldChg>
      <pc:sldChg chg="del">
        <pc:chgData name="Pirtle, Jessie" userId="03edc2f0-9fa8-4543-b7fa-23537e286549" providerId="ADAL" clId="{882072F2-B7AA-41E9-9CF8-12F4FC9902A4}" dt="2023-03-21T21:11:10.496" v="33" actId="47"/>
        <pc:sldMkLst>
          <pc:docMk/>
          <pc:sldMk cId="2231527389" sldId="293"/>
        </pc:sldMkLst>
      </pc:sldChg>
      <pc:sldChg chg="modNotesTx">
        <pc:chgData name="Pirtle, Jessie" userId="03edc2f0-9fa8-4543-b7fa-23537e286549" providerId="ADAL" clId="{882072F2-B7AA-41E9-9CF8-12F4FC9902A4}" dt="2023-03-21T14:21:35.519" v="2" actId="20577"/>
        <pc:sldMkLst>
          <pc:docMk/>
          <pc:sldMk cId="2112089417" sldId="294"/>
        </pc:sldMkLst>
      </pc:sldChg>
      <pc:sldChg chg="del">
        <pc:chgData name="Pirtle, Jessie" userId="03edc2f0-9fa8-4543-b7fa-23537e286549" providerId="ADAL" clId="{882072F2-B7AA-41E9-9CF8-12F4FC9902A4}" dt="2023-03-21T21:12:21.842" v="36" actId="2696"/>
        <pc:sldMkLst>
          <pc:docMk/>
          <pc:sldMk cId="1628755356" sldId="296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474BF-FE3D-4233-812E-0270502B999F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E73E0B-831C-4FE2-8873-9B93EBBBC305}">
      <dgm:prSet phldrT="[Text]"/>
      <dgm:spPr/>
      <dgm:t>
        <a:bodyPr/>
        <a:lstStyle/>
        <a:p>
          <a:r>
            <a:rPr lang="en-US" dirty="0"/>
            <a:t>Crosswalk file</a:t>
          </a:r>
        </a:p>
      </dgm:t>
    </dgm:pt>
    <dgm:pt modelId="{E6AA479A-0A2D-461D-A9DD-FD5D02002F43}" type="parTrans" cxnId="{200921A2-57C6-428E-9BA3-E5A23315E699}">
      <dgm:prSet/>
      <dgm:spPr/>
      <dgm:t>
        <a:bodyPr/>
        <a:lstStyle/>
        <a:p>
          <a:endParaRPr lang="en-US"/>
        </a:p>
      </dgm:t>
    </dgm:pt>
    <dgm:pt modelId="{FC36A341-3C5A-4B83-8FDD-81AA15F561B6}" type="sibTrans" cxnId="{200921A2-57C6-428E-9BA3-E5A23315E699}">
      <dgm:prSet/>
      <dgm:spPr/>
      <dgm:t>
        <a:bodyPr/>
        <a:lstStyle/>
        <a:p>
          <a:endParaRPr lang="en-US"/>
        </a:p>
      </dgm:t>
    </dgm:pt>
    <dgm:pt modelId="{358F9A21-F35E-4AE8-97D5-475938D7818B}">
      <dgm:prSet phldrT="[Text]"/>
      <dgm:spPr/>
      <dgm:t>
        <a:bodyPr/>
        <a:lstStyle/>
        <a:p>
          <a:r>
            <a:rPr lang="en-US" dirty="0"/>
            <a:t>Cores using iLab Workflow Functionality</a:t>
          </a:r>
        </a:p>
      </dgm:t>
    </dgm:pt>
    <dgm:pt modelId="{48D581CC-328E-4216-8754-486EE558D194}" type="parTrans" cxnId="{7BD04337-CC5B-44FF-A152-D92D33A5F3BB}">
      <dgm:prSet/>
      <dgm:spPr/>
      <dgm:t>
        <a:bodyPr/>
        <a:lstStyle/>
        <a:p>
          <a:endParaRPr lang="en-US"/>
        </a:p>
      </dgm:t>
    </dgm:pt>
    <dgm:pt modelId="{4F450797-FB80-442C-B8FA-3B1BF0C4D752}" type="sibTrans" cxnId="{7BD04337-CC5B-44FF-A152-D92D33A5F3BB}">
      <dgm:prSet/>
      <dgm:spPr/>
      <dgm:t>
        <a:bodyPr/>
        <a:lstStyle/>
        <a:p>
          <a:endParaRPr lang="en-US"/>
        </a:p>
      </dgm:t>
    </dgm:pt>
    <dgm:pt modelId="{64D94F3F-9D9A-4117-A4DA-DEC927183424}">
      <dgm:prSet phldrT="[Text]"/>
      <dgm:spPr/>
      <dgm:t>
        <a:bodyPr/>
        <a:lstStyle/>
        <a:p>
          <a:r>
            <a:rPr lang="en-US" dirty="0"/>
            <a:t>Cross managing workflow / service tracking outside of iLab</a:t>
          </a:r>
        </a:p>
      </dgm:t>
    </dgm:pt>
    <dgm:pt modelId="{247DF88D-EDA6-48B8-8B39-4045C2A64132}" type="parTrans" cxnId="{4320E97C-1EB3-4EED-AF03-DC677B01B5F8}">
      <dgm:prSet/>
      <dgm:spPr/>
      <dgm:t>
        <a:bodyPr/>
        <a:lstStyle/>
        <a:p>
          <a:endParaRPr lang="en-US"/>
        </a:p>
      </dgm:t>
    </dgm:pt>
    <dgm:pt modelId="{08EF0657-18CE-4BF7-BB91-5931739AE089}" type="sibTrans" cxnId="{4320E97C-1EB3-4EED-AF03-DC677B01B5F8}">
      <dgm:prSet/>
      <dgm:spPr/>
      <dgm:t>
        <a:bodyPr/>
        <a:lstStyle/>
        <a:p>
          <a:endParaRPr lang="en-US"/>
        </a:p>
      </dgm:t>
    </dgm:pt>
    <dgm:pt modelId="{C0DF7700-3204-4D83-A21E-130B276FB5EA}">
      <dgm:prSet phldrT="[Text]"/>
      <dgm:spPr/>
      <dgm:t>
        <a:bodyPr/>
        <a:lstStyle/>
        <a:p>
          <a:r>
            <a:rPr lang="en-US" dirty="0"/>
            <a:t>One-time mapping of all legacy </a:t>
          </a:r>
          <a:r>
            <a:rPr lang="en-US"/>
            <a:t>cost centers to </a:t>
          </a:r>
          <a:r>
            <a:rPr lang="en-US" dirty="0"/>
            <a:t>the new Workday billing number (</a:t>
          </a:r>
          <a:r>
            <a:rPr lang="en-US" dirty="0" err="1"/>
            <a:t>i.e</a:t>
          </a:r>
          <a:r>
            <a:rPr lang="en-US" dirty="0"/>
            <a:t>, cost center, grant worktag, gift worktag, program worktag) </a:t>
          </a:r>
        </a:p>
      </dgm:t>
    </dgm:pt>
    <dgm:pt modelId="{95652E01-7D14-4B4F-9903-EFDD6BFD2C5E}" type="parTrans" cxnId="{310EC99F-2542-4C38-9B01-DEDB62D4A603}">
      <dgm:prSet/>
      <dgm:spPr/>
      <dgm:t>
        <a:bodyPr/>
        <a:lstStyle/>
        <a:p>
          <a:endParaRPr lang="en-US"/>
        </a:p>
      </dgm:t>
    </dgm:pt>
    <dgm:pt modelId="{1B73EF09-3D4A-4885-955B-B389D4DD32D3}" type="sibTrans" cxnId="{310EC99F-2542-4C38-9B01-DEDB62D4A603}">
      <dgm:prSet/>
      <dgm:spPr/>
      <dgm:t>
        <a:bodyPr/>
        <a:lstStyle/>
        <a:p>
          <a:endParaRPr lang="en-US"/>
        </a:p>
      </dgm:t>
    </dgm:pt>
    <dgm:pt modelId="{9C2B8CF6-F40D-4906-9D61-05E8C8A6638D}">
      <dgm:prSet phldrT="[Text]"/>
      <dgm:spPr/>
      <dgm:t>
        <a:bodyPr/>
        <a:lstStyle/>
        <a:p>
          <a:r>
            <a:rPr lang="en-US" dirty="0"/>
            <a:t>Open Reservation events on iLab calendars will auto-update to the new workday value</a:t>
          </a:r>
        </a:p>
      </dgm:t>
    </dgm:pt>
    <dgm:pt modelId="{DA386E70-F49E-4F9F-8AB6-E92E8662E347}" type="parTrans" cxnId="{DEFA8056-FF56-42D2-8E4A-7B2473D7E8DB}">
      <dgm:prSet/>
      <dgm:spPr/>
      <dgm:t>
        <a:bodyPr/>
        <a:lstStyle/>
        <a:p>
          <a:endParaRPr lang="en-US"/>
        </a:p>
      </dgm:t>
    </dgm:pt>
    <dgm:pt modelId="{412FBE28-FFCF-4527-B63A-EA1DF2355959}" type="sibTrans" cxnId="{DEFA8056-FF56-42D2-8E4A-7B2473D7E8DB}">
      <dgm:prSet/>
      <dgm:spPr/>
      <dgm:t>
        <a:bodyPr/>
        <a:lstStyle/>
        <a:p>
          <a:endParaRPr lang="en-US"/>
        </a:p>
      </dgm:t>
    </dgm:pt>
    <dgm:pt modelId="{86377E83-72F6-458D-B9B5-F8B5F06E2FE0}">
      <dgm:prSet phldrT="[Text]"/>
      <dgm:spPr/>
      <dgm:t>
        <a:bodyPr/>
        <a:lstStyle/>
        <a:p>
          <a:r>
            <a:rPr lang="en-US" dirty="0"/>
            <a:t>Open iLab Service Projects will auto-update to new workday value</a:t>
          </a:r>
        </a:p>
      </dgm:t>
    </dgm:pt>
    <dgm:pt modelId="{019809A3-2708-4D19-AA04-FF38893CE069}" type="parTrans" cxnId="{824F60E5-75D3-4D24-A528-D90D23102036}">
      <dgm:prSet/>
      <dgm:spPr/>
      <dgm:t>
        <a:bodyPr/>
        <a:lstStyle/>
        <a:p>
          <a:endParaRPr lang="en-US"/>
        </a:p>
      </dgm:t>
    </dgm:pt>
    <dgm:pt modelId="{2385135E-77A2-4743-86A5-2705B50BD3BF}" type="sibTrans" cxnId="{824F60E5-75D3-4D24-A528-D90D23102036}">
      <dgm:prSet/>
      <dgm:spPr/>
      <dgm:t>
        <a:bodyPr/>
        <a:lstStyle/>
        <a:p>
          <a:endParaRPr lang="en-US"/>
        </a:p>
      </dgm:t>
    </dgm:pt>
    <dgm:pt modelId="{ACA52FCE-BA38-4FBA-B7FD-B018749A5E7F}">
      <dgm:prSet phldrT="[Text]"/>
      <dgm:spPr/>
      <dgm:t>
        <a:bodyPr/>
        <a:lstStyle/>
        <a:p>
          <a:r>
            <a:rPr lang="en-US" dirty="0"/>
            <a:t>Reach out to your customers to obtain the correct Workday billing number.</a:t>
          </a:r>
        </a:p>
      </dgm:t>
    </dgm:pt>
    <dgm:pt modelId="{71073E12-2366-4923-BFD4-AE8F687625E9}" type="parTrans" cxnId="{B9A507F4-5FFB-4390-9A38-68AC2025AE64}">
      <dgm:prSet/>
      <dgm:spPr/>
      <dgm:t>
        <a:bodyPr/>
        <a:lstStyle/>
        <a:p>
          <a:endParaRPr lang="en-US"/>
        </a:p>
      </dgm:t>
    </dgm:pt>
    <dgm:pt modelId="{E89BCD2D-353D-48B4-A23C-EB4ABDD2FBF1}" type="sibTrans" cxnId="{B9A507F4-5FFB-4390-9A38-68AC2025AE64}">
      <dgm:prSet/>
      <dgm:spPr/>
      <dgm:t>
        <a:bodyPr/>
        <a:lstStyle/>
        <a:p>
          <a:endParaRPr lang="en-US"/>
        </a:p>
      </dgm:t>
    </dgm:pt>
    <dgm:pt modelId="{BF314D31-BF4C-4546-9CC4-E84073420859}" type="pres">
      <dgm:prSet presAssocID="{0F9474BF-FE3D-4233-812E-0270502B999F}" presName="linear" presStyleCnt="0">
        <dgm:presLayoutVars>
          <dgm:dir/>
          <dgm:animLvl val="lvl"/>
          <dgm:resizeHandles val="exact"/>
        </dgm:presLayoutVars>
      </dgm:prSet>
      <dgm:spPr/>
    </dgm:pt>
    <dgm:pt modelId="{75480EBE-A579-48B7-8B3D-C10A2B0B380E}" type="pres">
      <dgm:prSet presAssocID="{82E73E0B-831C-4FE2-8873-9B93EBBBC305}" presName="parentLin" presStyleCnt="0"/>
      <dgm:spPr/>
    </dgm:pt>
    <dgm:pt modelId="{C4D58545-650E-49CF-9AB5-231AE3D76F2F}" type="pres">
      <dgm:prSet presAssocID="{82E73E0B-831C-4FE2-8873-9B93EBBBC305}" presName="parentLeftMargin" presStyleLbl="node1" presStyleIdx="0" presStyleCnt="3"/>
      <dgm:spPr/>
    </dgm:pt>
    <dgm:pt modelId="{D3A172C9-2F7C-49F0-890C-17A2D34291CB}" type="pres">
      <dgm:prSet presAssocID="{82E73E0B-831C-4FE2-8873-9B93EBBBC3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E7A22F-423E-4820-AA6A-D880B138247A}" type="pres">
      <dgm:prSet presAssocID="{82E73E0B-831C-4FE2-8873-9B93EBBBC305}" presName="negativeSpace" presStyleCnt="0"/>
      <dgm:spPr/>
    </dgm:pt>
    <dgm:pt modelId="{73137815-06DD-4142-8E65-CB99C2B564BA}" type="pres">
      <dgm:prSet presAssocID="{82E73E0B-831C-4FE2-8873-9B93EBBBC305}" presName="childText" presStyleLbl="conFgAcc1" presStyleIdx="0" presStyleCnt="3">
        <dgm:presLayoutVars>
          <dgm:bulletEnabled val="1"/>
        </dgm:presLayoutVars>
      </dgm:prSet>
      <dgm:spPr/>
    </dgm:pt>
    <dgm:pt modelId="{013F3AA2-F333-4E96-8862-1ED5B2B3BDBE}" type="pres">
      <dgm:prSet presAssocID="{FC36A341-3C5A-4B83-8FDD-81AA15F561B6}" presName="spaceBetweenRectangles" presStyleCnt="0"/>
      <dgm:spPr/>
    </dgm:pt>
    <dgm:pt modelId="{D4278912-36D6-458A-B18B-9028CB2A17F9}" type="pres">
      <dgm:prSet presAssocID="{358F9A21-F35E-4AE8-97D5-475938D7818B}" presName="parentLin" presStyleCnt="0"/>
      <dgm:spPr/>
    </dgm:pt>
    <dgm:pt modelId="{3FD2C2DE-4263-490D-B578-F4B1D434B72B}" type="pres">
      <dgm:prSet presAssocID="{358F9A21-F35E-4AE8-97D5-475938D7818B}" presName="parentLeftMargin" presStyleLbl="node1" presStyleIdx="0" presStyleCnt="3"/>
      <dgm:spPr/>
    </dgm:pt>
    <dgm:pt modelId="{B256B1FD-B53A-48A4-A4DA-112F3A99712E}" type="pres">
      <dgm:prSet presAssocID="{358F9A21-F35E-4AE8-97D5-475938D781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C5F4BB-4FE9-4670-BDBC-8B2B07D20EE2}" type="pres">
      <dgm:prSet presAssocID="{358F9A21-F35E-4AE8-97D5-475938D7818B}" presName="negativeSpace" presStyleCnt="0"/>
      <dgm:spPr/>
    </dgm:pt>
    <dgm:pt modelId="{1B94CF25-AE81-4C47-BC44-1BBB4764BEBC}" type="pres">
      <dgm:prSet presAssocID="{358F9A21-F35E-4AE8-97D5-475938D7818B}" presName="childText" presStyleLbl="conFgAcc1" presStyleIdx="1" presStyleCnt="3">
        <dgm:presLayoutVars>
          <dgm:bulletEnabled val="1"/>
        </dgm:presLayoutVars>
      </dgm:prSet>
      <dgm:spPr/>
    </dgm:pt>
    <dgm:pt modelId="{C69B4451-CE56-44EA-BAD7-CBDA08FED558}" type="pres">
      <dgm:prSet presAssocID="{4F450797-FB80-442C-B8FA-3B1BF0C4D752}" presName="spaceBetweenRectangles" presStyleCnt="0"/>
      <dgm:spPr/>
    </dgm:pt>
    <dgm:pt modelId="{E44C6E3C-9947-4E99-A257-A63DA78550D0}" type="pres">
      <dgm:prSet presAssocID="{64D94F3F-9D9A-4117-A4DA-DEC927183424}" presName="parentLin" presStyleCnt="0"/>
      <dgm:spPr/>
    </dgm:pt>
    <dgm:pt modelId="{F5ECFE93-6DCB-4FCD-84C6-2E910CBE6AC7}" type="pres">
      <dgm:prSet presAssocID="{64D94F3F-9D9A-4117-A4DA-DEC927183424}" presName="parentLeftMargin" presStyleLbl="node1" presStyleIdx="1" presStyleCnt="3"/>
      <dgm:spPr/>
    </dgm:pt>
    <dgm:pt modelId="{4DC99AA3-7064-43DE-89FE-0E50C0273C0D}" type="pres">
      <dgm:prSet presAssocID="{64D94F3F-9D9A-4117-A4DA-DEC92718342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1C147B-CB1A-4F63-8993-90A151DA9814}" type="pres">
      <dgm:prSet presAssocID="{64D94F3F-9D9A-4117-A4DA-DEC927183424}" presName="negativeSpace" presStyleCnt="0"/>
      <dgm:spPr/>
    </dgm:pt>
    <dgm:pt modelId="{E1E40ED9-474D-4747-A272-1FD26E3008C9}" type="pres">
      <dgm:prSet presAssocID="{64D94F3F-9D9A-4117-A4DA-DEC927183424}" presName="childText" presStyleLbl="conFgAcc1" presStyleIdx="2" presStyleCnt="3" custLinFactNeighborX="-5146" custLinFactNeighborY="12378">
        <dgm:presLayoutVars>
          <dgm:bulletEnabled val="1"/>
        </dgm:presLayoutVars>
      </dgm:prSet>
      <dgm:spPr/>
    </dgm:pt>
  </dgm:ptLst>
  <dgm:cxnLst>
    <dgm:cxn modelId="{5357A90B-D6A8-42B8-A08C-AC6118A76246}" type="presOf" srcId="{0F9474BF-FE3D-4233-812E-0270502B999F}" destId="{BF314D31-BF4C-4546-9CC4-E84073420859}" srcOrd="0" destOrd="0" presId="urn:microsoft.com/office/officeart/2005/8/layout/list1"/>
    <dgm:cxn modelId="{7BD04337-CC5B-44FF-A152-D92D33A5F3BB}" srcId="{0F9474BF-FE3D-4233-812E-0270502B999F}" destId="{358F9A21-F35E-4AE8-97D5-475938D7818B}" srcOrd="1" destOrd="0" parTransId="{48D581CC-328E-4216-8754-486EE558D194}" sibTransId="{4F450797-FB80-442C-B8FA-3B1BF0C4D752}"/>
    <dgm:cxn modelId="{3C6C9648-A517-4524-84B5-02FDEAD4BF4E}" type="presOf" srcId="{82E73E0B-831C-4FE2-8873-9B93EBBBC305}" destId="{C4D58545-650E-49CF-9AB5-231AE3D76F2F}" srcOrd="0" destOrd="0" presId="urn:microsoft.com/office/officeart/2005/8/layout/list1"/>
    <dgm:cxn modelId="{37A5386D-7CAD-4431-9586-A804578EB062}" type="presOf" srcId="{64D94F3F-9D9A-4117-A4DA-DEC927183424}" destId="{4DC99AA3-7064-43DE-89FE-0E50C0273C0D}" srcOrd="1" destOrd="0" presId="urn:microsoft.com/office/officeart/2005/8/layout/list1"/>
    <dgm:cxn modelId="{77D8E471-C9B2-44CB-B01F-33FCCF6B41CC}" type="presOf" srcId="{358F9A21-F35E-4AE8-97D5-475938D7818B}" destId="{3FD2C2DE-4263-490D-B578-F4B1D434B72B}" srcOrd="0" destOrd="0" presId="urn:microsoft.com/office/officeart/2005/8/layout/list1"/>
    <dgm:cxn modelId="{19A9AD53-CEF2-49BD-A0A2-AD85774A0ACA}" type="presOf" srcId="{358F9A21-F35E-4AE8-97D5-475938D7818B}" destId="{B256B1FD-B53A-48A4-A4DA-112F3A99712E}" srcOrd="1" destOrd="0" presId="urn:microsoft.com/office/officeart/2005/8/layout/list1"/>
    <dgm:cxn modelId="{DEFA8056-FF56-42D2-8E4A-7B2473D7E8DB}" srcId="{358F9A21-F35E-4AE8-97D5-475938D7818B}" destId="{9C2B8CF6-F40D-4906-9D61-05E8C8A6638D}" srcOrd="0" destOrd="0" parTransId="{DA386E70-F49E-4F9F-8AB6-E92E8662E347}" sibTransId="{412FBE28-FFCF-4527-B63A-EA1DF2355959}"/>
    <dgm:cxn modelId="{4320E97C-1EB3-4EED-AF03-DC677B01B5F8}" srcId="{0F9474BF-FE3D-4233-812E-0270502B999F}" destId="{64D94F3F-9D9A-4117-A4DA-DEC927183424}" srcOrd="2" destOrd="0" parTransId="{247DF88D-EDA6-48B8-8B39-4045C2A64132}" sibTransId="{08EF0657-18CE-4BF7-BB91-5931739AE089}"/>
    <dgm:cxn modelId="{62839281-724F-42B7-A501-CF9FE110C1DC}" type="presOf" srcId="{C0DF7700-3204-4D83-A21E-130B276FB5EA}" destId="{73137815-06DD-4142-8E65-CB99C2B564BA}" srcOrd="0" destOrd="0" presId="urn:microsoft.com/office/officeart/2005/8/layout/list1"/>
    <dgm:cxn modelId="{696A0C8B-9040-415B-9ED7-78DC5EAEA5B0}" type="presOf" srcId="{64D94F3F-9D9A-4117-A4DA-DEC927183424}" destId="{F5ECFE93-6DCB-4FCD-84C6-2E910CBE6AC7}" srcOrd="0" destOrd="0" presId="urn:microsoft.com/office/officeart/2005/8/layout/list1"/>
    <dgm:cxn modelId="{5B29868D-0A29-4474-AF7D-384B378CE0D2}" type="presOf" srcId="{9C2B8CF6-F40D-4906-9D61-05E8C8A6638D}" destId="{1B94CF25-AE81-4C47-BC44-1BBB4764BEBC}" srcOrd="0" destOrd="0" presId="urn:microsoft.com/office/officeart/2005/8/layout/list1"/>
    <dgm:cxn modelId="{310EC99F-2542-4C38-9B01-DEDB62D4A603}" srcId="{82E73E0B-831C-4FE2-8873-9B93EBBBC305}" destId="{C0DF7700-3204-4D83-A21E-130B276FB5EA}" srcOrd="0" destOrd="0" parTransId="{95652E01-7D14-4B4F-9903-EFDD6BFD2C5E}" sibTransId="{1B73EF09-3D4A-4885-955B-B389D4DD32D3}"/>
    <dgm:cxn modelId="{200921A2-57C6-428E-9BA3-E5A23315E699}" srcId="{0F9474BF-FE3D-4233-812E-0270502B999F}" destId="{82E73E0B-831C-4FE2-8873-9B93EBBBC305}" srcOrd="0" destOrd="0" parTransId="{E6AA479A-0A2D-461D-A9DD-FD5D02002F43}" sibTransId="{FC36A341-3C5A-4B83-8FDD-81AA15F561B6}"/>
    <dgm:cxn modelId="{E0900AC1-AF79-4F16-921D-C57D6C1C12E0}" type="presOf" srcId="{82E73E0B-831C-4FE2-8873-9B93EBBBC305}" destId="{D3A172C9-2F7C-49F0-890C-17A2D34291CB}" srcOrd="1" destOrd="0" presId="urn:microsoft.com/office/officeart/2005/8/layout/list1"/>
    <dgm:cxn modelId="{9644BBD4-D0BA-4D3B-97DC-04FD9CFA0390}" type="presOf" srcId="{ACA52FCE-BA38-4FBA-B7FD-B018749A5E7F}" destId="{E1E40ED9-474D-4747-A272-1FD26E3008C9}" srcOrd="0" destOrd="0" presId="urn:microsoft.com/office/officeart/2005/8/layout/list1"/>
    <dgm:cxn modelId="{824F60E5-75D3-4D24-A528-D90D23102036}" srcId="{358F9A21-F35E-4AE8-97D5-475938D7818B}" destId="{86377E83-72F6-458D-B9B5-F8B5F06E2FE0}" srcOrd="1" destOrd="0" parTransId="{019809A3-2708-4D19-AA04-FF38893CE069}" sibTransId="{2385135E-77A2-4743-86A5-2705B50BD3BF}"/>
    <dgm:cxn modelId="{9A5FC2EF-F665-47D7-A97D-72B5410A454E}" type="presOf" srcId="{86377E83-72F6-458D-B9B5-F8B5F06E2FE0}" destId="{1B94CF25-AE81-4C47-BC44-1BBB4764BEBC}" srcOrd="0" destOrd="1" presId="urn:microsoft.com/office/officeart/2005/8/layout/list1"/>
    <dgm:cxn modelId="{B9A507F4-5FFB-4390-9A38-68AC2025AE64}" srcId="{64D94F3F-9D9A-4117-A4DA-DEC927183424}" destId="{ACA52FCE-BA38-4FBA-B7FD-B018749A5E7F}" srcOrd="0" destOrd="0" parTransId="{71073E12-2366-4923-BFD4-AE8F687625E9}" sibTransId="{E89BCD2D-353D-48B4-A23C-EB4ABDD2FBF1}"/>
    <dgm:cxn modelId="{17C2C4C6-8EAE-4B88-811A-5F4B9BC1331D}" type="presParOf" srcId="{BF314D31-BF4C-4546-9CC4-E84073420859}" destId="{75480EBE-A579-48B7-8B3D-C10A2B0B380E}" srcOrd="0" destOrd="0" presId="urn:microsoft.com/office/officeart/2005/8/layout/list1"/>
    <dgm:cxn modelId="{CCD622E0-152A-4B36-A223-44FB148C8BC9}" type="presParOf" srcId="{75480EBE-A579-48B7-8B3D-C10A2B0B380E}" destId="{C4D58545-650E-49CF-9AB5-231AE3D76F2F}" srcOrd="0" destOrd="0" presId="urn:microsoft.com/office/officeart/2005/8/layout/list1"/>
    <dgm:cxn modelId="{B7D64B02-5AF6-42C5-AB4C-ECAEA181F7A6}" type="presParOf" srcId="{75480EBE-A579-48B7-8B3D-C10A2B0B380E}" destId="{D3A172C9-2F7C-49F0-890C-17A2D34291CB}" srcOrd="1" destOrd="0" presId="urn:microsoft.com/office/officeart/2005/8/layout/list1"/>
    <dgm:cxn modelId="{86449686-348A-46FD-8402-3B66EE599B76}" type="presParOf" srcId="{BF314D31-BF4C-4546-9CC4-E84073420859}" destId="{FCE7A22F-423E-4820-AA6A-D880B138247A}" srcOrd="1" destOrd="0" presId="urn:microsoft.com/office/officeart/2005/8/layout/list1"/>
    <dgm:cxn modelId="{A3A81370-EE18-4972-8F7D-BCCD0A72A7D6}" type="presParOf" srcId="{BF314D31-BF4C-4546-9CC4-E84073420859}" destId="{73137815-06DD-4142-8E65-CB99C2B564BA}" srcOrd="2" destOrd="0" presId="urn:microsoft.com/office/officeart/2005/8/layout/list1"/>
    <dgm:cxn modelId="{26F34040-D743-485D-A17C-DBBF15CEEBCC}" type="presParOf" srcId="{BF314D31-BF4C-4546-9CC4-E84073420859}" destId="{013F3AA2-F333-4E96-8862-1ED5B2B3BDBE}" srcOrd="3" destOrd="0" presId="urn:microsoft.com/office/officeart/2005/8/layout/list1"/>
    <dgm:cxn modelId="{FACD5F06-AC33-4031-A210-8F3352B072FA}" type="presParOf" srcId="{BF314D31-BF4C-4546-9CC4-E84073420859}" destId="{D4278912-36D6-458A-B18B-9028CB2A17F9}" srcOrd="4" destOrd="0" presId="urn:microsoft.com/office/officeart/2005/8/layout/list1"/>
    <dgm:cxn modelId="{2B18EAF1-A04D-4938-A32E-7A74F4F18FC3}" type="presParOf" srcId="{D4278912-36D6-458A-B18B-9028CB2A17F9}" destId="{3FD2C2DE-4263-490D-B578-F4B1D434B72B}" srcOrd="0" destOrd="0" presId="urn:microsoft.com/office/officeart/2005/8/layout/list1"/>
    <dgm:cxn modelId="{F8B5A501-CBFF-47B0-B991-489B7648072B}" type="presParOf" srcId="{D4278912-36D6-458A-B18B-9028CB2A17F9}" destId="{B256B1FD-B53A-48A4-A4DA-112F3A99712E}" srcOrd="1" destOrd="0" presId="urn:microsoft.com/office/officeart/2005/8/layout/list1"/>
    <dgm:cxn modelId="{BA1B6CC3-FE04-441B-8C88-0FC963AEECD6}" type="presParOf" srcId="{BF314D31-BF4C-4546-9CC4-E84073420859}" destId="{22C5F4BB-4FE9-4670-BDBC-8B2B07D20EE2}" srcOrd="5" destOrd="0" presId="urn:microsoft.com/office/officeart/2005/8/layout/list1"/>
    <dgm:cxn modelId="{D3675150-D6CA-4991-AC6D-7B605A1D2ECD}" type="presParOf" srcId="{BF314D31-BF4C-4546-9CC4-E84073420859}" destId="{1B94CF25-AE81-4C47-BC44-1BBB4764BEBC}" srcOrd="6" destOrd="0" presId="urn:microsoft.com/office/officeart/2005/8/layout/list1"/>
    <dgm:cxn modelId="{8AD9BA52-DFA2-4FF1-945C-178BC35D0CD3}" type="presParOf" srcId="{BF314D31-BF4C-4546-9CC4-E84073420859}" destId="{C69B4451-CE56-44EA-BAD7-CBDA08FED558}" srcOrd="7" destOrd="0" presId="urn:microsoft.com/office/officeart/2005/8/layout/list1"/>
    <dgm:cxn modelId="{DD248FF7-2648-43B5-82F3-070B022FB7AC}" type="presParOf" srcId="{BF314D31-BF4C-4546-9CC4-E84073420859}" destId="{E44C6E3C-9947-4E99-A257-A63DA78550D0}" srcOrd="8" destOrd="0" presId="urn:microsoft.com/office/officeart/2005/8/layout/list1"/>
    <dgm:cxn modelId="{9852C438-31F5-4A4F-9FD5-7359B1D68D7F}" type="presParOf" srcId="{E44C6E3C-9947-4E99-A257-A63DA78550D0}" destId="{F5ECFE93-6DCB-4FCD-84C6-2E910CBE6AC7}" srcOrd="0" destOrd="0" presId="urn:microsoft.com/office/officeart/2005/8/layout/list1"/>
    <dgm:cxn modelId="{C35E68ED-8406-42AA-ABB6-66844A3C9A75}" type="presParOf" srcId="{E44C6E3C-9947-4E99-A257-A63DA78550D0}" destId="{4DC99AA3-7064-43DE-89FE-0E50C0273C0D}" srcOrd="1" destOrd="0" presId="urn:microsoft.com/office/officeart/2005/8/layout/list1"/>
    <dgm:cxn modelId="{E56F18B6-68D0-458C-AF93-3047FCD887CF}" type="presParOf" srcId="{BF314D31-BF4C-4546-9CC4-E84073420859}" destId="{631C147B-CB1A-4F63-8993-90A151DA9814}" srcOrd="9" destOrd="0" presId="urn:microsoft.com/office/officeart/2005/8/layout/list1"/>
    <dgm:cxn modelId="{3840B9F4-4FB3-47F3-958A-E80C8E4BA358}" type="presParOf" srcId="{BF314D31-BF4C-4546-9CC4-E84073420859}" destId="{E1E40ED9-474D-4747-A272-1FD26E3008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44C64-8CA4-4461-A942-5F0B847CDBE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5AAFBB-974C-47FB-99E1-89661A1AA948}">
      <dgm:prSet/>
      <dgm:spPr/>
      <dgm:t>
        <a:bodyPr/>
        <a:lstStyle/>
        <a:p>
          <a:r>
            <a:rPr lang="en-US" dirty="0"/>
            <a:t>Workday &amp; iLab Integration Wins:</a:t>
          </a:r>
        </a:p>
      </dgm:t>
    </dgm:pt>
    <dgm:pt modelId="{1D820646-AFDE-4CA8-B60B-40007BBD43D9}" type="parTrans" cxnId="{5672F8BE-A3D3-4A22-AEAE-9884D48A17F6}">
      <dgm:prSet/>
      <dgm:spPr/>
      <dgm:t>
        <a:bodyPr/>
        <a:lstStyle/>
        <a:p>
          <a:endParaRPr lang="en-US"/>
        </a:p>
      </dgm:t>
    </dgm:pt>
    <dgm:pt modelId="{890483CD-5A2B-4648-9873-CA415CA39C27}" type="sibTrans" cxnId="{5672F8BE-A3D3-4A22-AEAE-9884D48A17F6}">
      <dgm:prSet/>
      <dgm:spPr/>
      <dgm:t>
        <a:bodyPr/>
        <a:lstStyle/>
        <a:p>
          <a:endParaRPr lang="en-US"/>
        </a:p>
      </dgm:t>
    </dgm:pt>
    <dgm:pt modelId="{849ED6E2-B31A-4A9A-9E37-A73A2A63700C}">
      <dgm:prSet custT="1"/>
      <dgm:spPr/>
      <dgm:t>
        <a:bodyPr/>
        <a:lstStyle/>
        <a:p>
          <a:r>
            <a:rPr lang="en-US" sz="1800" dirty="0"/>
            <a:t>Increased accuracy with the automated import of VUMC billing numbers. </a:t>
          </a:r>
        </a:p>
        <a:p>
          <a:endParaRPr lang="en-US" sz="1800" dirty="0"/>
        </a:p>
      </dgm:t>
    </dgm:pt>
    <dgm:pt modelId="{002DBA6B-83CA-4DAE-BB98-A43A3D4F5836}" type="parTrans" cxnId="{3305F665-9F05-4406-907E-A5C532226752}">
      <dgm:prSet/>
      <dgm:spPr/>
      <dgm:t>
        <a:bodyPr/>
        <a:lstStyle/>
        <a:p>
          <a:endParaRPr lang="en-US"/>
        </a:p>
      </dgm:t>
    </dgm:pt>
    <dgm:pt modelId="{45A5256C-97C1-492C-A948-DC40A848FBB9}" type="sibTrans" cxnId="{3305F665-9F05-4406-907E-A5C532226752}">
      <dgm:prSet/>
      <dgm:spPr/>
      <dgm:t>
        <a:bodyPr/>
        <a:lstStyle/>
        <a:p>
          <a:endParaRPr lang="en-US"/>
        </a:p>
      </dgm:t>
    </dgm:pt>
    <dgm:pt modelId="{4AA54430-D8F2-434F-AF58-A35FBD9BAC66}">
      <dgm:prSet custT="1"/>
      <dgm:spPr/>
      <dgm:t>
        <a:bodyPr/>
        <a:lstStyle/>
        <a:p>
          <a:r>
            <a:rPr lang="en-US" sz="1800" dirty="0"/>
            <a:t>Improved efficiency of closing procedures with the integration between Workday and iLab invoicing processing. </a:t>
          </a:r>
        </a:p>
      </dgm:t>
    </dgm:pt>
    <dgm:pt modelId="{566BD5E5-6FBA-4A7B-94BC-B0BE67AD97BA}" type="parTrans" cxnId="{A915564B-B72F-4B12-8461-8F06CADF6EAB}">
      <dgm:prSet/>
      <dgm:spPr/>
      <dgm:t>
        <a:bodyPr/>
        <a:lstStyle/>
        <a:p>
          <a:endParaRPr lang="en-US"/>
        </a:p>
      </dgm:t>
    </dgm:pt>
    <dgm:pt modelId="{0C1171D3-4A3C-485E-A52C-309052690C0C}" type="sibTrans" cxnId="{A915564B-B72F-4B12-8461-8F06CADF6EAB}">
      <dgm:prSet/>
      <dgm:spPr/>
      <dgm:t>
        <a:bodyPr/>
        <a:lstStyle/>
        <a:p>
          <a:endParaRPr lang="en-US"/>
        </a:p>
      </dgm:t>
    </dgm:pt>
    <dgm:pt modelId="{4478C686-4A3B-4635-949D-E13FE2ACF88B}">
      <dgm:prSet/>
      <dgm:spPr/>
      <dgm:t>
        <a:bodyPr/>
        <a:lstStyle/>
        <a:p>
          <a:r>
            <a:rPr lang="en-US"/>
            <a:t>Our request of Cores:</a:t>
          </a:r>
        </a:p>
      </dgm:t>
    </dgm:pt>
    <dgm:pt modelId="{2DDFB7D4-4A43-484F-84D2-780B4BCE40B0}" type="parTrans" cxnId="{190EE6CE-8320-4A99-A05B-F9C6E972F07C}">
      <dgm:prSet/>
      <dgm:spPr/>
      <dgm:t>
        <a:bodyPr/>
        <a:lstStyle/>
        <a:p>
          <a:endParaRPr lang="en-US"/>
        </a:p>
      </dgm:t>
    </dgm:pt>
    <dgm:pt modelId="{1C7C90C9-A035-4BB1-A190-3D340D62FF4D}" type="sibTrans" cxnId="{190EE6CE-8320-4A99-A05B-F9C6E972F07C}">
      <dgm:prSet/>
      <dgm:spPr/>
      <dgm:t>
        <a:bodyPr/>
        <a:lstStyle/>
        <a:p>
          <a:endParaRPr lang="en-US"/>
        </a:p>
      </dgm:t>
    </dgm:pt>
    <dgm:pt modelId="{14E2D045-2AEE-43F1-B18E-B53EF248A855}">
      <dgm:prSet custT="1"/>
      <dgm:spPr/>
      <dgm:t>
        <a:bodyPr/>
        <a:lstStyle/>
        <a:p>
          <a:pPr>
            <a:buNone/>
          </a:pPr>
          <a:r>
            <a:rPr lang="en-US" sz="1400" dirty="0"/>
            <a:t>Engage with your customers to ensure you are billing the correct Workday billing number in April.</a:t>
          </a:r>
        </a:p>
      </dgm:t>
    </dgm:pt>
    <dgm:pt modelId="{F63D9CB1-7538-4DCC-ABE6-17FC1098007D}" type="parTrans" cxnId="{11298577-339C-445C-B977-81674349975D}">
      <dgm:prSet/>
      <dgm:spPr/>
      <dgm:t>
        <a:bodyPr/>
        <a:lstStyle/>
        <a:p>
          <a:endParaRPr lang="en-US"/>
        </a:p>
      </dgm:t>
    </dgm:pt>
    <dgm:pt modelId="{B88F06A5-8102-42FA-9BAF-31F23E970EB9}" type="sibTrans" cxnId="{11298577-339C-445C-B977-81674349975D}">
      <dgm:prSet/>
      <dgm:spPr/>
      <dgm:t>
        <a:bodyPr/>
        <a:lstStyle/>
        <a:p>
          <a:endParaRPr lang="en-US"/>
        </a:p>
      </dgm:t>
    </dgm:pt>
    <dgm:pt modelId="{7C3FEB01-5073-453F-A57A-5AF86386FEE2}">
      <dgm:prSet custT="1"/>
      <dgm:spPr/>
      <dgm:t>
        <a:bodyPr/>
        <a:lstStyle/>
        <a:p>
          <a:pPr>
            <a:buNone/>
          </a:pPr>
          <a:endParaRPr lang="en-US" sz="1400" dirty="0"/>
        </a:p>
        <a:p>
          <a:pPr>
            <a:buNone/>
          </a:pPr>
          <a:r>
            <a:rPr lang="en-US" sz="1400" dirty="0"/>
            <a:t>Cores are expected to bill timely for services provided. Create and save all billing events by the last business day of each month. </a:t>
          </a:r>
        </a:p>
      </dgm:t>
    </dgm:pt>
    <dgm:pt modelId="{73BFD7AE-CBE3-4EB6-AB43-4EE9EE358412}" type="parTrans" cxnId="{1E394674-389D-41F5-957E-A7B2F97F26AD}">
      <dgm:prSet/>
      <dgm:spPr/>
      <dgm:t>
        <a:bodyPr/>
        <a:lstStyle/>
        <a:p>
          <a:endParaRPr lang="en-US"/>
        </a:p>
      </dgm:t>
    </dgm:pt>
    <dgm:pt modelId="{2C9A39AD-E4D1-41D9-A7B2-544F396E68A1}" type="sibTrans" cxnId="{1E394674-389D-41F5-957E-A7B2F97F26AD}">
      <dgm:prSet/>
      <dgm:spPr/>
      <dgm:t>
        <a:bodyPr/>
        <a:lstStyle/>
        <a:p>
          <a:endParaRPr lang="en-US"/>
        </a:p>
      </dgm:t>
    </dgm:pt>
    <dgm:pt modelId="{6B288AF0-D26B-41DD-A6A5-AF5808183837}">
      <dgm:prSet custT="1"/>
      <dgm:spPr/>
      <dgm:t>
        <a:bodyPr/>
        <a:lstStyle/>
        <a:p>
          <a:r>
            <a:rPr lang="en-US" sz="1400" dirty="0"/>
            <a:t>Reminder: Charges will a red flag will need to be resolved. Please contact the Office of Research for assistance understanding how to resolve billing errors.</a:t>
          </a:r>
        </a:p>
      </dgm:t>
    </dgm:pt>
    <dgm:pt modelId="{75A6F240-5390-4D3F-B122-19C100F93FC0}" type="parTrans" cxnId="{C26DB5C5-2053-4074-B80B-A67489DD07F8}">
      <dgm:prSet/>
      <dgm:spPr/>
      <dgm:t>
        <a:bodyPr/>
        <a:lstStyle/>
        <a:p>
          <a:endParaRPr lang="en-US"/>
        </a:p>
      </dgm:t>
    </dgm:pt>
    <dgm:pt modelId="{ACD49373-8933-4A49-B9DC-1BBC54C31C57}" type="sibTrans" cxnId="{C26DB5C5-2053-4074-B80B-A67489DD07F8}">
      <dgm:prSet/>
      <dgm:spPr/>
      <dgm:t>
        <a:bodyPr/>
        <a:lstStyle/>
        <a:p>
          <a:endParaRPr lang="en-US"/>
        </a:p>
      </dgm:t>
    </dgm:pt>
    <dgm:pt modelId="{40FD7EAC-52B1-4A7E-A242-F9BE93831F3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We will provide templates to help you communicate billing number management processes.</a:t>
          </a:r>
        </a:p>
      </dgm:t>
    </dgm:pt>
    <dgm:pt modelId="{C77D76CC-A894-4444-BD2C-7B16590899AB}" type="parTrans" cxnId="{281F62D0-8DD2-403A-ADE0-9195DE214A39}">
      <dgm:prSet/>
      <dgm:spPr/>
      <dgm:t>
        <a:bodyPr/>
        <a:lstStyle/>
        <a:p>
          <a:endParaRPr lang="en-US"/>
        </a:p>
      </dgm:t>
    </dgm:pt>
    <dgm:pt modelId="{EEB54A3A-F4F9-4174-B1E2-2BE3630237DD}" type="sibTrans" cxnId="{281F62D0-8DD2-403A-ADE0-9195DE214A39}">
      <dgm:prSet/>
      <dgm:spPr/>
      <dgm:t>
        <a:bodyPr/>
        <a:lstStyle/>
        <a:p>
          <a:endParaRPr lang="en-US"/>
        </a:p>
      </dgm:t>
    </dgm:pt>
    <dgm:pt modelId="{A37D23D7-2545-4E33-9FE8-B31AD6008F37}" type="pres">
      <dgm:prSet presAssocID="{B5F44C64-8CA4-4461-A942-5F0B847CDBEF}" presName="Name0" presStyleCnt="0">
        <dgm:presLayoutVars>
          <dgm:dir/>
          <dgm:animLvl val="lvl"/>
          <dgm:resizeHandles val="exact"/>
        </dgm:presLayoutVars>
      </dgm:prSet>
      <dgm:spPr/>
    </dgm:pt>
    <dgm:pt modelId="{D9B98C5F-D18C-45CF-AC4B-3A10B918182F}" type="pres">
      <dgm:prSet presAssocID="{4478C686-4A3B-4635-949D-E13FE2ACF88B}" presName="boxAndChildren" presStyleCnt="0"/>
      <dgm:spPr/>
    </dgm:pt>
    <dgm:pt modelId="{35B788F8-0A3B-48F0-AFE2-137C3F686858}" type="pres">
      <dgm:prSet presAssocID="{4478C686-4A3B-4635-949D-E13FE2ACF88B}" presName="parentTextBox" presStyleLbl="alignNode1" presStyleIdx="0" presStyleCnt="2"/>
      <dgm:spPr/>
    </dgm:pt>
    <dgm:pt modelId="{4D521D07-8F54-4D39-BBD6-CED14FA6BE11}" type="pres">
      <dgm:prSet presAssocID="{4478C686-4A3B-4635-949D-E13FE2ACF88B}" presName="descendantBox" presStyleLbl="bgAccFollowNode1" presStyleIdx="0" presStyleCnt="2"/>
      <dgm:spPr/>
    </dgm:pt>
    <dgm:pt modelId="{1FB3453A-6472-4F1C-83EB-1435307E0060}" type="pres">
      <dgm:prSet presAssocID="{890483CD-5A2B-4648-9873-CA415CA39C27}" presName="sp" presStyleCnt="0"/>
      <dgm:spPr/>
    </dgm:pt>
    <dgm:pt modelId="{516BDADF-348A-4C58-9031-24A52EC25BC1}" type="pres">
      <dgm:prSet presAssocID="{1E5AAFBB-974C-47FB-99E1-89661A1AA948}" presName="arrowAndChildren" presStyleCnt="0"/>
      <dgm:spPr/>
    </dgm:pt>
    <dgm:pt modelId="{786C5616-560A-4639-9CBA-508B28DC805C}" type="pres">
      <dgm:prSet presAssocID="{1E5AAFBB-974C-47FB-99E1-89661A1AA948}" presName="parentTextArrow" presStyleLbl="node1" presStyleIdx="0" presStyleCnt="0"/>
      <dgm:spPr/>
    </dgm:pt>
    <dgm:pt modelId="{FA9A4BA2-4436-4F2D-9CDE-FDCB2BFE2FBD}" type="pres">
      <dgm:prSet presAssocID="{1E5AAFBB-974C-47FB-99E1-89661A1AA948}" presName="arrow" presStyleLbl="alignNode1" presStyleIdx="1" presStyleCnt="2" custLinFactNeighborX="-6616" custLinFactNeighborY="-74"/>
      <dgm:spPr/>
    </dgm:pt>
    <dgm:pt modelId="{47EF8981-93F5-41D5-BC3B-5E198E89360B}" type="pres">
      <dgm:prSet presAssocID="{1E5AAFBB-974C-47FB-99E1-89661A1AA948}" presName="descendantArrow" presStyleLbl="bgAccFollowNode1" presStyleIdx="1" presStyleCnt="2"/>
      <dgm:spPr/>
    </dgm:pt>
  </dgm:ptLst>
  <dgm:cxnLst>
    <dgm:cxn modelId="{E58D210E-D1DC-4219-B50D-AC9AF5FBB216}" type="presOf" srcId="{1E5AAFBB-974C-47FB-99E1-89661A1AA948}" destId="{FA9A4BA2-4436-4F2D-9CDE-FDCB2BFE2FBD}" srcOrd="1" destOrd="0" presId="urn:microsoft.com/office/officeart/2016/7/layout/VerticalDownArrowProcess"/>
    <dgm:cxn modelId="{AD3D5323-4D7F-47A4-951A-147D1A35799D}" type="presOf" srcId="{40FD7EAC-52B1-4A7E-A242-F9BE93831F3E}" destId="{4D521D07-8F54-4D39-BBD6-CED14FA6BE11}" srcOrd="0" destOrd="1" presId="urn:microsoft.com/office/officeart/2016/7/layout/VerticalDownArrowProcess"/>
    <dgm:cxn modelId="{8F8CC229-91E1-4FDC-AEA1-92352CE97F36}" type="presOf" srcId="{14E2D045-2AEE-43F1-B18E-B53EF248A855}" destId="{4D521D07-8F54-4D39-BBD6-CED14FA6BE11}" srcOrd="0" destOrd="0" presId="urn:microsoft.com/office/officeart/2016/7/layout/VerticalDownArrowProcess"/>
    <dgm:cxn modelId="{3F9D952B-F3C3-4B59-8437-30786A95401A}" type="presOf" srcId="{B5F44C64-8CA4-4461-A942-5F0B847CDBEF}" destId="{A37D23D7-2545-4E33-9FE8-B31AD6008F37}" srcOrd="0" destOrd="0" presId="urn:microsoft.com/office/officeart/2016/7/layout/VerticalDownArrowProcess"/>
    <dgm:cxn modelId="{C5ACC93C-9DC9-453D-9203-65A6F87B73CA}" type="presOf" srcId="{4478C686-4A3B-4635-949D-E13FE2ACF88B}" destId="{35B788F8-0A3B-48F0-AFE2-137C3F686858}" srcOrd="0" destOrd="0" presId="urn:microsoft.com/office/officeart/2016/7/layout/VerticalDownArrowProcess"/>
    <dgm:cxn modelId="{7CCF903F-3A2D-4B12-A5F9-7E3794A606F4}" type="presOf" srcId="{849ED6E2-B31A-4A9A-9E37-A73A2A63700C}" destId="{47EF8981-93F5-41D5-BC3B-5E198E89360B}" srcOrd="0" destOrd="0" presId="urn:microsoft.com/office/officeart/2016/7/layout/VerticalDownArrowProcess"/>
    <dgm:cxn modelId="{3305F665-9F05-4406-907E-A5C532226752}" srcId="{1E5AAFBB-974C-47FB-99E1-89661A1AA948}" destId="{849ED6E2-B31A-4A9A-9E37-A73A2A63700C}" srcOrd="0" destOrd="0" parTransId="{002DBA6B-83CA-4DAE-BB98-A43A3D4F5836}" sibTransId="{45A5256C-97C1-492C-A948-DC40A848FBB9}"/>
    <dgm:cxn modelId="{A915564B-B72F-4B12-8461-8F06CADF6EAB}" srcId="{1E5AAFBB-974C-47FB-99E1-89661A1AA948}" destId="{4AA54430-D8F2-434F-AF58-A35FBD9BAC66}" srcOrd="1" destOrd="0" parTransId="{566BD5E5-6FBA-4A7B-94BC-B0BE67AD97BA}" sibTransId="{0C1171D3-4A3C-485E-A52C-309052690C0C}"/>
    <dgm:cxn modelId="{1E394674-389D-41F5-957E-A7B2F97F26AD}" srcId="{4478C686-4A3B-4635-949D-E13FE2ACF88B}" destId="{7C3FEB01-5073-453F-A57A-5AF86386FEE2}" srcOrd="1" destOrd="0" parTransId="{73BFD7AE-CBE3-4EB6-AB43-4EE9EE358412}" sibTransId="{2C9A39AD-E4D1-41D9-A7B2-544F396E68A1}"/>
    <dgm:cxn modelId="{11298577-339C-445C-B977-81674349975D}" srcId="{4478C686-4A3B-4635-949D-E13FE2ACF88B}" destId="{14E2D045-2AEE-43F1-B18E-B53EF248A855}" srcOrd="0" destOrd="0" parTransId="{F63D9CB1-7538-4DCC-ABE6-17FC1098007D}" sibTransId="{B88F06A5-8102-42FA-9BAF-31F23E970EB9}"/>
    <dgm:cxn modelId="{8CE47A7B-C313-4977-86B6-6B41FCED6A02}" type="presOf" srcId="{4AA54430-D8F2-434F-AF58-A35FBD9BAC66}" destId="{47EF8981-93F5-41D5-BC3B-5E198E89360B}" srcOrd="0" destOrd="1" presId="urn:microsoft.com/office/officeart/2016/7/layout/VerticalDownArrowProcess"/>
    <dgm:cxn modelId="{BFE957B5-FA5F-4AD5-A3E8-94A005FFCAB5}" type="presOf" srcId="{6B288AF0-D26B-41DD-A6A5-AF5808183837}" destId="{4D521D07-8F54-4D39-BBD6-CED14FA6BE11}" srcOrd="0" destOrd="3" presId="urn:microsoft.com/office/officeart/2016/7/layout/VerticalDownArrowProcess"/>
    <dgm:cxn modelId="{5672F8BE-A3D3-4A22-AEAE-9884D48A17F6}" srcId="{B5F44C64-8CA4-4461-A942-5F0B847CDBEF}" destId="{1E5AAFBB-974C-47FB-99E1-89661A1AA948}" srcOrd="0" destOrd="0" parTransId="{1D820646-AFDE-4CA8-B60B-40007BBD43D9}" sibTransId="{890483CD-5A2B-4648-9873-CA415CA39C27}"/>
    <dgm:cxn modelId="{C26DB5C5-2053-4074-B80B-A67489DD07F8}" srcId="{7C3FEB01-5073-453F-A57A-5AF86386FEE2}" destId="{6B288AF0-D26B-41DD-A6A5-AF5808183837}" srcOrd="0" destOrd="0" parTransId="{75A6F240-5390-4D3F-B122-19C100F93FC0}" sibTransId="{ACD49373-8933-4A49-B9DC-1BBC54C31C57}"/>
    <dgm:cxn modelId="{190EE6CE-8320-4A99-A05B-F9C6E972F07C}" srcId="{B5F44C64-8CA4-4461-A942-5F0B847CDBEF}" destId="{4478C686-4A3B-4635-949D-E13FE2ACF88B}" srcOrd="1" destOrd="0" parTransId="{2DDFB7D4-4A43-484F-84D2-780B4BCE40B0}" sibTransId="{1C7C90C9-A035-4BB1-A190-3D340D62FF4D}"/>
    <dgm:cxn modelId="{281F62D0-8DD2-403A-ADE0-9195DE214A39}" srcId="{14E2D045-2AEE-43F1-B18E-B53EF248A855}" destId="{40FD7EAC-52B1-4A7E-A242-F9BE93831F3E}" srcOrd="0" destOrd="0" parTransId="{C77D76CC-A894-4444-BD2C-7B16590899AB}" sibTransId="{EEB54A3A-F4F9-4174-B1E2-2BE3630237DD}"/>
    <dgm:cxn modelId="{E5F74AE9-FE11-4FA1-8368-D21BBF4B9EC4}" type="presOf" srcId="{1E5AAFBB-974C-47FB-99E1-89661A1AA948}" destId="{786C5616-560A-4639-9CBA-508B28DC805C}" srcOrd="0" destOrd="0" presId="urn:microsoft.com/office/officeart/2016/7/layout/VerticalDownArrowProcess"/>
    <dgm:cxn modelId="{CCB780FD-17DA-4569-98F2-39B6BF496CAF}" type="presOf" srcId="{7C3FEB01-5073-453F-A57A-5AF86386FEE2}" destId="{4D521D07-8F54-4D39-BBD6-CED14FA6BE11}" srcOrd="0" destOrd="2" presId="urn:microsoft.com/office/officeart/2016/7/layout/VerticalDownArrowProcess"/>
    <dgm:cxn modelId="{0136109A-9AAE-4A1C-BE84-0AD14F258A23}" type="presParOf" srcId="{A37D23D7-2545-4E33-9FE8-B31AD6008F37}" destId="{D9B98C5F-D18C-45CF-AC4B-3A10B918182F}" srcOrd="0" destOrd="0" presId="urn:microsoft.com/office/officeart/2016/7/layout/VerticalDownArrowProcess"/>
    <dgm:cxn modelId="{6488D434-9F9A-4F3B-98F5-8302E5044190}" type="presParOf" srcId="{D9B98C5F-D18C-45CF-AC4B-3A10B918182F}" destId="{35B788F8-0A3B-48F0-AFE2-137C3F686858}" srcOrd="0" destOrd="0" presId="urn:microsoft.com/office/officeart/2016/7/layout/VerticalDownArrowProcess"/>
    <dgm:cxn modelId="{58A6389B-3221-4B5F-B3E8-449EC9023675}" type="presParOf" srcId="{D9B98C5F-D18C-45CF-AC4B-3A10B918182F}" destId="{4D521D07-8F54-4D39-BBD6-CED14FA6BE11}" srcOrd="1" destOrd="0" presId="urn:microsoft.com/office/officeart/2016/7/layout/VerticalDownArrowProcess"/>
    <dgm:cxn modelId="{0E7D1E74-4AC6-4E0F-A7F6-8A0A8F8754B6}" type="presParOf" srcId="{A37D23D7-2545-4E33-9FE8-B31AD6008F37}" destId="{1FB3453A-6472-4F1C-83EB-1435307E0060}" srcOrd="1" destOrd="0" presId="urn:microsoft.com/office/officeart/2016/7/layout/VerticalDownArrowProcess"/>
    <dgm:cxn modelId="{5B6CFE55-F4D0-456C-893A-CE3F98F66855}" type="presParOf" srcId="{A37D23D7-2545-4E33-9FE8-B31AD6008F37}" destId="{516BDADF-348A-4C58-9031-24A52EC25BC1}" srcOrd="2" destOrd="0" presId="urn:microsoft.com/office/officeart/2016/7/layout/VerticalDownArrowProcess"/>
    <dgm:cxn modelId="{177BD167-4AFA-4DB8-8B39-A6B4F14A67D1}" type="presParOf" srcId="{516BDADF-348A-4C58-9031-24A52EC25BC1}" destId="{786C5616-560A-4639-9CBA-508B28DC805C}" srcOrd="0" destOrd="0" presId="urn:microsoft.com/office/officeart/2016/7/layout/VerticalDownArrowProcess"/>
    <dgm:cxn modelId="{EAF97750-86A8-472E-9A17-A17248C2D764}" type="presParOf" srcId="{516BDADF-348A-4C58-9031-24A52EC25BC1}" destId="{FA9A4BA2-4436-4F2D-9CDE-FDCB2BFE2FBD}" srcOrd="1" destOrd="0" presId="urn:microsoft.com/office/officeart/2016/7/layout/VerticalDownArrowProcess"/>
    <dgm:cxn modelId="{5A4245FF-2F49-4629-BE03-848CEC6AA9C9}" type="presParOf" srcId="{516BDADF-348A-4C58-9031-24A52EC25BC1}" destId="{47EF8981-93F5-41D5-BC3B-5E198E89360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114760-F511-4A46-AEE5-0C7D9082D64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2C00AB-7013-47EC-8227-DBC9345F61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Office of Research Website: iLab Support Section</a:t>
          </a:r>
        </a:p>
      </dgm:t>
    </dgm:pt>
    <dgm:pt modelId="{F7B1960F-3CBE-4DEA-8D90-3520855981D8}" type="parTrans" cxnId="{86C58DFC-D5C0-4AD1-8EF9-0E692858A471}">
      <dgm:prSet/>
      <dgm:spPr/>
      <dgm:t>
        <a:bodyPr/>
        <a:lstStyle/>
        <a:p>
          <a:endParaRPr lang="en-US"/>
        </a:p>
      </dgm:t>
    </dgm:pt>
    <dgm:pt modelId="{4E78348C-0BC7-41DF-BF13-164750552360}" type="sibTrans" cxnId="{86C58DFC-D5C0-4AD1-8EF9-0E692858A4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C22BFD-ABF1-467B-8FFF-F38FB5AD247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Updated core manager guides</a:t>
          </a:r>
        </a:p>
      </dgm:t>
    </dgm:pt>
    <dgm:pt modelId="{1A75A6AD-7BFC-45D7-9FAD-0FD81FDB5E47}" type="parTrans" cxnId="{EC7525E9-A971-4FFE-9CD7-7451AE5168BD}">
      <dgm:prSet/>
      <dgm:spPr/>
      <dgm:t>
        <a:bodyPr/>
        <a:lstStyle/>
        <a:p>
          <a:endParaRPr lang="en-US"/>
        </a:p>
      </dgm:t>
    </dgm:pt>
    <dgm:pt modelId="{AB7D3E0F-0417-4332-BB74-61F6AF8850C5}" type="sibTrans" cxnId="{EC7525E9-A971-4FFE-9CD7-7451AE5168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219789-759A-4763-957F-87D492156DE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Updated core user guides</a:t>
          </a:r>
        </a:p>
      </dgm:t>
    </dgm:pt>
    <dgm:pt modelId="{BCDFE5DD-6B64-4BD3-BD3B-09F4573ACA20}" type="parTrans" cxnId="{22751004-90E0-41E5-91D9-F2E249193EE5}">
      <dgm:prSet/>
      <dgm:spPr/>
      <dgm:t>
        <a:bodyPr/>
        <a:lstStyle/>
        <a:p>
          <a:endParaRPr lang="en-US"/>
        </a:p>
      </dgm:t>
    </dgm:pt>
    <dgm:pt modelId="{F3AEC4F8-9F28-449A-8C32-59A5311438CB}" type="sibTrans" cxnId="{22751004-90E0-41E5-91D9-F2E249193E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86D2F7-F172-43BE-8FA5-65083E1A32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Support Team available at vumccores@vumc.org.</a:t>
          </a:r>
        </a:p>
      </dgm:t>
    </dgm:pt>
    <dgm:pt modelId="{6C544579-9EF0-430E-8E1D-02A136FFD268}" type="parTrans" cxnId="{EB3F405D-545C-4D29-AEB5-1AE4AAA7C5ED}">
      <dgm:prSet/>
      <dgm:spPr/>
      <dgm:t>
        <a:bodyPr/>
        <a:lstStyle/>
        <a:p>
          <a:endParaRPr lang="en-US"/>
        </a:p>
      </dgm:t>
    </dgm:pt>
    <dgm:pt modelId="{0238F529-B4FE-422F-ACD8-D108BB29D36C}" type="sibTrans" cxnId="{EB3F405D-545C-4D29-AEB5-1AE4AAA7C5ED}">
      <dgm:prSet/>
      <dgm:spPr/>
      <dgm:t>
        <a:bodyPr/>
        <a:lstStyle/>
        <a:p>
          <a:endParaRPr lang="en-US"/>
        </a:p>
      </dgm:t>
    </dgm:pt>
    <dgm:pt modelId="{23115CC0-7D3C-4E08-92DC-0CC13678B05F}" type="pres">
      <dgm:prSet presAssocID="{21114760-F511-4A46-AEE5-0C7D9082D64D}" presName="root" presStyleCnt="0">
        <dgm:presLayoutVars>
          <dgm:dir/>
          <dgm:resizeHandles val="exact"/>
        </dgm:presLayoutVars>
      </dgm:prSet>
      <dgm:spPr/>
    </dgm:pt>
    <dgm:pt modelId="{4B7B6EA4-D85B-47BF-91FA-3A142BA7CF78}" type="pres">
      <dgm:prSet presAssocID="{5C2C00AB-7013-47EC-8227-DBC9345F61BA}" presName="compNode" presStyleCnt="0"/>
      <dgm:spPr/>
    </dgm:pt>
    <dgm:pt modelId="{41CCB326-5696-4DA5-BE61-E73242B758A0}" type="pres">
      <dgm:prSet presAssocID="{5C2C00AB-7013-47EC-8227-DBC9345F61BA}" presName="iconBgRect" presStyleLbl="bgShp" presStyleIdx="0" presStyleCnt="4"/>
      <dgm:spPr/>
    </dgm:pt>
    <dgm:pt modelId="{FF1645FA-C748-40EE-98D4-5CDB99930AA4}" type="pres">
      <dgm:prSet presAssocID="{5C2C00AB-7013-47EC-8227-DBC9345F61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3568EB7A-E1AA-48FA-8018-4EBEC226A2FF}" type="pres">
      <dgm:prSet presAssocID="{5C2C00AB-7013-47EC-8227-DBC9345F61BA}" presName="spaceRect" presStyleCnt="0"/>
      <dgm:spPr/>
    </dgm:pt>
    <dgm:pt modelId="{8D6C2163-04E3-4FDE-A40D-4816D9426804}" type="pres">
      <dgm:prSet presAssocID="{5C2C00AB-7013-47EC-8227-DBC9345F61BA}" presName="textRect" presStyleLbl="revTx" presStyleIdx="0" presStyleCnt="4">
        <dgm:presLayoutVars>
          <dgm:chMax val="1"/>
          <dgm:chPref val="1"/>
        </dgm:presLayoutVars>
      </dgm:prSet>
      <dgm:spPr/>
    </dgm:pt>
    <dgm:pt modelId="{DDD679E3-2254-42EE-83F8-E36915CC6096}" type="pres">
      <dgm:prSet presAssocID="{4E78348C-0BC7-41DF-BF13-164750552360}" presName="sibTrans" presStyleCnt="0"/>
      <dgm:spPr/>
    </dgm:pt>
    <dgm:pt modelId="{546ED7F8-8043-4F8F-A5B6-15C210359117}" type="pres">
      <dgm:prSet presAssocID="{F5C22BFD-ABF1-467B-8FFF-F38FB5AD2470}" presName="compNode" presStyleCnt="0"/>
      <dgm:spPr/>
    </dgm:pt>
    <dgm:pt modelId="{6556838F-AB71-4112-835F-5F87C063C4A1}" type="pres">
      <dgm:prSet presAssocID="{F5C22BFD-ABF1-467B-8FFF-F38FB5AD2470}" presName="iconBgRect" presStyleLbl="bgShp" presStyleIdx="1" presStyleCnt="4"/>
      <dgm:spPr/>
    </dgm:pt>
    <dgm:pt modelId="{1CDDA692-AA01-496F-8FAD-E22392B50BF2}" type="pres">
      <dgm:prSet presAssocID="{F5C22BFD-ABF1-467B-8FFF-F38FB5AD24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8AA02B61-5D9B-4ABF-A584-A0628BC56988}" type="pres">
      <dgm:prSet presAssocID="{F5C22BFD-ABF1-467B-8FFF-F38FB5AD2470}" presName="spaceRect" presStyleCnt="0"/>
      <dgm:spPr/>
    </dgm:pt>
    <dgm:pt modelId="{49E4AB30-66C4-4125-9CA7-DCE26801AF5A}" type="pres">
      <dgm:prSet presAssocID="{F5C22BFD-ABF1-467B-8FFF-F38FB5AD2470}" presName="textRect" presStyleLbl="revTx" presStyleIdx="1" presStyleCnt="4">
        <dgm:presLayoutVars>
          <dgm:chMax val="1"/>
          <dgm:chPref val="1"/>
        </dgm:presLayoutVars>
      </dgm:prSet>
      <dgm:spPr/>
    </dgm:pt>
    <dgm:pt modelId="{83646B2B-817C-45C6-A82A-56CFADB59AE9}" type="pres">
      <dgm:prSet presAssocID="{AB7D3E0F-0417-4332-BB74-61F6AF8850C5}" presName="sibTrans" presStyleCnt="0"/>
      <dgm:spPr/>
    </dgm:pt>
    <dgm:pt modelId="{3A6BF20B-1276-49B0-9431-7C3804D31E91}" type="pres">
      <dgm:prSet presAssocID="{B7219789-759A-4763-957F-87D492156DE7}" presName="compNode" presStyleCnt="0"/>
      <dgm:spPr/>
    </dgm:pt>
    <dgm:pt modelId="{8EB936BC-CA69-45B2-86F3-51CE61F1C469}" type="pres">
      <dgm:prSet presAssocID="{B7219789-759A-4763-957F-87D492156DE7}" presName="iconBgRect" presStyleLbl="bgShp" presStyleIdx="2" presStyleCnt="4"/>
      <dgm:spPr/>
    </dgm:pt>
    <dgm:pt modelId="{0F1195A2-50FA-4C0D-B30B-40DA04BA6C83}" type="pres">
      <dgm:prSet presAssocID="{B7219789-759A-4763-957F-87D492156D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402DB2E-C23A-4A15-9690-170ED41923B9}" type="pres">
      <dgm:prSet presAssocID="{B7219789-759A-4763-957F-87D492156DE7}" presName="spaceRect" presStyleCnt="0"/>
      <dgm:spPr/>
    </dgm:pt>
    <dgm:pt modelId="{76842F9D-E960-4E71-A185-6CEF88176462}" type="pres">
      <dgm:prSet presAssocID="{B7219789-759A-4763-957F-87D492156DE7}" presName="textRect" presStyleLbl="revTx" presStyleIdx="2" presStyleCnt="4">
        <dgm:presLayoutVars>
          <dgm:chMax val="1"/>
          <dgm:chPref val="1"/>
        </dgm:presLayoutVars>
      </dgm:prSet>
      <dgm:spPr/>
    </dgm:pt>
    <dgm:pt modelId="{724E8BC1-9678-46F6-819D-82A906552DD4}" type="pres">
      <dgm:prSet presAssocID="{F3AEC4F8-9F28-449A-8C32-59A5311438CB}" presName="sibTrans" presStyleCnt="0"/>
      <dgm:spPr/>
    </dgm:pt>
    <dgm:pt modelId="{051BCDF2-5C22-4D50-A20C-67A27D73C543}" type="pres">
      <dgm:prSet presAssocID="{4B86D2F7-F172-43BE-8FA5-65083E1A328A}" presName="compNode" presStyleCnt="0"/>
      <dgm:spPr/>
    </dgm:pt>
    <dgm:pt modelId="{3B59885A-1B70-44A7-9F63-B27D0AFAD43C}" type="pres">
      <dgm:prSet presAssocID="{4B86D2F7-F172-43BE-8FA5-65083E1A328A}" presName="iconBgRect" presStyleLbl="bgShp" presStyleIdx="3" presStyleCnt="4"/>
      <dgm:spPr/>
    </dgm:pt>
    <dgm:pt modelId="{8F78CB4D-99B5-4F7C-8C53-AA417F61C89C}" type="pres">
      <dgm:prSet presAssocID="{4B86D2F7-F172-43BE-8FA5-65083E1A32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FD151DAE-0358-4F67-9170-6304DE6791E9}" type="pres">
      <dgm:prSet presAssocID="{4B86D2F7-F172-43BE-8FA5-65083E1A328A}" presName="spaceRect" presStyleCnt="0"/>
      <dgm:spPr/>
    </dgm:pt>
    <dgm:pt modelId="{620546AA-607E-4ACA-A262-98C93F520E7F}" type="pres">
      <dgm:prSet presAssocID="{4B86D2F7-F172-43BE-8FA5-65083E1A328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2751004-90E0-41E5-91D9-F2E249193EE5}" srcId="{21114760-F511-4A46-AEE5-0C7D9082D64D}" destId="{B7219789-759A-4763-957F-87D492156DE7}" srcOrd="2" destOrd="0" parTransId="{BCDFE5DD-6B64-4BD3-BD3B-09F4573ACA20}" sibTransId="{F3AEC4F8-9F28-449A-8C32-59A5311438CB}"/>
    <dgm:cxn modelId="{EB3F405D-545C-4D29-AEB5-1AE4AAA7C5ED}" srcId="{21114760-F511-4A46-AEE5-0C7D9082D64D}" destId="{4B86D2F7-F172-43BE-8FA5-65083E1A328A}" srcOrd="3" destOrd="0" parTransId="{6C544579-9EF0-430E-8E1D-02A136FFD268}" sibTransId="{0238F529-B4FE-422F-ACD8-D108BB29D36C}"/>
    <dgm:cxn modelId="{6BCC634A-2081-443E-9051-09A5E022C9E9}" type="presOf" srcId="{4B86D2F7-F172-43BE-8FA5-65083E1A328A}" destId="{620546AA-607E-4ACA-A262-98C93F520E7F}" srcOrd="0" destOrd="0" presId="urn:microsoft.com/office/officeart/2018/5/layout/IconCircleLabelList"/>
    <dgm:cxn modelId="{AB5C7F79-85D1-4482-B6D0-A7EDADAC77E2}" type="presOf" srcId="{B7219789-759A-4763-957F-87D492156DE7}" destId="{76842F9D-E960-4E71-A185-6CEF88176462}" srcOrd="0" destOrd="0" presId="urn:microsoft.com/office/officeart/2018/5/layout/IconCircleLabelList"/>
    <dgm:cxn modelId="{D9BAB388-DD77-4D34-97EC-440F414F2596}" type="presOf" srcId="{F5C22BFD-ABF1-467B-8FFF-F38FB5AD2470}" destId="{49E4AB30-66C4-4125-9CA7-DCE26801AF5A}" srcOrd="0" destOrd="0" presId="urn:microsoft.com/office/officeart/2018/5/layout/IconCircleLabelList"/>
    <dgm:cxn modelId="{B69DAE8B-7C22-4547-9D82-A33965F367DF}" type="presOf" srcId="{21114760-F511-4A46-AEE5-0C7D9082D64D}" destId="{23115CC0-7D3C-4E08-92DC-0CC13678B05F}" srcOrd="0" destOrd="0" presId="urn:microsoft.com/office/officeart/2018/5/layout/IconCircleLabelList"/>
    <dgm:cxn modelId="{908E1699-3946-4680-9A8C-611E10879405}" type="presOf" srcId="{5C2C00AB-7013-47EC-8227-DBC9345F61BA}" destId="{8D6C2163-04E3-4FDE-A40D-4816D9426804}" srcOrd="0" destOrd="0" presId="urn:microsoft.com/office/officeart/2018/5/layout/IconCircleLabelList"/>
    <dgm:cxn modelId="{EC7525E9-A971-4FFE-9CD7-7451AE5168BD}" srcId="{21114760-F511-4A46-AEE5-0C7D9082D64D}" destId="{F5C22BFD-ABF1-467B-8FFF-F38FB5AD2470}" srcOrd="1" destOrd="0" parTransId="{1A75A6AD-7BFC-45D7-9FAD-0FD81FDB5E47}" sibTransId="{AB7D3E0F-0417-4332-BB74-61F6AF8850C5}"/>
    <dgm:cxn modelId="{86C58DFC-D5C0-4AD1-8EF9-0E692858A471}" srcId="{21114760-F511-4A46-AEE5-0C7D9082D64D}" destId="{5C2C00AB-7013-47EC-8227-DBC9345F61BA}" srcOrd="0" destOrd="0" parTransId="{F7B1960F-3CBE-4DEA-8D90-3520855981D8}" sibTransId="{4E78348C-0BC7-41DF-BF13-164750552360}"/>
    <dgm:cxn modelId="{C4056222-6895-4379-B638-EEF845715FD8}" type="presParOf" srcId="{23115CC0-7D3C-4E08-92DC-0CC13678B05F}" destId="{4B7B6EA4-D85B-47BF-91FA-3A142BA7CF78}" srcOrd="0" destOrd="0" presId="urn:microsoft.com/office/officeart/2018/5/layout/IconCircleLabelList"/>
    <dgm:cxn modelId="{AC466056-F385-4851-B5BF-62DEDD0E45A7}" type="presParOf" srcId="{4B7B6EA4-D85B-47BF-91FA-3A142BA7CF78}" destId="{41CCB326-5696-4DA5-BE61-E73242B758A0}" srcOrd="0" destOrd="0" presId="urn:microsoft.com/office/officeart/2018/5/layout/IconCircleLabelList"/>
    <dgm:cxn modelId="{67E9A748-F1DF-4839-8BDA-397542E2256D}" type="presParOf" srcId="{4B7B6EA4-D85B-47BF-91FA-3A142BA7CF78}" destId="{FF1645FA-C748-40EE-98D4-5CDB99930AA4}" srcOrd="1" destOrd="0" presId="urn:microsoft.com/office/officeart/2018/5/layout/IconCircleLabelList"/>
    <dgm:cxn modelId="{EA7ADD00-C921-44E5-A06A-58DA5568FD73}" type="presParOf" srcId="{4B7B6EA4-D85B-47BF-91FA-3A142BA7CF78}" destId="{3568EB7A-E1AA-48FA-8018-4EBEC226A2FF}" srcOrd="2" destOrd="0" presId="urn:microsoft.com/office/officeart/2018/5/layout/IconCircleLabelList"/>
    <dgm:cxn modelId="{C0EEE5C7-7230-408B-BBC4-71BC0A2DD1A3}" type="presParOf" srcId="{4B7B6EA4-D85B-47BF-91FA-3A142BA7CF78}" destId="{8D6C2163-04E3-4FDE-A40D-4816D9426804}" srcOrd="3" destOrd="0" presId="urn:microsoft.com/office/officeart/2018/5/layout/IconCircleLabelList"/>
    <dgm:cxn modelId="{6FE20324-F7EE-40DB-9A49-7619AFA86EB8}" type="presParOf" srcId="{23115CC0-7D3C-4E08-92DC-0CC13678B05F}" destId="{DDD679E3-2254-42EE-83F8-E36915CC6096}" srcOrd="1" destOrd="0" presId="urn:microsoft.com/office/officeart/2018/5/layout/IconCircleLabelList"/>
    <dgm:cxn modelId="{DCD92E35-6929-447C-BFA9-9F8D33AFF60E}" type="presParOf" srcId="{23115CC0-7D3C-4E08-92DC-0CC13678B05F}" destId="{546ED7F8-8043-4F8F-A5B6-15C210359117}" srcOrd="2" destOrd="0" presId="urn:microsoft.com/office/officeart/2018/5/layout/IconCircleLabelList"/>
    <dgm:cxn modelId="{3049F8DD-0F38-46E8-8DE4-6CB92D00A655}" type="presParOf" srcId="{546ED7F8-8043-4F8F-A5B6-15C210359117}" destId="{6556838F-AB71-4112-835F-5F87C063C4A1}" srcOrd="0" destOrd="0" presId="urn:microsoft.com/office/officeart/2018/5/layout/IconCircleLabelList"/>
    <dgm:cxn modelId="{9B771AD0-681D-4743-A460-3CBC22D0D03F}" type="presParOf" srcId="{546ED7F8-8043-4F8F-A5B6-15C210359117}" destId="{1CDDA692-AA01-496F-8FAD-E22392B50BF2}" srcOrd="1" destOrd="0" presId="urn:microsoft.com/office/officeart/2018/5/layout/IconCircleLabelList"/>
    <dgm:cxn modelId="{1591C7F4-33FD-4657-9893-A70CEC0B01FC}" type="presParOf" srcId="{546ED7F8-8043-4F8F-A5B6-15C210359117}" destId="{8AA02B61-5D9B-4ABF-A584-A0628BC56988}" srcOrd="2" destOrd="0" presId="urn:microsoft.com/office/officeart/2018/5/layout/IconCircleLabelList"/>
    <dgm:cxn modelId="{3782D392-DC0C-44FF-B294-8454EED82DB0}" type="presParOf" srcId="{546ED7F8-8043-4F8F-A5B6-15C210359117}" destId="{49E4AB30-66C4-4125-9CA7-DCE26801AF5A}" srcOrd="3" destOrd="0" presId="urn:microsoft.com/office/officeart/2018/5/layout/IconCircleLabelList"/>
    <dgm:cxn modelId="{2F1D3261-D760-44C2-AB00-6A6FD69FA1D3}" type="presParOf" srcId="{23115CC0-7D3C-4E08-92DC-0CC13678B05F}" destId="{83646B2B-817C-45C6-A82A-56CFADB59AE9}" srcOrd="3" destOrd="0" presId="urn:microsoft.com/office/officeart/2018/5/layout/IconCircleLabelList"/>
    <dgm:cxn modelId="{B97BDA93-835C-44C9-8434-32B19C3C4F84}" type="presParOf" srcId="{23115CC0-7D3C-4E08-92DC-0CC13678B05F}" destId="{3A6BF20B-1276-49B0-9431-7C3804D31E91}" srcOrd="4" destOrd="0" presId="urn:microsoft.com/office/officeart/2018/5/layout/IconCircleLabelList"/>
    <dgm:cxn modelId="{7656530B-8CE9-4230-BCC1-10F70EDE86D4}" type="presParOf" srcId="{3A6BF20B-1276-49B0-9431-7C3804D31E91}" destId="{8EB936BC-CA69-45B2-86F3-51CE61F1C469}" srcOrd="0" destOrd="0" presId="urn:microsoft.com/office/officeart/2018/5/layout/IconCircleLabelList"/>
    <dgm:cxn modelId="{E80E2862-90B7-4AE3-B339-5ABE4C48DEE1}" type="presParOf" srcId="{3A6BF20B-1276-49B0-9431-7C3804D31E91}" destId="{0F1195A2-50FA-4C0D-B30B-40DA04BA6C83}" srcOrd="1" destOrd="0" presId="urn:microsoft.com/office/officeart/2018/5/layout/IconCircleLabelList"/>
    <dgm:cxn modelId="{8FB3DB91-91F5-4313-B648-A9B3B5459C70}" type="presParOf" srcId="{3A6BF20B-1276-49B0-9431-7C3804D31E91}" destId="{0402DB2E-C23A-4A15-9690-170ED41923B9}" srcOrd="2" destOrd="0" presId="urn:microsoft.com/office/officeart/2018/5/layout/IconCircleLabelList"/>
    <dgm:cxn modelId="{FE0A78F3-1B67-4B17-A122-6AEC0830C2DF}" type="presParOf" srcId="{3A6BF20B-1276-49B0-9431-7C3804D31E91}" destId="{76842F9D-E960-4E71-A185-6CEF88176462}" srcOrd="3" destOrd="0" presId="urn:microsoft.com/office/officeart/2018/5/layout/IconCircleLabelList"/>
    <dgm:cxn modelId="{79CA4181-4848-45EB-8C12-66C5B4EB0FED}" type="presParOf" srcId="{23115CC0-7D3C-4E08-92DC-0CC13678B05F}" destId="{724E8BC1-9678-46F6-819D-82A906552DD4}" srcOrd="5" destOrd="0" presId="urn:microsoft.com/office/officeart/2018/5/layout/IconCircleLabelList"/>
    <dgm:cxn modelId="{EE6F3A3B-3DD7-4E36-9ACB-2A1484265BE2}" type="presParOf" srcId="{23115CC0-7D3C-4E08-92DC-0CC13678B05F}" destId="{051BCDF2-5C22-4D50-A20C-67A27D73C543}" srcOrd="6" destOrd="0" presId="urn:microsoft.com/office/officeart/2018/5/layout/IconCircleLabelList"/>
    <dgm:cxn modelId="{6A9035A2-49C2-40D0-9D47-F023D7F0E312}" type="presParOf" srcId="{051BCDF2-5C22-4D50-A20C-67A27D73C543}" destId="{3B59885A-1B70-44A7-9F63-B27D0AFAD43C}" srcOrd="0" destOrd="0" presId="urn:microsoft.com/office/officeart/2018/5/layout/IconCircleLabelList"/>
    <dgm:cxn modelId="{62A9CF3F-6139-4B56-8E29-47B7043F7BED}" type="presParOf" srcId="{051BCDF2-5C22-4D50-A20C-67A27D73C543}" destId="{8F78CB4D-99B5-4F7C-8C53-AA417F61C89C}" srcOrd="1" destOrd="0" presId="urn:microsoft.com/office/officeart/2018/5/layout/IconCircleLabelList"/>
    <dgm:cxn modelId="{27B79A8C-D5A9-4CAF-B948-832F02B6ADD6}" type="presParOf" srcId="{051BCDF2-5C22-4D50-A20C-67A27D73C543}" destId="{FD151DAE-0358-4F67-9170-6304DE6791E9}" srcOrd="2" destOrd="0" presId="urn:microsoft.com/office/officeart/2018/5/layout/IconCircleLabelList"/>
    <dgm:cxn modelId="{6117B73D-24CF-46FE-95FE-42614C799FDB}" type="presParOf" srcId="{051BCDF2-5C22-4D50-A20C-67A27D73C543}" destId="{620546AA-607E-4ACA-A262-98C93F520E7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7B135-C06F-4A59-B9F3-42404E90228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F7BA3-3B69-4B10-B38E-247A5BEA360E}">
      <dgm:prSet phldrT="[Text]"/>
      <dgm:spPr/>
      <dgm:t>
        <a:bodyPr/>
        <a:lstStyle/>
        <a:p>
          <a:r>
            <a:rPr lang="en-US" dirty="0"/>
            <a:t>PI submits 2-page DMS Plan with grant application</a:t>
          </a:r>
        </a:p>
      </dgm:t>
    </dgm:pt>
    <dgm:pt modelId="{3C3D3491-0CCA-4515-AAE7-0EA87DB73326}" type="parTrans" cxnId="{A54EB062-C8EA-4E32-8B13-F703ACF6FBD5}">
      <dgm:prSet/>
      <dgm:spPr/>
      <dgm:t>
        <a:bodyPr/>
        <a:lstStyle/>
        <a:p>
          <a:endParaRPr lang="en-US"/>
        </a:p>
      </dgm:t>
    </dgm:pt>
    <dgm:pt modelId="{FBFE2112-67E3-49A4-A74D-C4DAE11F93F8}" type="sibTrans" cxnId="{A54EB062-C8EA-4E32-8B13-F703ACF6FBD5}">
      <dgm:prSet/>
      <dgm:spPr/>
      <dgm:t>
        <a:bodyPr/>
        <a:lstStyle/>
        <a:p>
          <a:endParaRPr lang="en-US"/>
        </a:p>
      </dgm:t>
    </dgm:pt>
    <dgm:pt modelId="{60FA88C7-2507-4EF9-8616-8DCCB87B599B}">
      <dgm:prSet phldrT="[Text]"/>
      <dgm:spPr/>
      <dgm:t>
        <a:bodyPr/>
        <a:lstStyle/>
        <a:p>
          <a:r>
            <a:rPr lang="en-US" dirty="0"/>
            <a:t>NIH Program Office reviews &amp; provides feedback</a:t>
          </a:r>
        </a:p>
      </dgm:t>
    </dgm:pt>
    <dgm:pt modelId="{D4CEB15B-AE8C-4F49-BAD5-4EB905C75E67}" type="parTrans" cxnId="{B0F0BF7A-E4DA-4429-9E14-852763435CD3}">
      <dgm:prSet/>
      <dgm:spPr/>
      <dgm:t>
        <a:bodyPr/>
        <a:lstStyle/>
        <a:p>
          <a:endParaRPr lang="en-US"/>
        </a:p>
      </dgm:t>
    </dgm:pt>
    <dgm:pt modelId="{EEA24D39-8D4B-4EEB-8E3F-8603813C80B1}" type="sibTrans" cxnId="{B0F0BF7A-E4DA-4429-9E14-852763435CD3}">
      <dgm:prSet/>
      <dgm:spPr/>
      <dgm:t>
        <a:bodyPr/>
        <a:lstStyle/>
        <a:p>
          <a:endParaRPr lang="en-US"/>
        </a:p>
      </dgm:t>
    </dgm:pt>
    <dgm:pt modelId="{23AFCE49-3FEF-483B-AFAD-AD8414AF88DF}">
      <dgm:prSet phldrT="[Text]"/>
      <dgm:spPr/>
      <dgm:t>
        <a:bodyPr/>
        <a:lstStyle/>
        <a:p>
          <a:r>
            <a:rPr lang="en-US" dirty="0"/>
            <a:t>PI must adhere to the approved plan and report on progress &amp; changes</a:t>
          </a:r>
        </a:p>
      </dgm:t>
    </dgm:pt>
    <dgm:pt modelId="{A7F33BAF-9C5D-4429-8202-BFF73BF0FA08}" type="parTrans" cxnId="{FD027592-D76C-4E5D-BE11-3A335B505223}">
      <dgm:prSet/>
      <dgm:spPr/>
      <dgm:t>
        <a:bodyPr/>
        <a:lstStyle/>
        <a:p>
          <a:endParaRPr lang="en-US"/>
        </a:p>
      </dgm:t>
    </dgm:pt>
    <dgm:pt modelId="{7FDB9775-7263-4945-883F-A07B30DFDE32}" type="sibTrans" cxnId="{FD027592-D76C-4E5D-BE11-3A335B505223}">
      <dgm:prSet/>
      <dgm:spPr/>
      <dgm:t>
        <a:bodyPr/>
        <a:lstStyle/>
        <a:p>
          <a:endParaRPr lang="en-US"/>
        </a:p>
      </dgm:t>
    </dgm:pt>
    <dgm:pt modelId="{A4101724-5C07-4BE2-AB02-B3AE7EF75A3E}" type="pres">
      <dgm:prSet presAssocID="{FB97B135-C06F-4A59-B9F3-42404E90228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D4AE48D-5B21-4F45-9BF8-C273177E3209}" type="pres">
      <dgm:prSet presAssocID="{23AFCE49-3FEF-483B-AFAD-AD8414AF88DF}" presName="Accent3" presStyleCnt="0"/>
      <dgm:spPr/>
    </dgm:pt>
    <dgm:pt modelId="{D6A13E59-F415-46A0-A277-ADF45D9BF0BE}" type="pres">
      <dgm:prSet presAssocID="{23AFCE49-3FEF-483B-AFAD-AD8414AF88DF}" presName="Accent" presStyleLbl="node1" presStyleIdx="0" presStyleCnt="3"/>
      <dgm:spPr/>
    </dgm:pt>
    <dgm:pt modelId="{50820868-2850-43F2-99BC-CB523320CCA3}" type="pres">
      <dgm:prSet presAssocID="{23AFCE49-3FEF-483B-AFAD-AD8414AF88DF}" presName="ParentBackground3" presStyleCnt="0"/>
      <dgm:spPr/>
    </dgm:pt>
    <dgm:pt modelId="{EF314A82-CE29-4DF7-BBF2-C6EAFD608229}" type="pres">
      <dgm:prSet presAssocID="{23AFCE49-3FEF-483B-AFAD-AD8414AF88DF}" presName="ParentBackground" presStyleLbl="fgAcc1" presStyleIdx="0" presStyleCnt="3"/>
      <dgm:spPr/>
    </dgm:pt>
    <dgm:pt modelId="{2260A40A-C94F-417A-A14E-7CAFE2AF27FD}" type="pres">
      <dgm:prSet presAssocID="{23AFCE49-3FEF-483B-AFAD-AD8414AF88D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B71C3AD-C0CA-4A3A-8704-6B934F98392E}" type="pres">
      <dgm:prSet presAssocID="{60FA88C7-2507-4EF9-8616-8DCCB87B599B}" presName="Accent2" presStyleCnt="0"/>
      <dgm:spPr/>
    </dgm:pt>
    <dgm:pt modelId="{433A8D38-A00C-43A2-BB74-F96318D83EFE}" type="pres">
      <dgm:prSet presAssocID="{60FA88C7-2507-4EF9-8616-8DCCB87B599B}" presName="Accent" presStyleLbl="node1" presStyleIdx="1" presStyleCnt="3"/>
      <dgm:spPr/>
    </dgm:pt>
    <dgm:pt modelId="{B9E72915-0709-4EF1-B0E4-8BBDD92263F0}" type="pres">
      <dgm:prSet presAssocID="{60FA88C7-2507-4EF9-8616-8DCCB87B599B}" presName="ParentBackground2" presStyleCnt="0"/>
      <dgm:spPr/>
    </dgm:pt>
    <dgm:pt modelId="{135A4040-FE41-4DA3-BE80-BDB5DF31DC5C}" type="pres">
      <dgm:prSet presAssocID="{60FA88C7-2507-4EF9-8616-8DCCB87B599B}" presName="ParentBackground" presStyleLbl="fgAcc1" presStyleIdx="1" presStyleCnt="3"/>
      <dgm:spPr/>
    </dgm:pt>
    <dgm:pt modelId="{543DA137-0978-4769-BF62-9FB5AD5D254F}" type="pres">
      <dgm:prSet presAssocID="{60FA88C7-2507-4EF9-8616-8DCCB87B599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5421621-5A3F-4A8A-AE71-F5880341600C}" type="pres">
      <dgm:prSet presAssocID="{70DF7BA3-3B69-4B10-B38E-247A5BEA360E}" presName="Accent1" presStyleCnt="0"/>
      <dgm:spPr/>
    </dgm:pt>
    <dgm:pt modelId="{CB387B1E-26FD-44DD-A1DC-DBE99A07D4B6}" type="pres">
      <dgm:prSet presAssocID="{70DF7BA3-3B69-4B10-B38E-247A5BEA360E}" presName="Accent" presStyleLbl="node1" presStyleIdx="2" presStyleCnt="3"/>
      <dgm:spPr/>
    </dgm:pt>
    <dgm:pt modelId="{FC7E1A00-ED19-45A1-A063-4B3BADFA513F}" type="pres">
      <dgm:prSet presAssocID="{70DF7BA3-3B69-4B10-B38E-247A5BEA360E}" presName="ParentBackground1" presStyleCnt="0"/>
      <dgm:spPr/>
    </dgm:pt>
    <dgm:pt modelId="{0CDC725C-8DA3-446B-BE07-AE7EC013E8FE}" type="pres">
      <dgm:prSet presAssocID="{70DF7BA3-3B69-4B10-B38E-247A5BEA360E}" presName="ParentBackground" presStyleLbl="fgAcc1" presStyleIdx="2" presStyleCnt="3"/>
      <dgm:spPr/>
    </dgm:pt>
    <dgm:pt modelId="{85410EBA-2D01-414B-860B-35F7F546463E}" type="pres">
      <dgm:prSet presAssocID="{70DF7BA3-3B69-4B10-B38E-247A5BEA360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8F3400D-488A-4A26-8CDC-382C5480BA13}" type="presOf" srcId="{23AFCE49-3FEF-483B-AFAD-AD8414AF88DF}" destId="{EF314A82-CE29-4DF7-BBF2-C6EAFD608229}" srcOrd="0" destOrd="0" presId="urn:microsoft.com/office/officeart/2011/layout/CircleProcess"/>
    <dgm:cxn modelId="{A54EB062-C8EA-4E32-8B13-F703ACF6FBD5}" srcId="{FB97B135-C06F-4A59-B9F3-42404E902282}" destId="{70DF7BA3-3B69-4B10-B38E-247A5BEA360E}" srcOrd="0" destOrd="0" parTransId="{3C3D3491-0CCA-4515-AAE7-0EA87DB73326}" sibTransId="{FBFE2112-67E3-49A4-A74D-C4DAE11F93F8}"/>
    <dgm:cxn modelId="{F472BF74-2A77-471A-A2CE-9963E08F70AE}" type="presOf" srcId="{70DF7BA3-3B69-4B10-B38E-247A5BEA360E}" destId="{85410EBA-2D01-414B-860B-35F7F546463E}" srcOrd="1" destOrd="0" presId="urn:microsoft.com/office/officeart/2011/layout/CircleProcess"/>
    <dgm:cxn modelId="{B0F0BF7A-E4DA-4429-9E14-852763435CD3}" srcId="{FB97B135-C06F-4A59-B9F3-42404E902282}" destId="{60FA88C7-2507-4EF9-8616-8DCCB87B599B}" srcOrd="1" destOrd="0" parTransId="{D4CEB15B-AE8C-4F49-BAD5-4EB905C75E67}" sibTransId="{EEA24D39-8D4B-4EEB-8E3F-8603813C80B1}"/>
    <dgm:cxn modelId="{CBA15E8E-FE96-4058-911D-4258E81A1C9A}" type="presOf" srcId="{70DF7BA3-3B69-4B10-B38E-247A5BEA360E}" destId="{0CDC725C-8DA3-446B-BE07-AE7EC013E8FE}" srcOrd="0" destOrd="0" presId="urn:microsoft.com/office/officeart/2011/layout/CircleProcess"/>
    <dgm:cxn modelId="{FD027592-D76C-4E5D-BE11-3A335B505223}" srcId="{FB97B135-C06F-4A59-B9F3-42404E902282}" destId="{23AFCE49-3FEF-483B-AFAD-AD8414AF88DF}" srcOrd="2" destOrd="0" parTransId="{A7F33BAF-9C5D-4429-8202-BFF73BF0FA08}" sibTransId="{7FDB9775-7263-4945-883F-A07B30DFDE32}"/>
    <dgm:cxn modelId="{6C2665B1-36F7-42CD-8075-D8EF25CD6EC0}" type="presOf" srcId="{60FA88C7-2507-4EF9-8616-8DCCB87B599B}" destId="{135A4040-FE41-4DA3-BE80-BDB5DF31DC5C}" srcOrd="0" destOrd="0" presId="urn:microsoft.com/office/officeart/2011/layout/CircleProcess"/>
    <dgm:cxn modelId="{EF7E4CB7-291F-4C54-97C2-8813AED6B426}" type="presOf" srcId="{23AFCE49-3FEF-483B-AFAD-AD8414AF88DF}" destId="{2260A40A-C94F-417A-A14E-7CAFE2AF27FD}" srcOrd="1" destOrd="0" presId="urn:microsoft.com/office/officeart/2011/layout/CircleProcess"/>
    <dgm:cxn modelId="{60E5B2BA-8871-4E4C-84F5-FD84872C550F}" type="presOf" srcId="{FB97B135-C06F-4A59-B9F3-42404E902282}" destId="{A4101724-5C07-4BE2-AB02-B3AE7EF75A3E}" srcOrd="0" destOrd="0" presId="urn:microsoft.com/office/officeart/2011/layout/CircleProcess"/>
    <dgm:cxn modelId="{4DDED6FC-2B2B-4B06-8B9E-554CD5B84AE5}" type="presOf" srcId="{60FA88C7-2507-4EF9-8616-8DCCB87B599B}" destId="{543DA137-0978-4769-BF62-9FB5AD5D254F}" srcOrd="1" destOrd="0" presId="urn:microsoft.com/office/officeart/2011/layout/CircleProcess"/>
    <dgm:cxn modelId="{4DBE4D64-107D-424A-BD27-06FF6F305CDA}" type="presParOf" srcId="{A4101724-5C07-4BE2-AB02-B3AE7EF75A3E}" destId="{AD4AE48D-5B21-4F45-9BF8-C273177E3209}" srcOrd="0" destOrd="0" presId="urn:microsoft.com/office/officeart/2011/layout/CircleProcess"/>
    <dgm:cxn modelId="{F11ABE33-C7A3-4843-B5E9-169D91A775DF}" type="presParOf" srcId="{AD4AE48D-5B21-4F45-9BF8-C273177E3209}" destId="{D6A13E59-F415-46A0-A277-ADF45D9BF0BE}" srcOrd="0" destOrd="0" presId="urn:microsoft.com/office/officeart/2011/layout/CircleProcess"/>
    <dgm:cxn modelId="{8E35EE08-A536-4C30-80E3-D00C8EF1410B}" type="presParOf" srcId="{A4101724-5C07-4BE2-AB02-B3AE7EF75A3E}" destId="{50820868-2850-43F2-99BC-CB523320CCA3}" srcOrd="1" destOrd="0" presId="urn:microsoft.com/office/officeart/2011/layout/CircleProcess"/>
    <dgm:cxn modelId="{2E367E14-5033-45DC-8F52-F91CAA59147C}" type="presParOf" srcId="{50820868-2850-43F2-99BC-CB523320CCA3}" destId="{EF314A82-CE29-4DF7-BBF2-C6EAFD608229}" srcOrd="0" destOrd="0" presId="urn:microsoft.com/office/officeart/2011/layout/CircleProcess"/>
    <dgm:cxn modelId="{31D92613-3F7C-46CB-89C7-1C573186286A}" type="presParOf" srcId="{A4101724-5C07-4BE2-AB02-B3AE7EF75A3E}" destId="{2260A40A-C94F-417A-A14E-7CAFE2AF27FD}" srcOrd="2" destOrd="0" presId="urn:microsoft.com/office/officeart/2011/layout/CircleProcess"/>
    <dgm:cxn modelId="{CA8EEDE1-2A34-498C-A920-BB3AECE25DE4}" type="presParOf" srcId="{A4101724-5C07-4BE2-AB02-B3AE7EF75A3E}" destId="{CB71C3AD-C0CA-4A3A-8704-6B934F98392E}" srcOrd="3" destOrd="0" presId="urn:microsoft.com/office/officeart/2011/layout/CircleProcess"/>
    <dgm:cxn modelId="{B768B6B4-B471-46E8-9455-B96CFA5B47CE}" type="presParOf" srcId="{CB71C3AD-C0CA-4A3A-8704-6B934F98392E}" destId="{433A8D38-A00C-43A2-BB74-F96318D83EFE}" srcOrd="0" destOrd="0" presId="urn:microsoft.com/office/officeart/2011/layout/CircleProcess"/>
    <dgm:cxn modelId="{6291B97B-5D7E-44E1-A304-A9637822BE5E}" type="presParOf" srcId="{A4101724-5C07-4BE2-AB02-B3AE7EF75A3E}" destId="{B9E72915-0709-4EF1-B0E4-8BBDD92263F0}" srcOrd="4" destOrd="0" presId="urn:microsoft.com/office/officeart/2011/layout/CircleProcess"/>
    <dgm:cxn modelId="{23115303-FC0C-4FA8-940F-3C335D5505A6}" type="presParOf" srcId="{B9E72915-0709-4EF1-B0E4-8BBDD92263F0}" destId="{135A4040-FE41-4DA3-BE80-BDB5DF31DC5C}" srcOrd="0" destOrd="0" presId="urn:microsoft.com/office/officeart/2011/layout/CircleProcess"/>
    <dgm:cxn modelId="{1E7842D8-3E65-4BE9-85FB-8F92D4A01CC6}" type="presParOf" srcId="{A4101724-5C07-4BE2-AB02-B3AE7EF75A3E}" destId="{543DA137-0978-4769-BF62-9FB5AD5D254F}" srcOrd="5" destOrd="0" presId="urn:microsoft.com/office/officeart/2011/layout/CircleProcess"/>
    <dgm:cxn modelId="{022F2214-6389-4826-BE1B-E61B3E7E3CCC}" type="presParOf" srcId="{A4101724-5C07-4BE2-AB02-B3AE7EF75A3E}" destId="{35421621-5A3F-4A8A-AE71-F5880341600C}" srcOrd="6" destOrd="0" presId="urn:microsoft.com/office/officeart/2011/layout/CircleProcess"/>
    <dgm:cxn modelId="{FB6FB0AB-1E6B-41F9-9682-1870EC48D8A8}" type="presParOf" srcId="{35421621-5A3F-4A8A-AE71-F5880341600C}" destId="{CB387B1E-26FD-44DD-A1DC-DBE99A07D4B6}" srcOrd="0" destOrd="0" presId="urn:microsoft.com/office/officeart/2011/layout/CircleProcess"/>
    <dgm:cxn modelId="{C381B253-342D-4FB9-BCFA-AC37DCB7C87C}" type="presParOf" srcId="{A4101724-5C07-4BE2-AB02-B3AE7EF75A3E}" destId="{FC7E1A00-ED19-45A1-A063-4B3BADFA513F}" srcOrd="7" destOrd="0" presId="urn:microsoft.com/office/officeart/2011/layout/CircleProcess"/>
    <dgm:cxn modelId="{74A3BF8C-8887-4197-A789-E97BCAD2D7B1}" type="presParOf" srcId="{FC7E1A00-ED19-45A1-A063-4B3BADFA513F}" destId="{0CDC725C-8DA3-446B-BE07-AE7EC013E8FE}" srcOrd="0" destOrd="0" presId="urn:microsoft.com/office/officeart/2011/layout/CircleProcess"/>
    <dgm:cxn modelId="{819555DF-5E9B-4435-857D-0C6CDFEEA0C1}" type="presParOf" srcId="{A4101724-5C07-4BE2-AB02-B3AE7EF75A3E}" destId="{85410EBA-2D01-414B-860B-35F7F546463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37815-06DD-4142-8E65-CB99C2B564BA}">
      <dsp:nvSpPr>
        <dsp:cNvPr id="0" name=""/>
        <dsp:cNvSpPr/>
      </dsp:nvSpPr>
      <dsp:spPr>
        <a:xfrm>
          <a:off x="0" y="457062"/>
          <a:ext cx="10434041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798" tIns="458216" rIns="80979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One-time mapping of all legacy </a:t>
          </a:r>
          <a:r>
            <a:rPr lang="en-US" sz="2200" kern="1200"/>
            <a:t>cost centers to </a:t>
          </a:r>
          <a:r>
            <a:rPr lang="en-US" sz="2200" kern="1200" dirty="0"/>
            <a:t>the new Workday billing number (</a:t>
          </a:r>
          <a:r>
            <a:rPr lang="en-US" sz="2200" kern="1200" dirty="0" err="1"/>
            <a:t>i.e</a:t>
          </a:r>
          <a:r>
            <a:rPr lang="en-US" sz="2200" kern="1200" dirty="0"/>
            <a:t>, cost center, grant worktag, gift worktag, program worktag) </a:t>
          </a:r>
        </a:p>
      </dsp:txBody>
      <dsp:txXfrm>
        <a:off x="0" y="457062"/>
        <a:ext cx="10434041" cy="1247400"/>
      </dsp:txXfrm>
    </dsp:sp>
    <dsp:sp modelId="{D3A172C9-2F7C-49F0-890C-17A2D34291CB}">
      <dsp:nvSpPr>
        <dsp:cNvPr id="0" name=""/>
        <dsp:cNvSpPr/>
      </dsp:nvSpPr>
      <dsp:spPr>
        <a:xfrm>
          <a:off x="521702" y="132342"/>
          <a:ext cx="730382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067" tIns="0" rIns="27606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Crosswalk file</a:t>
          </a:r>
        </a:p>
      </dsp:txBody>
      <dsp:txXfrm>
        <a:off x="553405" y="164045"/>
        <a:ext cx="7240422" cy="586034"/>
      </dsp:txXfrm>
    </dsp:sp>
    <dsp:sp modelId="{1B94CF25-AE81-4C47-BC44-1BBB4764BEBC}">
      <dsp:nvSpPr>
        <dsp:cNvPr id="0" name=""/>
        <dsp:cNvSpPr/>
      </dsp:nvSpPr>
      <dsp:spPr>
        <a:xfrm>
          <a:off x="0" y="2147982"/>
          <a:ext cx="10434041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798" tIns="458216" rIns="80979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Open Reservation events on iLab calendars will auto-update to the new workday value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Open iLab Service Projects will auto-update to new workday value</a:t>
          </a:r>
        </a:p>
      </dsp:txBody>
      <dsp:txXfrm>
        <a:off x="0" y="2147982"/>
        <a:ext cx="10434041" cy="1593900"/>
      </dsp:txXfrm>
    </dsp:sp>
    <dsp:sp modelId="{B256B1FD-B53A-48A4-A4DA-112F3A99712E}">
      <dsp:nvSpPr>
        <dsp:cNvPr id="0" name=""/>
        <dsp:cNvSpPr/>
      </dsp:nvSpPr>
      <dsp:spPr>
        <a:xfrm>
          <a:off x="521702" y="1823262"/>
          <a:ext cx="730382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067" tIns="0" rIns="27606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Cores using iLab Workflow Functionality</a:t>
          </a:r>
        </a:p>
      </dsp:txBody>
      <dsp:txXfrm>
        <a:off x="553405" y="1854965"/>
        <a:ext cx="7240422" cy="586034"/>
      </dsp:txXfrm>
    </dsp:sp>
    <dsp:sp modelId="{E1E40ED9-474D-4747-A272-1FD26E3008C9}">
      <dsp:nvSpPr>
        <dsp:cNvPr id="0" name=""/>
        <dsp:cNvSpPr/>
      </dsp:nvSpPr>
      <dsp:spPr>
        <a:xfrm>
          <a:off x="0" y="4225596"/>
          <a:ext cx="10434041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798" tIns="458216" rIns="80979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Reach out to your customers to obtain the correct Workday billing number.</a:t>
          </a:r>
        </a:p>
      </dsp:txBody>
      <dsp:txXfrm>
        <a:off x="0" y="4225596"/>
        <a:ext cx="10434041" cy="935550"/>
      </dsp:txXfrm>
    </dsp:sp>
    <dsp:sp modelId="{4DC99AA3-7064-43DE-89FE-0E50C0273C0D}">
      <dsp:nvSpPr>
        <dsp:cNvPr id="0" name=""/>
        <dsp:cNvSpPr/>
      </dsp:nvSpPr>
      <dsp:spPr>
        <a:xfrm>
          <a:off x="521702" y="3860682"/>
          <a:ext cx="730382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067" tIns="0" rIns="27606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Cross managing workflow / service tracking outside of iLab</a:t>
          </a:r>
        </a:p>
      </dsp:txBody>
      <dsp:txXfrm>
        <a:off x="553405" y="3892385"/>
        <a:ext cx="724042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788F8-0A3B-48F0-AFE2-137C3F686858}">
      <dsp:nvSpPr>
        <dsp:cNvPr id="0" name=""/>
        <dsp:cNvSpPr/>
      </dsp:nvSpPr>
      <dsp:spPr>
        <a:xfrm>
          <a:off x="0" y="2884002"/>
          <a:ext cx="2792268" cy="18922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586" tIns="206248" rIns="198586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Our request of Cores:</a:t>
          </a:r>
        </a:p>
      </dsp:txBody>
      <dsp:txXfrm>
        <a:off x="0" y="2884002"/>
        <a:ext cx="2792268" cy="1892217"/>
      </dsp:txXfrm>
    </dsp:sp>
    <dsp:sp modelId="{4D521D07-8F54-4D39-BBD6-CED14FA6BE11}">
      <dsp:nvSpPr>
        <dsp:cNvPr id="0" name=""/>
        <dsp:cNvSpPr/>
      </dsp:nvSpPr>
      <dsp:spPr>
        <a:xfrm>
          <a:off x="2792268" y="2884002"/>
          <a:ext cx="8376804" cy="189221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21" tIns="177800" rIns="169921" bIns="1778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Engage with your customers to ensure you are billing the correct Workday billing number in April.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We will provide templates to help you communicate billing number management processes.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Cores are expected to bill timely for services provided. Create and save all billing events by the last business day of each month.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Reminder: Charges will a red flag will need to be resolved. Please contact the Office of Research for assistance understanding how to resolve billing errors.</a:t>
          </a:r>
        </a:p>
      </dsp:txBody>
      <dsp:txXfrm>
        <a:off x="2792268" y="2884002"/>
        <a:ext cx="8376804" cy="1892217"/>
      </dsp:txXfrm>
    </dsp:sp>
    <dsp:sp modelId="{FA9A4BA2-4436-4F2D-9CDE-FDCB2BFE2FBD}">
      <dsp:nvSpPr>
        <dsp:cNvPr id="0" name=""/>
        <dsp:cNvSpPr/>
      </dsp:nvSpPr>
      <dsp:spPr>
        <a:xfrm rot="10800000">
          <a:off x="0" y="1"/>
          <a:ext cx="2792268" cy="29102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586" tIns="206248" rIns="198586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Workday &amp; iLab Integration Wins:</a:t>
          </a:r>
        </a:p>
      </dsp:txBody>
      <dsp:txXfrm rot="-10800000">
        <a:off x="0" y="1"/>
        <a:ext cx="2792268" cy="1891650"/>
      </dsp:txXfrm>
    </dsp:sp>
    <dsp:sp modelId="{47EF8981-93F5-41D5-BC3B-5E198E89360B}">
      <dsp:nvSpPr>
        <dsp:cNvPr id="0" name=""/>
        <dsp:cNvSpPr/>
      </dsp:nvSpPr>
      <dsp:spPr>
        <a:xfrm>
          <a:off x="2792268" y="2154"/>
          <a:ext cx="8376804" cy="189165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21" tIns="228600" rIns="169921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Increased accuracy with the automated import of VUMC billing numbers.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Improved efficiency of closing procedures with the integration between Workday and iLab invoicing processing. </a:t>
          </a:r>
        </a:p>
      </dsp:txBody>
      <dsp:txXfrm>
        <a:off x="2792268" y="2154"/>
        <a:ext cx="8376804" cy="1891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CB326-5696-4DA5-BE61-E73242B758A0}">
      <dsp:nvSpPr>
        <dsp:cNvPr id="0" name=""/>
        <dsp:cNvSpPr/>
      </dsp:nvSpPr>
      <dsp:spPr>
        <a:xfrm>
          <a:off x="813044" y="25559"/>
          <a:ext cx="1620455" cy="16204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645FA-C748-40EE-98D4-5CDB99930AA4}">
      <dsp:nvSpPr>
        <dsp:cNvPr id="0" name=""/>
        <dsp:cNvSpPr/>
      </dsp:nvSpPr>
      <dsp:spPr>
        <a:xfrm>
          <a:off x="1158387" y="370901"/>
          <a:ext cx="929769" cy="929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C2163-04E3-4FDE-A40D-4816D9426804}">
      <dsp:nvSpPr>
        <dsp:cNvPr id="0" name=""/>
        <dsp:cNvSpPr/>
      </dsp:nvSpPr>
      <dsp:spPr>
        <a:xfrm>
          <a:off x="295030" y="2150746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Office of Research Website: iLab Support Section</a:t>
          </a:r>
        </a:p>
      </dsp:txBody>
      <dsp:txXfrm>
        <a:off x="295030" y="2150746"/>
        <a:ext cx="2656483" cy="720000"/>
      </dsp:txXfrm>
    </dsp:sp>
    <dsp:sp modelId="{6556838F-AB71-4112-835F-5F87C063C4A1}">
      <dsp:nvSpPr>
        <dsp:cNvPr id="0" name=""/>
        <dsp:cNvSpPr/>
      </dsp:nvSpPr>
      <dsp:spPr>
        <a:xfrm>
          <a:off x="3934413" y="25559"/>
          <a:ext cx="1620455" cy="16204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DA692-AA01-496F-8FAD-E22392B50BF2}">
      <dsp:nvSpPr>
        <dsp:cNvPr id="0" name=""/>
        <dsp:cNvSpPr/>
      </dsp:nvSpPr>
      <dsp:spPr>
        <a:xfrm>
          <a:off x="4279756" y="370901"/>
          <a:ext cx="929769" cy="929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4AB30-66C4-4125-9CA7-DCE26801AF5A}">
      <dsp:nvSpPr>
        <dsp:cNvPr id="0" name=""/>
        <dsp:cNvSpPr/>
      </dsp:nvSpPr>
      <dsp:spPr>
        <a:xfrm>
          <a:off x="3416398" y="2150746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Updated core manager guides</a:t>
          </a:r>
        </a:p>
      </dsp:txBody>
      <dsp:txXfrm>
        <a:off x="3416398" y="2150746"/>
        <a:ext cx="2656483" cy="720000"/>
      </dsp:txXfrm>
    </dsp:sp>
    <dsp:sp modelId="{8EB936BC-CA69-45B2-86F3-51CE61F1C469}">
      <dsp:nvSpPr>
        <dsp:cNvPr id="0" name=""/>
        <dsp:cNvSpPr/>
      </dsp:nvSpPr>
      <dsp:spPr>
        <a:xfrm>
          <a:off x="813044" y="3534866"/>
          <a:ext cx="1620455" cy="16204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195A2-50FA-4C0D-B30B-40DA04BA6C83}">
      <dsp:nvSpPr>
        <dsp:cNvPr id="0" name=""/>
        <dsp:cNvSpPr/>
      </dsp:nvSpPr>
      <dsp:spPr>
        <a:xfrm>
          <a:off x="1158387" y="3880209"/>
          <a:ext cx="929769" cy="929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42F9D-E960-4E71-A185-6CEF88176462}">
      <dsp:nvSpPr>
        <dsp:cNvPr id="0" name=""/>
        <dsp:cNvSpPr/>
      </dsp:nvSpPr>
      <dsp:spPr>
        <a:xfrm>
          <a:off x="295030" y="5660053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Updated core user guides</a:t>
          </a:r>
        </a:p>
      </dsp:txBody>
      <dsp:txXfrm>
        <a:off x="295030" y="5660053"/>
        <a:ext cx="2656483" cy="720000"/>
      </dsp:txXfrm>
    </dsp:sp>
    <dsp:sp modelId="{3B59885A-1B70-44A7-9F63-B27D0AFAD43C}">
      <dsp:nvSpPr>
        <dsp:cNvPr id="0" name=""/>
        <dsp:cNvSpPr/>
      </dsp:nvSpPr>
      <dsp:spPr>
        <a:xfrm>
          <a:off x="3934413" y="3534866"/>
          <a:ext cx="1620455" cy="16204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8CB4D-99B5-4F7C-8C53-AA417F61C89C}">
      <dsp:nvSpPr>
        <dsp:cNvPr id="0" name=""/>
        <dsp:cNvSpPr/>
      </dsp:nvSpPr>
      <dsp:spPr>
        <a:xfrm>
          <a:off x="4279756" y="3880209"/>
          <a:ext cx="929769" cy="9297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546AA-607E-4ACA-A262-98C93F520E7F}">
      <dsp:nvSpPr>
        <dsp:cNvPr id="0" name=""/>
        <dsp:cNvSpPr/>
      </dsp:nvSpPr>
      <dsp:spPr>
        <a:xfrm>
          <a:off x="3416398" y="5660053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Support Team available at vumccores@vumc.org.</a:t>
          </a:r>
        </a:p>
      </dsp:txBody>
      <dsp:txXfrm>
        <a:off x="3416398" y="5660053"/>
        <a:ext cx="265648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13E59-F415-46A0-A277-ADF45D9BF0BE}">
      <dsp:nvSpPr>
        <dsp:cNvPr id="0" name=""/>
        <dsp:cNvSpPr/>
      </dsp:nvSpPr>
      <dsp:spPr>
        <a:xfrm>
          <a:off x="6835249" y="935972"/>
          <a:ext cx="2479368" cy="2479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14A82-CE29-4DF7-BBF2-C6EAFD608229}">
      <dsp:nvSpPr>
        <dsp:cNvPr id="0" name=""/>
        <dsp:cNvSpPr/>
      </dsp:nvSpPr>
      <dsp:spPr>
        <a:xfrm>
          <a:off x="6917572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PI must adhere to the approved plan and report on progress &amp; changes</a:t>
          </a:r>
        </a:p>
      </dsp:txBody>
      <dsp:txXfrm>
        <a:off x="7248478" y="1349349"/>
        <a:ext cx="1652912" cy="1653073"/>
      </dsp:txXfrm>
    </dsp:sp>
    <dsp:sp modelId="{433A8D38-A00C-43A2-BB74-F96318D83EFE}">
      <dsp:nvSpPr>
        <dsp:cNvPr id="0" name=""/>
        <dsp:cNvSpPr/>
      </dsp:nvSpPr>
      <dsp:spPr>
        <a:xfrm rot="2700000">
          <a:off x="4275737" y="938970"/>
          <a:ext cx="2473396" cy="24733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4040-FE41-4DA3-BE80-BDB5DF31DC5C}">
      <dsp:nvSpPr>
        <dsp:cNvPr id="0" name=""/>
        <dsp:cNvSpPr/>
      </dsp:nvSpPr>
      <dsp:spPr>
        <a:xfrm>
          <a:off x="4355074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NIH Program Office reviews &amp; provides feedback</a:t>
          </a:r>
        </a:p>
      </dsp:txBody>
      <dsp:txXfrm>
        <a:off x="4685979" y="1349349"/>
        <a:ext cx="1652912" cy="1653073"/>
      </dsp:txXfrm>
    </dsp:sp>
    <dsp:sp modelId="{CB387B1E-26FD-44DD-A1DC-DBE99A07D4B6}">
      <dsp:nvSpPr>
        <dsp:cNvPr id="0" name=""/>
        <dsp:cNvSpPr/>
      </dsp:nvSpPr>
      <dsp:spPr>
        <a:xfrm rot="2700000">
          <a:off x="1713238" y="938970"/>
          <a:ext cx="2473396" cy="24733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C725C-8DA3-446B-BE07-AE7EC013E8FE}">
      <dsp:nvSpPr>
        <dsp:cNvPr id="0" name=""/>
        <dsp:cNvSpPr/>
      </dsp:nvSpPr>
      <dsp:spPr>
        <a:xfrm>
          <a:off x="1792575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PI submits 2-page DMS Plan with grant application</a:t>
          </a:r>
        </a:p>
      </dsp:txBody>
      <dsp:txXfrm>
        <a:off x="2123480" y="1349349"/>
        <a:ext cx="1652912" cy="165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EEC50-60A3-400A-806C-2E6216374A7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D5ADE-937C-49BF-8A36-0FBD94F7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5ADE-937C-49BF-8A36-0FBD94F7AB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5ADE-937C-49BF-8A36-0FBD94F7AB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BCF4-119C-44F3-AB48-01A520E6D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1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BCF4-119C-44F3-AB48-01A520E6D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9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BCF4-119C-44F3-AB48-01A520E6D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59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BCF4-119C-44F3-AB48-01A520E6D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3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BCF4-119C-44F3-AB48-01A520E6D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08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BCF4-119C-44F3-AB48-01A520E6D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0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C47DAC-58A9-AD47-9C01-067A0EA51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2201988"/>
            <a:ext cx="1051560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A3E402-2151-CB43-A1A0-2799E8AC78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2" y="3206608"/>
            <a:ext cx="1051560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1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B7A3AF-F4E4-C84F-B61A-C5426E5A988F}"/>
              </a:ext>
            </a:extLst>
          </p:cNvPr>
          <p:cNvSpPr/>
          <p:nvPr userDrawn="1"/>
        </p:nvSpPr>
        <p:spPr>
          <a:xfrm>
            <a:off x="-23239" y="6230938"/>
            <a:ext cx="12230373" cy="627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5BF1D1-5E18-014A-BC59-7E2066543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227" y="6360783"/>
            <a:ext cx="1759438" cy="3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5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E01B80-C83B-D748-B013-A9CE99791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67973"/>
            <a:ext cx="121920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7B5FCFD-520A-3A40-AB29-9D963794A1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7850"/>
            <a:ext cx="12192000" cy="765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</a:lstStyle>
          <a:p>
            <a:pPr lvl="0"/>
            <a:r>
              <a:rPr lang="en-US" dirty="0"/>
              <a:t>Presenter/Contact Information Here</a:t>
            </a: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C0C9F09D-0FD1-0E4A-8BBB-BC2C13210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5254" y="4555926"/>
            <a:ext cx="5992746" cy="10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4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8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4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1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18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08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35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422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25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. Intro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187584-A172-C74E-98C1-BDC25D0BC2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" y="0"/>
            <a:ext cx="4441371" cy="604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81B1FAA-7214-7146-BFD0-293BC8A6BC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5799" y="2201864"/>
            <a:ext cx="6959070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11" rtl="0" eaLnBrk="1" fontAlgn="auto" latinLnBrk="0" hangingPunct="1">
              <a:lnSpc>
                <a:spcPct val="90000"/>
              </a:lnSpc>
              <a:spcBef>
                <a:spcPts val="10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tx1"/>
                </a:solidFill>
              </a:defRPr>
            </a:lvl1pPr>
            <a:lvl2pPr marL="457206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889A0A2-6C58-5F45-A07A-AB9AA2EFF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5798" y="2968501"/>
            <a:ext cx="6959534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6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91725D-8BB2-1D42-9657-1E4F993D1A6F}"/>
              </a:ext>
            </a:extLst>
          </p:cNvPr>
          <p:cNvSpPr/>
          <p:nvPr userDrawn="1"/>
        </p:nvSpPr>
        <p:spPr>
          <a:xfrm>
            <a:off x="-23239" y="6230938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093A18-21C1-5B4F-B06A-0D40544DA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998" y="6360783"/>
            <a:ext cx="1759438" cy="307902"/>
          </a:xfrm>
          <a:prstGeom prst="rect">
            <a:avLst/>
          </a:prstGeom>
        </p:spPr>
      </p:pic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3CFE3B4-517A-EC44-A6F9-BEA581E340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5798" y="3502892"/>
            <a:ext cx="6959534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6" indent="0">
              <a:buNone/>
              <a:defRPr/>
            </a:lvl2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07736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82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1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7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474524AD-E150-AA4A-BE86-8E852136C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6223002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0327B01-47B8-0440-98F7-18D7460811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11" y="1495590"/>
            <a:ext cx="3900486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25A0C-7A4C-FC48-8340-2128860AE474}"/>
              </a:ext>
            </a:extLst>
          </p:cNvPr>
          <p:cNvSpPr/>
          <p:nvPr userDrawn="1"/>
        </p:nvSpPr>
        <p:spPr>
          <a:xfrm>
            <a:off x="-23239" y="6230938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6980BC-051A-BB4E-9921-B6F8D473D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998" y="6360783"/>
            <a:ext cx="1759438" cy="30790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47FC2A-C313-E947-8E5E-21C4465B5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</p:spTree>
    <p:extLst>
      <p:ext uri="{BB962C8B-B14F-4D97-AF65-F5344CB8AC3E}">
        <p14:creationId xmlns:p14="http://schemas.microsoft.com/office/powerpoint/2010/main" val="366337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0E9193F-BD26-1944-9554-CB719134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4D4831-0366-404A-8591-96BB91B39686}"/>
              </a:ext>
            </a:extLst>
          </p:cNvPr>
          <p:cNvSpPr/>
          <p:nvPr userDrawn="1"/>
        </p:nvSpPr>
        <p:spPr>
          <a:xfrm>
            <a:off x="-23239" y="6230938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C541E3-C903-5A47-9B4D-A0F568EC1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998" y="6360783"/>
            <a:ext cx="1759438" cy="307902"/>
          </a:xfrm>
          <a:prstGeom prst="rect">
            <a:avLst/>
          </a:prstGeom>
        </p:spPr>
      </p:pic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D353807-071D-4D4E-BB7C-D32AFD9E8A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997" y="1816217"/>
            <a:ext cx="10515600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20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8860C5-3081-204B-B5E1-6E268EC5B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809A697-70A5-7344-994E-5F1ACAFD1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994" y="1812925"/>
            <a:ext cx="5030789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776568F-4C58-4845-B5DF-703B42E2DB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4809" y="1812925"/>
            <a:ext cx="5030789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AD7581-D8E9-0D46-95ED-CE397EAF07F3}"/>
              </a:ext>
            </a:extLst>
          </p:cNvPr>
          <p:cNvSpPr/>
          <p:nvPr userDrawn="1"/>
        </p:nvSpPr>
        <p:spPr>
          <a:xfrm>
            <a:off x="-23239" y="6230938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1AA101-C879-3048-A101-0D342F59A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998" y="6360783"/>
            <a:ext cx="1759438" cy="3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7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u 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8E1D19-151F-0541-89EF-99602FDEB7D9}"/>
              </a:ext>
            </a:extLst>
          </p:cNvPr>
          <p:cNvSpPr/>
          <p:nvPr userDrawn="1"/>
        </p:nvSpPr>
        <p:spPr>
          <a:xfrm>
            <a:off x="-23239" y="6230938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7C4CD5-C54F-5147-8BF1-0688638B4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2201988"/>
            <a:ext cx="1051560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7DEDB8-1FF0-5B40-BC8A-2CC68DDEA3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2" y="3206608"/>
            <a:ext cx="1051560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1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E17926-B646-CB4A-BAB3-AABFB6019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227" y="6360783"/>
            <a:ext cx="1759438" cy="3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7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15CD81-304E-E045-8114-DBED94BB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7" y="365126"/>
            <a:ext cx="6833258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A6D9F8-34A1-984F-9C3D-684FABBED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97" y="1825625"/>
            <a:ext cx="683325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6E9DB7E-1E42-3943-B94D-00D12891F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45457" y="1"/>
            <a:ext cx="4441371" cy="623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19AD59-D63B-D04F-B1DF-84B99AA8D008}"/>
              </a:ext>
            </a:extLst>
          </p:cNvPr>
          <p:cNvSpPr/>
          <p:nvPr userDrawn="1"/>
        </p:nvSpPr>
        <p:spPr>
          <a:xfrm>
            <a:off x="-23239" y="6230938"/>
            <a:ext cx="12230373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0D9605-DD37-4D4D-83F2-B11CB91FB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998" y="6360783"/>
            <a:ext cx="1759438" cy="3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2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CA92-3EA7-331E-D89E-6BC3A620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5C0B4-DE90-B4CE-26E1-1856149DA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C165-4083-FF69-05B2-E82B1A73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C234-3CC2-1543-9889-F82E76429CA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56292-7C8D-4823-AC3A-CCDF1CE2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334AA-6BBE-820F-51F5-77DC1D6A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CF05-9ECE-7B43-AC56-8BD535AF2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F5A1FC9F-DCB5-3F4A-8A31-B4753D2DB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" y="1168565"/>
            <a:ext cx="12191186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11" rtl="0" eaLnBrk="1" fontAlgn="auto" latinLnBrk="0" hangingPunct="1">
              <a:lnSpc>
                <a:spcPct val="90000"/>
              </a:lnSpc>
              <a:spcBef>
                <a:spcPts val="10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8B2D963-D072-7340-A466-B25D2A178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30" y="2792986"/>
            <a:ext cx="12192000" cy="491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>
              <a:buNone/>
              <a:defRPr/>
            </a:lvl2pPr>
          </a:lstStyle>
          <a:p>
            <a:pPr lvl="0"/>
            <a:r>
              <a:rPr lang="en-US" i="0" dirty="0"/>
              <a:t>Click to edit presenter name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1B4179F-0514-384F-B9BE-147068E7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77708"/>
            <a:ext cx="12192000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84C46EED-A00D-1849-995B-7116308CC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5254" y="4555926"/>
            <a:ext cx="5992746" cy="10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7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22DA1E-C4FE-2A41-BC88-1F6C687CDC8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236" y="-7969"/>
            <a:ext cx="12230373" cy="68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2" r:id="rId3"/>
    <p:sldLayoutId id="2147483662" r:id="rId4"/>
    <p:sldLayoutId id="2147483653" r:id="rId5"/>
    <p:sldLayoutId id="2147483665" r:id="rId6"/>
    <p:sldLayoutId id="2147483650" r:id="rId7"/>
    <p:sldLayoutId id="2147483667" r:id="rId8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1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5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0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8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2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921A137-5BC4-ED4A-9ABA-94F334A310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6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1" r:id="rId3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1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5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0" indent="-228605" algn="l" defTabSz="91441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8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2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haring.nih.gov/data-management-and-sharing-policy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vumc.org/oor/research-sustainability" TargetMode="External"/><Relationship Id="rId4" Type="http://schemas.openxmlformats.org/officeDocument/2006/relationships/hyperlink" Target="https://jbt.pubpub.org/pub/hphb2ety/release/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redcap.link/9fh2zod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amy.f.martinez@vumc.org" TargetMode="External"/><Relationship Id="rId5" Type="http://schemas.openxmlformats.org/officeDocument/2006/relationships/hyperlink" Target="https://www.freezerchallenge.org/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mc.org/elevate/stronger-together-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hyperlink" Target="mailto:s.meyn@VUMC.or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2.safelinks.protection.outlook.com/?url=https%3A%2F%2Fvumc.corefacilities.org%2F&amp;data=05%7C01%7Cvumccores%40vumc.org%7Ceabedd0023e3432fdd0708daf5b67e96%7Cef57503014244ed8b83c12c533d879ab%7C0%7C0%7C638092461701697684%7CUnknown%7CTWFpbGZsb3d8eyJWIjoiMC4wLjAwMDAiLCJQIjoiV2luMzIiLCJBTiI6Ik1haWwiLCJXVCI6Mn0%3D%7C3000%7C%7C%7C&amp;sdata=wzBd1D5E6dalwl5Vzhet0YBw%2FL9kXmkpBmPpRjdOP0M%3D&amp;reserved=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137BB9-8C2E-3945-AE43-DF44C4975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VUMC Core Managers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961A3-6538-124D-8703-9C8942E234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17" y="6299585"/>
            <a:ext cx="12192000" cy="491067"/>
          </a:xfrm>
        </p:spPr>
        <p:txBody>
          <a:bodyPr/>
          <a:lstStyle/>
          <a:p>
            <a:r>
              <a:rPr lang="en-US" dirty="0"/>
              <a:t>March 14,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9B3F7-A08C-154A-AB51-0D58D256BF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iLab &amp; Workday Integration</a:t>
            </a:r>
          </a:p>
        </p:txBody>
      </p:sp>
    </p:spTree>
    <p:extLst>
      <p:ext uri="{BB962C8B-B14F-4D97-AF65-F5344CB8AC3E}">
        <p14:creationId xmlns:p14="http://schemas.microsoft.com/office/powerpoint/2010/main" val="74254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A2F8-7994-F58D-CC1B-B96775B0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2023 NIH Data Management &amp; Sharing (DMS) Policy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62D9C1-E926-3013-5601-D8D8ACC328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3035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87E80A-EDBE-B485-B044-652366D753E5}"/>
              </a:ext>
            </a:extLst>
          </p:cNvPr>
          <p:cNvSpPr txBox="1">
            <a:spLocks/>
          </p:cNvSpPr>
          <p:nvPr/>
        </p:nvSpPr>
        <p:spPr>
          <a:xfrm>
            <a:off x="990600" y="1586778"/>
            <a:ext cx="10515600" cy="463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All NIH awards expected to generate scientific data must now submit and follow a data management &amp; sharing plan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Note: does not apply to infrastructure/equipment grants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Data sharing is required for most types of research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Data should be shared ASAP (upon publication or end of award period)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7BCFA-F572-B504-621E-68C801B21358}"/>
              </a:ext>
            </a:extLst>
          </p:cNvPr>
          <p:cNvSpPr txBox="1"/>
          <p:nvPr/>
        </p:nvSpPr>
        <p:spPr>
          <a:xfrm>
            <a:off x="2951015" y="6098530"/>
            <a:ext cx="163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*Data costs allowable in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A1FD9-C4A7-AA76-DCC7-326C09107A93}"/>
              </a:ext>
            </a:extLst>
          </p:cNvPr>
          <p:cNvSpPr txBox="1"/>
          <p:nvPr/>
        </p:nvSpPr>
        <p:spPr>
          <a:xfrm>
            <a:off x="10027227" y="6388703"/>
            <a:ext cx="2164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n-ea"/>
                <a:cs typeface="+mn-cs"/>
                <a:hlinkClick r:id="rId8"/>
              </a:rPr>
              <a:t>https://sharing.nih.gov/data-management-and-sharing-policy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20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B0261-8255-010E-0C66-0BB41100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Supporting best practices in data management</a:t>
            </a:r>
          </a:p>
        </p:txBody>
      </p:sp>
      <p:sp>
        <p:nvSpPr>
          <p:cNvPr id="4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4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4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E6FB-9586-F6E3-E0F5-B39D09A1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Cores already exemplify rigor, reproducibility and transparency in experimental design and data production</a:t>
            </a:r>
          </a:p>
          <a:p>
            <a:endParaRPr lang="en-US" sz="2000" dirty="0"/>
          </a:p>
          <a:p>
            <a:r>
              <a:rPr lang="en-US" sz="2000" dirty="0"/>
              <a:t>Cores can further support investigators in their data management and sharing efforts by </a:t>
            </a:r>
            <a:r>
              <a:rPr lang="en-US" sz="2000" b="1" dirty="0"/>
              <a:t>maintaining clear &amp; accessible Core data policies </a:t>
            </a:r>
            <a:r>
              <a:rPr lang="en-US" sz="2000" dirty="0"/>
              <a:t>and sticking to them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Cores should:</a:t>
            </a:r>
          </a:p>
          <a:p>
            <a:pPr lvl="1"/>
            <a:r>
              <a:rPr lang="en-US" sz="2000" dirty="0"/>
              <a:t>Define what constitutes data (&amp; metadata)</a:t>
            </a:r>
          </a:p>
          <a:p>
            <a:pPr lvl="1"/>
            <a:r>
              <a:rPr lang="en-US" sz="2000" dirty="0"/>
              <a:t>Have clear policies/procedures for data transfer</a:t>
            </a:r>
          </a:p>
          <a:p>
            <a:pPr lvl="1"/>
            <a:r>
              <a:rPr lang="en-US" sz="2000" dirty="0"/>
              <a:t>Have clear policies/procedures for data retention and deletion</a:t>
            </a:r>
          </a:p>
          <a:p>
            <a:pPr lvl="1"/>
            <a:r>
              <a:rPr lang="en-US" sz="2000" dirty="0"/>
              <a:t>Describe any long-term data storage and/or sharing services and associated costs</a:t>
            </a:r>
          </a:p>
          <a:p>
            <a:pPr lvl="1"/>
            <a:r>
              <a:rPr lang="en-US" sz="2000" dirty="0"/>
              <a:t>Adhere to the policies they set in place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4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B0261-8255-010E-0C66-0BB41100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4200" dirty="0"/>
              <a:t>Core Data Management SOP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37F405A-30FC-7E13-4958-FAA8ACBB0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6" y="299509"/>
            <a:ext cx="4741179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E6FB-9586-F6E3-E0F5-B39D09A1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866543" cy="3710427"/>
          </a:xfrm>
        </p:spPr>
        <p:txBody>
          <a:bodyPr anchor="t">
            <a:normAutofit/>
          </a:bodyPr>
          <a:lstStyle/>
          <a:p>
            <a:r>
              <a:rPr lang="en-US" sz="2000" dirty="0"/>
              <a:t>Each Core should describe its data policies/practices in a published Data Management SOP</a:t>
            </a:r>
          </a:p>
          <a:p>
            <a:endParaRPr lang="en-US" sz="2000" dirty="0"/>
          </a:p>
          <a:p>
            <a:r>
              <a:rPr lang="en-US" sz="2000" dirty="0"/>
              <a:t>OOR template helps Core leaders think through data management considerations and create a &lt;2 page Data Management SOP</a:t>
            </a:r>
          </a:p>
          <a:p>
            <a:endParaRPr lang="en-US" sz="2000" dirty="0"/>
          </a:p>
          <a:p>
            <a:r>
              <a:rPr lang="en-US" sz="2000" dirty="0"/>
              <a:t>Each Core should submit a filled template to OOR by </a:t>
            </a:r>
            <a:r>
              <a:rPr lang="en-US" sz="2000" b="1" dirty="0"/>
              <a:t>September 30</a:t>
            </a:r>
          </a:p>
        </p:txBody>
      </p: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7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Network connection abstract against a white background">
            <a:extLst>
              <a:ext uri="{FF2B5EF4-FFF2-40B4-BE49-F238E27FC236}">
                <a16:creationId xmlns:a16="http://schemas.microsoft.com/office/drawing/2014/main" id="{6DFE2798-54A3-25B3-771F-7EFF7008B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2A3C-6E8A-B7F0-0205-DC5BBF97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2271449"/>
            <a:ext cx="6347918" cy="3670098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Environmental 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4D709-125A-D3C0-DFFB-F58B7FCB0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544059"/>
            <a:ext cx="3975929" cy="2397488"/>
          </a:xfrm>
        </p:spPr>
        <p:txBody>
          <a:bodyPr anchor="ctr">
            <a:norm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Bahnschrift Light" panose="020B0502040204020203" pitchFamily="34" charset="0"/>
              </a:rPr>
              <a:t>Opportunities for Cores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92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1026" name="Picture 2" descr="RRT">
            <a:extLst>
              <a:ext uri="{FF2B5EF4-FFF2-40B4-BE49-F238E27FC236}">
                <a16:creationId xmlns:a16="http://schemas.microsoft.com/office/drawing/2014/main" id="{5F582FFA-320C-D4A7-0DB7-20F0589CF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6775"/>
          <a:stretch/>
        </p:blipFill>
        <p:spPr bwMode="auto">
          <a:xfrm>
            <a:off x="279143" y="991073"/>
            <a:ext cx="5221625" cy="48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Content Placeholder 1047">
            <a:extLst>
              <a:ext uri="{FF2B5EF4-FFF2-40B4-BE49-F238E27FC236}">
                <a16:creationId xmlns:a16="http://schemas.microsoft.com/office/drawing/2014/main" id="{10763FD4-D2E4-EF0C-48B2-34D185B9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981868" cy="3710427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/>
              <a:t>Expertise + rigor + economies of scale </a:t>
            </a:r>
          </a:p>
          <a:p>
            <a:pPr marL="0" indent="0" algn="ctr">
              <a:buNone/>
            </a:pPr>
            <a:r>
              <a:rPr lang="en-US" sz="2000" dirty="0"/>
              <a:t>= Effective and ethical resource use </a:t>
            </a:r>
          </a:p>
          <a:p>
            <a:pPr marL="0" indent="0" algn="ctr">
              <a:buNone/>
            </a:pPr>
            <a:r>
              <a:rPr lang="en-US" sz="2000" dirty="0"/>
              <a:t>= Lower costs and environmental impact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0" i="0" dirty="0">
                <a:effectLst/>
              </a:rPr>
              <a:t>Cores already help </a:t>
            </a:r>
            <a:r>
              <a:rPr lang="en-US" sz="1900" b="0" i="0" u="sng" dirty="0">
                <a:solidFill>
                  <a:srgbClr val="23527C"/>
                </a:solidFill>
                <a:effectLst/>
                <a:hlinkClick r:id="rId4"/>
              </a:rPr>
              <a:t>address the environmental impact of science through rigorous, reproducible, and sustainable conduct of research</a:t>
            </a:r>
            <a:r>
              <a:rPr lang="en-US" sz="1900" b="0" i="0" u="sng" dirty="0">
                <a:solidFill>
                  <a:srgbClr val="23527C"/>
                </a:solidFill>
                <a:effectLst/>
              </a:rPr>
              <a:t> </a:t>
            </a:r>
            <a:r>
              <a:rPr lang="en-US" sz="1900" b="0" i="0" u="sng" dirty="0">
                <a:effectLst/>
              </a:rPr>
              <a:t>(</a:t>
            </a:r>
            <a:r>
              <a:rPr lang="en-US" sz="1900" b="0" i="1" u="sng" dirty="0">
                <a:effectLst/>
              </a:rPr>
              <a:t>JBT</a:t>
            </a:r>
            <a:r>
              <a:rPr lang="en-US" sz="1900" b="0" i="0" u="sng" dirty="0">
                <a:effectLst/>
              </a:rPr>
              <a:t> 2023)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Find additional ideas for “greening” your lab at: </a:t>
            </a:r>
            <a:r>
              <a:rPr lang="en-US" sz="1900" dirty="0">
                <a:hlinkClick r:id="rId5"/>
              </a:rPr>
              <a:t>www.vumc.org/oor/research-sustainability</a:t>
            </a:r>
            <a:r>
              <a:rPr lang="en-US" sz="1900" dirty="0"/>
              <a:t> </a:t>
            </a: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8869D95-FAE7-5341-65AC-8607FA47DF4F}"/>
              </a:ext>
            </a:extLst>
          </p:cNvPr>
          <p:cNvSpPr txBox="1">
            <a:spLocks/>
          </p:cNvSpPr>
          <p:nvPr/>
        </p:nvSpPr>
        <p:spPr>
          <a:xfrm>
            <a:off x="6412091" y="501651"/>
            <a:ext cx="4680782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j-ea"/>
                <a:cs typeface="+mj-cs"/>
              </a:rPr>
              <a:t>Cores Lead the Way in Sustainability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7C71C-9737-D0D0-6114-6213AEC9368B}"/>
              </a:ext>
            </a:extLst>
          </p:cNvPr>
          <p:cNvSpPr txBox="1"/>
          <p:nvPr/>
        </p:nvSpPr>
        <p:spPr>
          <a:xfrm>
            <a:off x="4278402" y="5589928"/>
            <a:ext cx="1251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Meyn, et al. 2023</a:t>
            </a:r>
          </a:p>
        </p:txBody>
      </p:sp>
    </p:spTree>
    <p:extLst>
      <p:ext uri="{BB962C8B-B14F-4D97-AF65-F5344CB8AC3E}">
        <p14:creationId xmlns:p14="http://schemas.microsoft.com/office/powerpoint/2010/main" val="381422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8869D95-FAE7-5341-65AC-8607FA47DF4F}"/>
              </a:ext>
            </a:extLst>
          </p:cNvPr>
          <p:cNvSpPr txBox="1">
            <a:spLocks/>
          </p:cNvSpPr>
          <p:nvPr/>
        </p:nvSpPr>
        <p:spPr>
          <a:xfrm>
            <a:off x="254608" y="1779300"/>
            <a:ext cx="2429461" cy="1473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"/>
                <a:ea typeface="+mj-ea"/>
                <a:cs typeface="+mj-cs"/>
              </a:rPr>
              <a:t>Up for some friendly competition?</a:t>
            </a:r>
          </a:p>
        </p:txBody>
      </p:sp>
      <p:pic>
        <p:nvPicPr>
          <p:cNvPr id="2050" name="Picture 2" descr="International Laboratory Freezer Challenge">
            <a:extLst>
              <a:ext uri="{FF2B5EF4-FFF2-40B4-BE49-F238E27FC236}">
                <a16:creationId xmlns:a16="http://schemas.microsoft.com/office/drawing/2014/main" id="{C78F209A-BFCA-1A54-5CF3-F83FE39D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4" y="3423223"/>
            <a:ext cx="2152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2F63B5-5E06-4E2B-90BF-546BA507D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95" y="228322"/>
            <a:ext cx="2651990" cy="64013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258A60-0234-0614-2C44-B131640A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508000"/>
            <a:ext cx="4866543" cy="5848350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The I</a:t>
            </a:r>
            <a:r>
              <a:rPr lang="en-US" sz="2000" baseline="30000" dirty="0"/>
              <a:t>2</a:t>
            </a:r>
            <a:r>
              <a:rPr lang="en-US" sz="2000" dirty="0"/>
              <a:t>SL + My Green Lab Freezer Challenge promotes best practices in cold storage to promote energy efficiency,   sample integrity, and sample access.</a:t>
            </a:r>
          </a:p>
          <a:p>
            <a:r>
              <a:rPr lang="en-US" sz="2000" dirty="0"/>
              <a:t>Earn points for: clearing out old samples, tuning temperatures, using high-density storage, cleaning filters/coils, clearing frost, barcoding inventories, recruiting a friend…</a:t>
            </a:r>
          </a:p>
          <a:p>
            <a:r>
              <a:rPr lang="en-US" sz="2000" dirty="0"/>
              <a:t>Sign up, get a scoresheet, and record any actions taken to optimize your Core’s cold storage practices. Retroactive to 8/1/22!</a:t>
            </a:r>
          </a:p>
          <a:p>
            <a:r>
              <a:rPr lang="en-US" sz="2000" dirty="0"/>
              <a:t>Submit your scoresheet by 7/1/23: </a:t>
            </a:r>
            <a:r>
              <a:rPr lang="en-US" sz="2000" dirty="0">
                <a:hlinkClick r:id="rId5"/>
              </a:rPr>
              <a:t>https://www.freezerchallenge.org/</a:t>
            </a:r>
            <a:r>
              <a:rPr lang="en-US" sz="2000" dirty="0"/>
              <a:t> </a:t>
            </a:r>
          </a:p>
          <a:p>
            <a:r>
              <a:rPr lang="en-US" sz="2000" dirty="0"/>
              <a:t>Awards given to labs &amp; institutions</a:t>
            </a:r>
          </a:p>
          <a:p>
            <a:r>
              <a:rPr lang="en-US" sz="2000" dirty="0"/>
              <a:t>Top-scoring VUMC Core or research lab will be recognized with an official announcement and a group lunch!</a:t>
            </a:r>
          </a:p>
          <a:p>
            <a:r>
              <a:rPr lang="en-US" sz="2000" dirty="0"/>
              <a:t>Contact </a:t>
            </a:r>
            <a:r>
              <a:rPr lang="en-US" sz="2000" dirty="0">
                <a:hlinkClick r:id="rId6"/>
              </a:rPr>
              <a:t>amy.f.martinez@vumc.org</a:t>
            </a:r>
            <a:r>
              <a:rPr lang="en-US" sz="2000" dirty="0"/>
              <a:t> or see </a:t>
            </a:r>
            <a:r>
              <a:rPr lang="en-US" sz="2000" dirty="0">
                <a:hlinkClick r:id="rId7"/>
              </a:rPr>
              <a:t>https://redcap.link/9fh2zoda</a:t>
            </a:r>
            <a:r>
              <a:rPr lang="en-US" sz="2000" dirty="0"/>
              <a:t> for instructions on entering VUMC’s contest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6D1B31-C4AB-FC9D-391E-D69DBBB5421B}"/>
              </a:ext>
            </a:extLst>
          </p:cNvPr>
          <p:cNvSpPr txBox="1"/>
          <p:nvPr/>
        </p:nvSpPr>
        <p:spPr>
          <a:xfrm>
            <a:off x="340317" y="4558337"/>
            <a:ext cx="2057143" cy="657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https://www.freezerchallenge.org/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41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5ECF-E5B3-D886-B7A2-440A43EC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340" y="752026"/>
            <a:ext cx="4336813" cy="1325563"/>
          </a:xfr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5B83"/>
                </a:solidFill>
              </a:rPr>
              <a:t>Stronger together:  </a:t>
            </a:r>
            <a:br>
              <a:rPr lang="en-US" b="1" dirty="0">
                <a:ln/>
                <a:solidFill>
                  <a:srgbClr val="005B83"/>
                </a:solidFill>
              </a:rPr>
            </a:br>
            <a:r>
              <a:rPr lang="en-US" b="1" dirty="0">
                <a:ln/>
                <a:solidFill>
                  <a:srgbClr val="005B83"/>
                </a:solidFill>
              </a:rPr>
              <a:t>Call to Action</a:t>
            </a:r>
          </a:p>
        </p:txBody>
      </p:sp>
      <p:pic>
        <p:nvPicPr>
          <p:cNvPr id="5" name="Content Placeholder 4" descr="A person standing on a stage&#10;&#10;Description automatically generated with medium confidence">
            <a:extLst>
              <a:ext uri="{FF2B5EF4-FFF2-40B4-BE49-F238E27FC236}">
                <a16:creationId xmlns:a16="http://schemas.microsoft.com/office/drawing/2014/main" id="{5BA5977B-D313-FD23-B70A-E82D9B281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75" y="124668"/>
            <a:ext cx="4791385" cy="2286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0CE4FE-E25D-C741-D7B1-10E5677D91E7}"/>
              </a:ext>
            </a:extLst>
          </p:cNvPr>
          <p:cNvSpPr txBox="1"/>
          <p:nvPr/>
        </p:nvSpPr>
        <p:spPr>
          <a:xfrm>
            <a:off x="497254" y="2536792"/>
            <a:ext cx="512577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https://www.vumc.org/elevate/stronger-together-1</a:t>
            </a:r>
            <a:r>
              <a:rPr lang="en-US" b="1" dirty="0"/>
              <a:t> </a:t>
            </a:r>
          </a:p>
          <a:p>
            <a:endParaRPr lang="en-US" sz="1800" dirty="0">
              <a:solidFill>
                <a:srgbClr val="103C6C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03C6C"/>
                </a:solidFill>
                <a:effectLst/>
              </a:rPr>
              <a:t>VUMC finances have been strained post-pandemic (e.g., high cost of travel nurses, industry exits, maxed-out hospital capacity).</a:t>
            </a:r>
            <a:br>
              <a:rPr lang="en-US" sz="1800" dirty="0">
                <a:solidFill>
                  <a:srgbClr val="103C6C"/>
                </a:solidFill>
                <a:effectLst/>
              </a:rPr>
            </a:br>
            <a:endParaRPr lang="en-US" sz="1800" dirty="0">
              <a:solidFill>
                <a:srgbClr val="103C6C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03C6C"/>
                </a:solidFill>
                <a:effectLst/>
              </a:rPr>
              <a:t>Our labor costs increased by 30%, while revenue growth &lt;5% each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03C6C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03C6C"/>
                </a:solidFill>
                <a:effectLst/>
              </a:rPr>
              <a:t>We must still maintain/update facilities, replace outdated equipment, add new clinic space while still supporting research and training missions.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03C6C"/>
              </a:solidFill>
              <a:effectLst/>
            </a:endParaRPr>
          </a:p>
          <a:p>
            <a:pPr algn="ctr"/>
            <a:r>
              <a:rPr lang="en-US" sz="2000" b="1" i="1" u="sng" dirty="0">
                <a:solidFill>
                  <a:srgbClr val="103C6C"/>
                </a:solidFill>
                <a:effectLst/>
              </a:rPr>
              <a:t>Goal</a:t>
            </a:r>
            <a:r>
              <a:rPr lang="en-US" sz="2000" b="1" i="1" dirty="0">
                <a:solidFill>
                  <a:srgbClr val="103C6C"/>
                </a:solidFill>
                <a:effectLst/>
              </a:rPr>
              <a:t>: Reduce our spending by 6% without furloughs or layoffs.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E0D57-3AC0-5676-9DFD-055E3C787965}"/>
              </a:ext>
            </a:extLst>
          </p:cNvPr>
          <p:cNvSpPr txBox="1"/>
          <p:nvPr/>
        </p:nvSpPr>
        <p:spPr>
          <a:xfrm>
            <a:off x="6418546" y="2551101"/>
            <a:ext cx="5486400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03C6C"/>
                </a:solidFill>
                <a:effectLst/>
              </a:rPr>
              <a:t>We need your help to identify solutions to help us reduce costs and operate more efficiently. The best ideas come from all of us! </a:t>
            </a:r>
          </a:p>
          <a:p>
            <a:endParaRPr lang="en-US" sz="2000" dirty="0">
              <a:solidFill>
                <a:srgbClr val="103C6C"/>
              </a:solidFill>
            </a:endParaRPr>
          </a:p>
          <a:p>
            <a:r>
              <a:rPr lang="en-US" sz="2000" b="1" dirty="0">
                <a:solidFill>
                  <a:srgbClr val="103C6C"/>
                </a:solidFill>
              </a:rPr>
              <a:t>Send your ideas to </a:t>
            </a:r>
            <a:r>
              <a:rPr lang="en-US" sz="2000" b="1" dirty="0">
                <a:hlinkClick r:id="rId4"/>
              </a:rPr>
              <a:t>s.meyn@VUMC.org</a:t>
            </a:r>
            <a:r>
              <a:rPr lang="en-US" sz="2000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3C6C"/>
                </a:solidFill>
              </a:rPr>
              <a:t>What opportunities do you see in your daily work for VUMC to save money and be more innovative/smarter in how we operate?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3C6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3C6C"/>
                </a:solidFill>
              </a:rPr>
              <a:t>Do you have other ideas for reducing costs or operating more efficiently at VUMC?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9AB55A-BF7B-9957-0984-31789F11FE11}"/>
              </a:ext>
            </a:extLst>
          </p:cNvPr>
          <p:cNvCxnSpPr>
            <a:cxnSpLocks/>
          </p:cNvCxnSpPr>
          <p:nvPr/>
        </p:nvCxnSpPr>
        <p:spPr>
          <a:xfrm>
            <a:off x="6096000" y="328449"/>
            <a:ext cx="0" cy="620110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EA95910-1B01-B4E1-169A-4E6573933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45" y="99842"/>
            <a:ext cx="4800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45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423D-58E9-AA49-B051-3DA30A49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7758"/>
            <a:ext cx="121920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3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728D-83D8-094F-A8C5-A958A062C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716" y="2344825"/>
            <a:ext cx="2253765" cy="10064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37DD9-4950-DD40-AD38-0ABD9CD51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8839" y="931180"/>
            <a:ext cx="7180974" cy="3843109"/>
          </a:xfrm>
        </p:spPr>
        <p:txBody>
          <a:bodyPr anchor="ctr">
            <a:norm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dirty="0"/>
              <a:t>iLab and Workday Integration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dirty="0"/>
              <a:t>iLab Cutover Planning &amp; Monthly Close Schedule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dirty="0"/>
              <a:t>Transition Best Practices &amp; Resources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dirty="0"/>
              <a:t>Q &amp; A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i="0" dirty="0"/>
              <a:t>NIH Data Management &amp; Sharing Policy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i="0" dirty="0"/>
              <a:t>Environmental Sustainability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i="0" dirty="0"/>
              <a:t>Stronger together:  Call to Action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C2E8C7-B13D-151D-1B05-98182AC9B8A9}"/>
              </a:ext>
            </a:extLst>
          </p:cNvPr>
          <p:cNvCxnSpPr/>
          <p:nvPr/>
        </p:nvCxnSpPr>
        <p:spPr>
          <a:xfrm>
            <a:off x="3791824" y="931179"/>
            <a:ext cx="0" cy="38337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2D6DCF7-EB52-AAB1-1A6E-A0137924BD11}"/>
              </a:ext>
            </a:extLst>
          </p:cNvPr>
          <p:cNvSpPr txBox="1"/>
          <p:nvPr/>
        </p:nvSpPr>
        <p:spPr>
          <a:xfrm>
            <a:off x="5679348" y="6392411"/>
            <a:ext cx="674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Today’s meeting will be recorded and published to the OOR website.</a:t>
            </a:r>
          </a:p>
        </p:txBody>
      </p:sp>
    </p:spTree>
    <p:extLst>
      <p:ext uri="{BB962C8B-B14F-4D97-AF65-F5344CB8AC3E}">
        <p14:creationId xmlns:p14="http://schemas.microsoft.com/office/powerpoint/2010/main" val="287962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1CB55-20DA-8C0D-9856-4BB938E0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5"/>
            <a:ext cx="12192000" cy="68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B87D-2E5F-E341-A6CF-9D49BDF4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97" y="365127"/>
            <a:ext cx="10515600" cy="876446"/>
          </a:xfrm>
        </p:spPr>
        <p:txBody>
          <a:bodyPr/>
          <a:lstStyle/>
          <a:p>
            <a:r>
              <a:rPr lang="en-US" dirty="0"/>
              <a:t>iLab Cutover Planning &amp; Close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B825-2029-0745-A179-8D63AD6902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7" y="1237382"/>
            <a:ext cx="10515600" cy="1245765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2" dirty="0">
                <a:latin typeface="Calibri" panose="020F0502020204030204" pitchFamily="34" charset="0"/>
                <a:ea typeface="Calibri" panose="020F0502020204030204" pitchFamily="34" charset="0"/>
              </a:rPr>
              <a:t>iLab will be unavailable from 10:00 a.m. on Saturday, April 1</a:t>
            </a:r>
            <a:r>
              <a:rPr lang="en-US" sz="1802" baseline="30000" dirty="0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1802" dirty="0">
                <a:latin typeface="Calibri" panose="020F0502020204030204" pitchFamily="34" charset="0"/>
                <a:ea typeface="Calibri" panose="020F0502020204030204" pitchFamily="34" charset="0"/>
              </a:rPr>
              <a:t> to 1:00 p.m. on Sunday, April 2</a:t>
            </a:r>
            <a:r>
              <a:rPr lang="en-US" sz="1802" baseline="30000" dirty="0"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1802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1802" dirty="0">
                <a:latin typeface="Calibri" panose="020F0502020204030204" pitchFamily="34" charset="0"/>
                <a:ea typeface="Calibri" panose="020F0502020204030204" pitchFamily="34" charset="0"/>
              </a:rPr>
              <a:t>March 2023 billing events must be created by March 29</a:t>
            </a:r>
            <a:r>
              <a:rPr lang="en-US" sz="1802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2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D07D6A-5E34-B6DF-B900-FB5D3D173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02261"/>
              </p:ext>
            </p:extLst>
          </p:nvPr>
        </p:nvGraphicFramePr>
        <p:xfrm>
          <a:off x="945736" y="2269556"/>
          <a:ext cx="9605455" cy="2369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6170">
                  <a:extLst>
                    <a:ext uri="{9D8B030D-6E8A-4147-A177-3AD203B41FA5}">
                      <a16:colId xmlns:a16="http://schemas.microsoft.com/office/drawing/2014/main" val="1903558323"/>
                    </a:ext>
                  </a:extLst>
                </a:gridCol>
                <a:gridCol w="6849285">
                  <a:extLst>
                    <a:ext uri="{9D8B030D-6E8A-4147-A177-3AD203B41FA5}">
                      <a16:colId xmlns:a16="http://schemas.microsoft.com/office/drawing/2014/main" val="4217881523"/>
                    </a:ext>
                  </a:extLst>
                </a:gridCol>
              </a:tblGrid>
              <a:tr h="49525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VUMC Core Billing Closing Schedule:  March 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65070"/>
                  </a:ext>
                </a:extLst>
              </a:tr>
              <a:tr h="4746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Wednesday, March 29, 2023: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VUMC Core facility order entry deadline at 5 p.m.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295815470"/>
                  </a:ext>
                </a:extLst>
              </a:tr>
              <a:tr h="4746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Thursday, March 30, 2023: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Pending charges available for PI/Departmental review and/or correction by 10:00 am.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756810681"/>
                  </a:ext>
                </a:extLst>
              </a:tr>
              <a:tr h="9253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Friday, March 31, 2023: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Office of Research conducts </a:t>
                      </a:r>
                      <a:r>
                        <a:rPr lang="en-US" sz="1100" u="sng" dirty="0">
                          <a:effectLst/>
                          <a:hlinkClick r:id="rId2"/>
                        </a:rPr>
                        <a:t>VUMC iLab</a:t>
                      </a:r>
                      <a:r>
                        <a:rPr lang="en-US" sz="1100" dirty="0">
                          <a:effectLst/>
                        </a:rPr>
                        <a:t> close starting at 10:00 am. Final invoices are created and submitted to VUMC Finance for upload to the General Ledger. Corrections in the system are no longer possible.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06485073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CFA2EC-402A-2AC2-9CBA-CF5A71DC0655}"/>
              </a:ext>
            </a:extLst>
          </p:cNvPr>
          <p:cNvSpPr txBox="1">
            <a:spLocks/>
          </p:cNvSpPr>
          <p:nvPr/>
        </p:nvSpPr>
        <p:spPr>
          <a:xfrm>
            <a:off x="389997" y="5421693"/>
            <a:ext cx="10515600" cy="39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2" dirty="0">
                <a:latin typeface="Calibri" panose="020F0502020204030204" pitchFamily="34" charset="0"/>
                <a:ea typeface="Calibri" panose="020F0502020204030204" pitchFamily="34" charset="0"/>
              </a:rPr>
              <a:t>Billing events saved after the last business day of the month will not be processed until the following month.</a:t>
            </a:r>
          </a:p>
          <a:p>
            <a:pPr marL="0" indent="0">
              <a:buNone/>
            </a:pPr>
            <a:endParaRPr lang="en-US" sz="1802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534BD6-DEEB-6ACC-EC5C-06FFE142E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99814"/>
              </p:ext>
            </p:extLst>
          </p:nvPr>
        </p:nvGraphicFramePr>
        <p:xfrm>
          <a:off x="698149" y="895835"/>
          <a:ext cx="10434041" cy="525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7B4BC54-B936-3933-7132-6E86D49B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5" y="135992"/>
            <a:ext cx="10515600" cy="676384"/>
          </a:xfrm>
        </p:spPr>
        <p:txBody>
          <a:bodyPr/>
          <a:lstStyle/>
          <a:p>
            <a:r>
              <a:rPr lang="en-US" dirty="0"/>
              <a:t>All legacy Cost Centers expired 3/31/2023</a:t>
            </a:r>
          </a:p>
        </p:txBody>
      </p:sp>
    </p:spTree>
    <p:extLst>
      <p:ext uri="{BB962C8B-B14F-4D97-AF65-F5344CB8AC3E}">
        <p14:creationId xmlns:p14="http://schemas.microsoft.com/office/powerpoint/2010/main" val="33117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F7A466D-D2ED-29C9-1D0C-0BCBD0CC0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14E5C4-3F2D-ED94-0D7F-B03A3C589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187223"/>
              </p:ext>
            </p:extLst>
          </p:nvPr>
        </p:nvGraphicFramePr>
        <p:xfrm>
          <a:off x="511463" y="1813212"/>
          <a:ext cx="11169073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orkday – Information Technology Services">
            <a:extLst>
              <a:ext uri="{FF2B5EF4-FFF2-40B4-BE49-F238E27FC236}">
                <a16:creationId xmlns:a16="http://schemas.microsoft.com/office/drawing/2014/main" id="{D7792AA8-ADC0-A07C-67DA-67C53494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" y="11"/>
            <a:ext cx="12191980" cy="14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8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9298A1-C53C-1647-862C-99D36599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8F26D8-ADB7-9287-F77B-B8211A507DC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604919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80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8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0586E-7801-5CA3-CAA1-ABD67C64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5" y="643467"/>
            <a:ext cx="89855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Network connection abstract against a white background">
            <a:extLst>
              <a:ext uri="{FF2B5EF4-FFF2-40B4-BE49-F238E27FC236}">
                <a16:creationId xmlns:a16="http://schemas.microsoft.com/office/drawing/2014/main" id="{6DFE2798-54A3-25B3-771F-7EFF7008B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2A3C-6E8A-B7F0-0205-DC5BBF97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2271449"/>
            <a:ext cx="6347918" cy="3670098"/>
          </a:xfrm>
        </p:spPr>
        <p:txBody>
          <a:bodyPr anchor="b">
            <a:normAutofit fontScale="90000"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2023 NIH Data Management &amp; Sharing (DMS)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4D709-125A-D3C0-DFFB-F58B7FCB0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544059"/>
            <a:ext cx="3747329" cy="2397488"/>
          </a:xfrm>
        </p:spPr>
        <p:txBody>
          <a:bodyPr anchor="ctr">
            <a:norm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Bahnschrift Light" panose="020B0502040204020203" pitchFamily="34" charset="0"/>
              </a:rPr>
              <a:t>Implications for Cores</a:t>
            </a:r>
          </a:p>
          <a:p>
            <a:endParaRPr lang="en-US" sz="2800" i="1" dirty="0">
              <a:solidFill>
                <a:srgbClr val="FFFFFF"/>
              </a:solidFill>
              <a:latin typeface="Bahnschrift Light" panose="020B0502040204020203" pitchFamily="34" charset="0"/>
            </a:endParaRPr>
          </a:p>
          <a:p>
            <a:endParaRPr lang="en-US" sz="2800" i="1" dirty="0">
              <a:solidFill>
                <a:srgbClr val="FFFFFF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1131</Words>
  <Application>Microsoft Office PowerPoint</Application>
  <PresentationFormat>Widescreen</PresentationFormat>
  <Paragraphs>118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Bahnschrift Light</vt:lpstr>
      <vt:lpstr>Calibri</vt:lpstr>
      <vt:lpstr>Calibri Light</vt:lpstr>
      <vt:lpstr>Gill Sans Nova</vt:lpstr>
      <vt:lpstr>Univers</vt:lpstr>
      <vt:lpstr>Office Theme</vt:lpstr>
      <vt:lpstr>Custom Design</vt:lpstr>
      <vt:lpstr>GradientVTI</vt:lpstr>
      <vt:lpstr>PowerPoint Presentation</vt:lpstr>
      <vt:lpstr>PowerPoint Presentation</vt:lpstr>
      <vt:lpstr>PowerPoint Presentation</vt:lpstr>
      <vt:lpstr>iLab Cutover Planning &amp; Close Schedule</vt:lpstr>
      <vt:lpstr>All legacy Cost Centers expired 3/31/2023</vt:lpstr>
      <vt:lpstr>PowerPoint Presentation</vt:lpstr>
      <vt:lpstr>Resources</vt:lpstr>
      <vt:lpstr>PowerPoint Presentation</vt:lpstr>
      <vt:lpstr>2023 NIH Data Management &amp; Sharing (DMS) Policy</vt:lpstr>
      <vt:lpstr>2023 NIH Data Management &amp; Sharing (DMS) Policy</vt:lpstr>
      <vt:lpstr>Supporting best practices in data management</vt:lpstr>
      <vt:lpstr>Core Data Management SOP</vt:lpstr>
      <vt:lpstr>Environmental sustainability</vt:lpstr>
      <vt:lpstr>PowerPoint Presentation</vt:lpstr>
      <vt:lpstr>PowerPoint Presentation</vt:lpstr>
      <vt:lpstr>Stronger together:   Call 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Parson, Jeffrey S</dc:creator>
  <cp:lastModifiedBy>Pirtle, Jessie</cp:lastModifiedBy>
  <cp:revision>36</cp:revision>
  <dcterms:created xsi:type="dcterms:W3CDTF">2021-10-18T14:06:25Z</dcterms:created>
  <dcterms:modified xsi:type="dcterms:W3CDTF">2023-03-21T21:12:22Z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2021-10-18T14:06:25Z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24b6af03-6a7d-497f-b134-e1b090f08215</vt:lpwstr>
  </property>
  <property fmtid="{D5CDD505-2E9C-101B-9397-08002B2CF9AE}" pid="8" name="MSIP_Label_792c8cef-6f2b-4af1-b4ac-d815ff795cd6_ContentBits">
    <vt:lpwstr>0</vt:lpwstr>
  </property>
</Properties>
</file>