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style2.xml" ContentType="application/vnd.ms-office.chartstyl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1.xml" ContentType="application/vnd.ms-office.chartstyle+xml"/>
  <Override PartName="/ppt/charts/chart2.xml" ContentType="application/vnd.openxmlformats-officedocument.drawingml.chart+xml"/>
  <Override PartName="/ppt/charts/colors2.xml" ContentType="application/vnd.ms-office.chartcolorstyle+xml"/>
  <Override PartName="/ppt/charts/chart1.xml" ContentType="application/vnd.openxmlformats-officedocument.drawingml.chart+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8"/>
  </p:notesMasterIdLst>
  <p:handoutMasterIdLst>
    <p:handoutMasterId r:id="rId29"/>
  </p:handoutMasterIdLst>
  <p:sldIdLst>
    <p:sldId id="306" r:id="rId2"/>
    <p:sldId id="356" r:id="rId3"/>
    <p:sldId id="358" r:id="rId4"/>
    <p:sldId id="357" r:id="rId5"/>
    <p:sldId id="307" r:id="rId6"/>
    <p:sldId id="341" r:id="rId7"/>
    <p:sldId id="338" r:id="rId8"/>
    <p:sldId id="346" r:id="rId9"/>
    <p:sldId id="334" r:id="rId10"/>
    <p:sldId id="340" r:id="rId11"/>
    <p:sldId id="345" r:id="rId12"/>
    <p:sldId id="347" r:id="rId13"/>
    <p:sldId id="348" r:id="rId14"/>
    <p:sldId id="354" r:id="rId15"/>
    <p:sldId id="337" r:id="rId16"/>
    <p:sldId id="349" r:id="rId17"/>
    <p:sldId id="350" r:id="rId18"/>
    <p:sldId id="352" r:id="rId19"/>
    <p:sldId id="355" r:id="rId20"/>
    <p:sldId id="364" r:id="rId21"/>
    <p:sldId id="362" r:id="rId22"/>
    <p:sldId id="359" r:id="rId23"/>
    <p:sldId id="360" r:id="rId24"/>
    <p:sldId id="361" r:id="rId25"/>
    <p:sldId id="363" r:id="rId26"/>
    <p:sldId id="35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Laura-elizabeth" initials="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147" autoAdjust="0"/>
  </p:normalViewPr>
  <p:slideViewPr>
    <p:cSldViewPr snapToGrid="0">
      <p:cViewPr varScale="1">
        <p:scale>
          <a:sx n="55" d="100"/>
          <a:sy n="55" d="100"/>
        </p:scale>
        <p:origin x="96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540393516384224"/>
          <c:y val="4.2950700155958421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4348319165022406"/>
          <c:y val="0.14713087251797249"/>
          <c:w val="0.50600785557543015"/>
          <c:h val="0.75514332568199516"/>
        </c:manualLayout>
      </c:layout>
      <c:pieChart>
        <c:varyColors val="1"/>
        <c:ser>
          <c:idx val="0"/>
          <c:order val="0"/>
          <c:tx>
            <c:strRef>
              <c:f>Sheet1!$B$1</c:f>
              <c:strCache>
                <c:ptCount val="1"/>
                <c:pt idx="0">
                  <c:v>Biobank Intentions</c:v>
                </c:pt>
              </c:strCache>
            </c:strRef>
          </c:tx>
          <c:dPt>
            <c:idx val="0"/>
            <c:bubble3D val="0"/>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1-420F-4DB0-B5CF-B321CA867A6A}"/>
              </c:ext>
            </c:extLst>
          </c:dPt>
          <c:dPt>
            <c:idx val="1"/>
            <c:bubble3D val="0"/>
            <c:spPr>
              <a:gradFill rotWithShape="1">
                <a:gsLst>
                  <a:gs pos="0">
                    <a:schemeClr val="accent2">
                      <a:tint val="98000"/>
                      <a:lumMod val="110000"/>
                    </a:schemeClr>
                  </a:gs>
                  <a:gs pos="84000">
                    <a:schemeClr val="accent2">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3-420F-4DB0-B5CF-B321CA867A6A}"/>
              </c:ext>
            </c:extLst>
          </c:dPt>
          <c:dPt>
            <c:idx val="2"/>
            <c:bubble3D val="0"/>
            <c:spPr>
              <a:gradFill rotWithShape="1">
                <a:gsLst>
                  <a:gs pos="0">
                    <a:schemeClr val="accent3">
                      <a:tint val="98000"/>
                      <a:lumMod val="110000"/>
                    </a:schemeClr>
                  </a:gs>
                  <a:gs pos="84000">
                    <a:schemeClr val="accent3">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5-420F-4DB0-B5CF-B321CA867A6A}"/>
              </c:ext>
            </c:extLst>
          </c:dPt>
          <c:dPt>
            <c:idx val="3"/>
            <c:bubble3D val="0"/>
            <c:spPr>
              <a:gradFill rotWithShape="1">
                <a:gsLst>
                  <a:gs pos="0">
                    <a:schemeClr val="accent4">
                      <a:tint val="98000"/>
                      <a:lumMod val="110000"/>
                    </a:schemeClr>
                  </a:gs>
                  <a:gs pos="84000">
                    <a:schemeClr val="accent4">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7-420F-4DB0-B5CF-B321CA867A6A}"/>
              </c:ext>
            </c:extLst>
          </c:dPt>
          <c:dLbls>
            <c:dLbl>
              <c:idx val="0"/>
              <c:layout/>
              <c:tx>
                <c:rich>
                  <a:bodyPr/>
                  <a:lstStyle/>
                  <a:p>
                    <a:fld id="{400C0E77-6E95-475D-B2E9-E784A34EE04A}"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20F-4DB0-B5CF-B321CA867A6A}"/>
                </c:ext>
              </c:extLst>
            </c:dLbl>
            <c:dLbl>
              <c:idx val="1"/>
              <c:layout/>
              <c:tx>
                <c:rich>
                  <a:bodyPr/>
                  <a:lstStyle/>
                  <a:p>
                    <a:fld id="{B09F21C7-A608-4FD7-962D-8CB668E1C5E9}"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420F-4DB0-B5CF-B321CA867A6A}"/>
                </c:ext>
              </c:extLst>
            </c:dLbl>
            <c:dLbl>
              <c:idx val="2"/>
              <c:layout/>
              <c:tx>
                <c:rich>
                  <a:bodyPr/>
                  <a:lstStyle/>
                  <a:p>
                    <a:fld id="{CBE20869-5800-4B37-BF5F-91EEE62DB2CF}"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420F-4DB0-B5CF-B321CA867A6A}"/>
                </c:ext>
              </c:extLst>
            </c:dLbl>
            <c:dLbl>
              <c:idx val="3"/>
              <c:layout/>
              <c:tx>
                <c:rich>
                  <a:bodyPr/>
                  <a:lstStyle/>
                  <a:p>
                    <a:fld id="{A3032C0A-E1B0-4903-969B-DF8264EB59A5}"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20F-4DB0-B5CF-B321CA867A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Not at all</c:v>
                </c:pt>
                <c:pt idx="1">
                  <c:v>A little</c:v>
                </c:pt>
                <c:pt idx="2">
                  <c:v>Somewhat</c:v>
                </c:pt>
                <c:pt idx="3">
                  <c:v>Very</c:v>
                </c:pt>
              </c:strCache>
            </c:strRef>
          </c:cat>
          <c:val>
            <c:numRef>
              <c:f>Sheet1!$B$2:$B$5</c:f>
              <c:numCache>
                <c:formatCode>General</c:formatCode>
                <c:ptCount val="4"/>
                <c:pt idx="0">
                  <c:v>23</c:v>
                </c:pt>
                <c:pt idx="1">
                  <c:v>18</c:v>
                </c:pt>
                <c:pt idx="2">
                  <c:v>36</c:v>
                </c:pt>
                <c:pt idx="3">
                  <c:v>23</c:v>
                </c:pt>
              </c:numCache>
            </c:numRef>
          </c:val>
          <c:extLst>
            <c:ext xmlns:c16="http://schemas.microsoft.com/office/drawing/2014/chart" uri="{C3380CC4-5D6E-409C-BE32-E72D297353CC}">
              <c16:uniqueId val="{00000008-420F-4DB0-B5CF-B321CA867A6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dirty="0"/>
              <a:t>Participate in Precision Medicine</a:t>
            </a:r>
          </a:p>
        </c:rich>
      </c:tx>
      <c:layout>
        <c:manualLayout>
          <c:xMode val="edge"/>
          <c:yMode val="edge"/>
          <c:x val="0.19489461358313817"/>
          <c:y val="2.0969858717640854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6050471150122628"/>
          <c:y val="0.2140863280594672"/>
          <c:w val="0.46962289549871838"/>
          <c:h val="0.65933285834708932"/>
        </c:manualLayout>
      </c:layout>
      <c:pieChart>
        <c:varyColors val="1"/>
        <c:ser>
          <c:idx val="0"/>
          <c:order val="0"/>
          <c:tx>
            <c:strRef>
              <c:f>Sheet1!$B$1</c:f>
              <c:strCache>
                <c:ptCount val="1"/>
                <c:pt idx="0">
                  <c:v>Participate in Precision Medicine</c:v>
                </c:pt>
              </c:strCache>
            </c:strRef>
          </c:tx>
          <c:dPt>
            <c:idx val="0"/>
            <c:bubble3D val="0"/>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1-0779-4008-A459-BFCD3DDC7283}"/>
              </c:ext>
            </c:extLst>
          </c:dPt>
          <c:dPt>
            <c:idx val="1"/>
            <c:bubble3D val="0"/>
            <c:spPr>
              <a:gradFill rotWithShape="1">
                <a:gsLst>
                  <a:gs pos="0">
                    <a:schemeClr val="accent2">
                      <a:tint val="98000"/>
                      <a:lumMod val="110000"/>
                    </a:schemeClr>
                  </a:gs>
                  <a:gs pos="84000">
                    <a:schemeClr val="accent2">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3-0779-4008-A459-BFCD3DDC7283}"/>
              </c:ext>
            </c:extLst>
          </c:dPt>
          <c:dLbls>
            <c:dLbl>
              <c:idx val="0"/>
              <c:layout>
                <c:manualLayout>
                  <c:x val="-9.614846299950211E-2"/>
                  <c:y val="0.13781427278432379"/>
                </c:manualLayout>
              </c:layout>
              <c:tx>
                <c:rich>
                  <a:bodyPr/>
                  <a:lstStyle/>
                  <a:p>
                    <a:fld id="{A42588DC-9386-4F6D-981D-E135FFF3537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779-4008-A459-BFCD3DDC7283}"/>
                </c:ext>
              </c:extLst>
            </c:dLbl>
            <c:dLbl>
              <c:idx val="1"/>
              <c:layout>
                <c:manualLayout>
                  <c:x val="9.9074296040863707E-2"/>
                  <c:y val="-0.254925220733978"/>
                </c:manualLayout>
              </c:layout>
              <c:tx>
                <c:rich>
                  <a:bodyPr/>
                  <a:lstStyle/>
                  <a:p>
                    <a:fld id="{C4841E5B-45D9-4502-A5C0-146C0778B3AC}"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779-4008-A459-BFCD3DDC72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Very/somewhat likely</c:v>
                </c:pt>
                <c:pt idx="1">
                  <c:v>Very/somewhat unlikely/neutral</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0779-4008-A459-BFCD3DDC728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93B6B-60D7-412C-B754-FCADB80F3398}"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1379B7AD-DC55-4DA4-897F-41D386C9C076}">
      <dgm:prSet phldrT="[Text]" custT="1"/>
      <dgm:spPr/>
      <dgm:t>
        <a:bodyPr/>
        <a:lstStyle/>
        <a:p>
          <a:r>
            <a:rPr lang="en-US" sz="2800" b="1" dirty="0" smtClean="0"/>
            <a:t>Low Country AHEC</a:t>
          </a:r>
          <a:endParaRPr lang="en-US" sz="2800" b="1" dirty="0"/>
        </a:p>
      </dgm:t>
    </dgm:pt>
    <dgm:pt modelId="{A86A6BEE-F6C8-4B2E-91C5-8DB388DCC6BF}" type="parTrans" cxnId="{B36A4A75-A487-405D-9E68-D2640F9B3B69}">
      <dgm:prSet/>
      <dgm:spPr/>
      <dgm:t>
        <a:bodyPr/>
        <a:lstStyle/>
        <a:p>
          <a:endParaRPr lang="en-US"/>
        </a:p>
      </dgm:t>
    </dgm:pt>
    <dgm:pt modelId="{DBA38FD6-5470-4806-8DBF-080F98B1E6E6}" type="sibTrans" cxnId="{B36A4A75-A487-405D-9E68-D2640F9B3B69}">
      <dgm:prSet/>
      <dgm:spPr/>
      <dgm:t>
        <a:bodyPr/>
        <a:lstStyle/>
        <a:p>
          <a:endParaRPr lang="en-US"/>
        </a:p>
      </dgm:t>
    </dgm:pt>
    <dgm:pt modelId="{43C3B5D7-ECF3-4C30-8BBB-3EA687904025}">
      <dgm:prSet phldrT="[Text]" custT="1"/>
      <dgm:spPr/>
      <dgm:t>
        <a:bodyPr/>
        <a:lstStyle/>
        <a:p>
          <a:r>
            <a:rPr lang="en-US" sz="2800" b="1" dirty="0" smtClean="0"/>
            <a:t>National Black Leadership Initiative on Cancer</a:t>
          </a:r>
          <a:endParaRPr lang="en-US" sz="2800" b="1" dirty="0"/>
        </a:p>
      </dgm:t>
    </dgm:pt>
    <dgm:pt modelId="{01507A92-534D-4A04-8231-B55D7FB7BB5D}" type="parTrans" cxnId="{D74A2151-92C8-49EA-901F-8BD8F538D2AE}">
      <dgm:prSet/>
      <dgm:spPr/>
      <dgm:t>
        <a:bodyPr/>
        <a:lstStyle/>
        <a:p>
          <a:endParaRPr lang="en-US"/>
        </a:p>
      </dgm:t>
    </dgm:pt>
    <dgm:pt modelId="{2DD3FC25-9C4E-45FD-94E2-572073294EA4}" type="sibTrans" cxnId="{D74A2151-92C8-49EA-901F-8BD8F538D2AE}">
      <dgm:prSet/>
      <dgm:spPr/>
      <dgm:t>
        <a:bodyPr/>
        <a:lstStyle/>
        <a:p>
          <a:endParaRPr lang="en-US"/>
        </a:p>
      </dgm:t>
    </dgm:pt>
    <dgm:pt modelId="{544CCEF8-F70F-4F86-AC4A-CB5704792163}">
      <dgm:prSet phldrT="[Text]" custT="1"/>
      <dgm:spPr/>
      <dgm:t>
        <a:bodyPr/>
        <a:lstStyle/>
        <a:p>
          <a:r>
            <a:rPr lang="en-US" sz="3200" b="1" dirty="0" smtClean="0"/>
            <a:t>Hope Institute, LLC</a:t>
          </a:r>
          <a:endParaRPr lang="en-US" sz="3200" b="1" dirty="0"/>
        </a:p>
      </dgm:t>
    </dgm:pt>
    <dgm:pt modelId="{2F6D2CA8-4365-4A56-B1C1-32F7DD868820}" type="parTrans" cxnId="{BDF1EA73-CFFB-49AB-9325-41AF27DF0EDF}">
      <dgm:prSet/>
      <dgm:spPr/>
      <dgm:t>
        <a:bodyPr/>
        <a:lstStyle/>
        <a:p>
          <a:endParaRPr lang="en-US"/>
        </a:p>
      </dgm:t>
    </dgm:pt>
    <dgm:pt modelId="{5D148A84-B7AA-4F63-9953-0321FC35FCBD}" type="sibTrans" cxnId="{BDF1EA73-CFFB-49AB-9325-41AF27DF0EDF}">
      <dgm:prSet/>
      <dgm:spPr/>
      <dgm:t>
        <a:bodyPr/>
        <a:lstStyle/>
        <a:p>
          <a:endParaRPr lang="en-US"/>
        </a:p>
      </dgm:t>
    </dgm:pt>
    <dgm:pt modelId="{FDB0952A-8C75-48B4-BCF2-666D148F5EB1}">
      <dgm:prSet custT="1"/>
      <dgm:spPr/>
      <dgm:t>
        <a:bodyPr/>
        <a:lstStyle/>
        <a:p>
          <a:r>
            <a:rPr lang="en-US" sz="2800" b="1" dirty="0" smtClean="0"/>
            <a:t>Southeast Health Equity Council</a:t>
          </a:r>
          <a:endParaRPr lang="en-US" sz="2800" b="1" dirty="0"/>
        </a:p>
      </dgm:t>
    </dgm:pt>
    <dgm:pt modelId="{1BDD0245-56E9-4766-B20B-158A02D21DCC}" type="parTrans" cxnId="{7268C1B4-89F2-4B2C-A466-40A6F6A003BD}">
      <dgm:prSet/>
      <dgm:spPr/>
      <dgm:t>
        <a:bodyPr/>
        <a:lstStyle/>
        <a:p>
          <a:endParaRPr lang="en-US"/>
        </a:p>
      </dgm:t>
    </dgm:pt>
    <dgm:pt modelId="{86B24392-0F9F-4DCC-8A38-D630C8B1BFC9}" type="sibTrans" cxnId="{7268C1B4-89F2-4B2C-A466-40A6F6A003BD}">
      <dgm:prSet/>
      <dgm:spPr/>
      <dgm:t>
        <a:bodyPr/>
        <a:lstStyle/>
        <a:p>
          <a:endParaRPr lang="en-US"/>
        </a:p>
      </dgm:t>
    </dgm:pt>
    <dgm:pt modelId="{1232B4D9-A279-4713-9632-A77E7DECFD0D}" type="pres">
      <dgm:prSet presAssocID="{BA993B6B-60D7-412C-B754-FCADB80F3398}" presName="Name0" presStyleCnt="0">
        <dgm:presLayoutVars>
          <dgm:chMax val="7"/>
          <dgm:chPref val="7"/>
          <dgm:dir/>
        </dgm:presLayoutVars>
      </dgm:prSet>
      <dgm:spPr/>
      <dgm:t>
        <a:bodyPr/>
        <a:lstStyle/>
        <a:p>
          <a:endParaRPr lang="en-US"/>
        </a:p>
      </dgm:t>
    </dgm:pt>
    <dgm:pt modelId="{B59473C0-B2BF-4C26-92B3-B58BAB45D2EE}" type="pres">
      <dgm:prSet presAssocID="{BA993B6B-60D7-412C-B754-FCADB80F3398}" presName="Name1" presStyleCnt="0"/>
      <dgm:spPr/>
    </dgm:pt>
    <dgm:pt modelId="{E954C9AA-67A8-4F02-86D6-528D98DD4077}" type="pres">
      <dgm:prSet presAssocID="{BA993B6B-60D7-412C-B754-FCADB80F3398}" presName="cycle" presStyleCnt="0"/>
      <dgm:spPr/>
    </dgm:pt>
    <dgm:pt modelId="{CACF271D-08A0-4BEE-A883-087EB7CD5765}" type="pres">
      <dgm:prSet presAssocID="{BA993B6B-60D7-412C-B754-FCADB80F3398}" presName="srcNode" presStyleLbl="node1" presStyleIdx="0" presStyleCnt="4"/>
      <dgm:spPr/>
    </dgm:pt>
    <dgm:pt modelId="{6B1891C1-CF40-4C01-8727-1DF791F807B7}" type="pres">
      <dgm:prSet presAssocID="{BA993B6B-60D7-412C-B754-FCADB80F3398}" presName="conn" presStyleLbl="parChTrans1D2" presStyleIdx="0" presStyleCnt="1"/>
      <dgm:spPr/>
      <dgm:t>
        <a:bodyPr/>
        <a:lstStyle/>
        <a:p>
          <a:endParaRPr lang="en-US"/>
        </a:p>
      </dgm:t>
    </dgm:pt>
    <dgm:pt modelId="{F11AA489-8EEA-4C20-AEED-AE03060F93A8}" type="pres">
      <dgm:prSet presAssocID="{BA993B6B-60D7-412C-B754-FCADB80F3398}" presName="extraNode" presStyleLbl="node1" presStyleIdx="0" presStyleCnt="4"/>
      <dgm:spPr/>
    </dgm:pt>
    <dgm:pt modelId="{D46E2E9A-336A-4869-B65A-156EF01405A5}" type="pres">
      <dgm:prSet presAssocID="{BA993B6B-60D7-412C-B754-FCADB80F3398}" presName="dstNode" presStyleLbl="node1" presStyleIdx="0" presStyleCnt="4"/>
      <dgm:spPr/>
    </dgm:pt>
    <dgm:pt modelId="{F6A4A4C0-91AC-4789-B40E-DB3860EA0DCF}" type="pres">
      <dgm:prSet presAssocID="{1379B7AD-DC55-4DA4-897F-41D386C9C076}" presName="text_1" presStyleLbl="node1" presStyleIdx="0" presStyleCnt="4">
        <dgm:presLayoutVars>
          <dgm:bulletEnabled val="1"/>
        </dgm:presLayoutVars>
      </dgm:prSet>
      <dgm:spPr/>
      <dgm:t>
        <a:bodyPr/>
        <a:lstStyle/>
        <a:p>
          <a:endParaRPr lang="en-US"/>
        </a:p>
      </dgm:t>
    </dgm:pt>
    <dgm:pt modelId="{C7BF3309-04B6-499B-B7E8-FD74DD77A2B2}" type="pres">
      <dgm:prSet presAssocID="{1379B7AD-DC55-4DA4-897F-41D386C9C076}" presName="accent_1" presStyleCnt="0"/>
      <dgm:spPr/>
    </dgm:pt>
    <dgm:pt modelId="{854BA8EB-6CD5-400A-9645-55BF23BE49DA}" type="pres">
      <dgm:prSet presAssocID="{1379B7AD-DC55-4DA4-897F-41D386C9C076}" presName="accentRepeatNode" presStyleLbl="solidFgAcc1" presStyleIdx="0" presStyleCnt="4"/>
      <dgm:spPr>
        <a:solidFill>
          <a:schemeClr val="accent6">
            <a:lumMod val="50000"/>
          </a:schemeClr>
        </a:solidFill>
      </dgm:spPr>
    </dgm:pt>
    <dgm:pt modelId="{688C9F58-6623-4ECA-AD42-37DD68DD6575}" type="pres">
      <dgm:prSet presAssocID="{43C3B5D7-ECF3-4C30-8BBB-3EA687904025}" presName="text_2" presStyleLbl="node1" presStyleIdx="1" presStyleCnt="4">
        <dgm:presLayoutVars>
          <dgm:bulletEnabled val="1"/>
        </dgm:presLayoutVars>
      </dgm:prSet>
      <dgm:spPr/>
      <dgm:t>
        <a:bodyPr/>
        <a:lstStyle/>
        <a:p>
          <a:endParaRPr lang="en-US"/>
        </a:p>
      </dgm:t>
    </dgm:pt>
    <dgm:pt modelId="{59894E67-BA0A-4311-AEFD-CDF7EAEA7872}" type="pres">
      <dgm:prSet presAssocID="{43C3B5D7-ECF3-4C30-8BBB-3EA687904025}" presName="accent_2" presStyleCnt="0"/>
      <dgm:spPr/>
    </dgm:pt>
    <dgm:pt modelId="{71270DA4-6376-451E-82FC-233C778CE995}" type="pres">
      <dgm:prSet presAssocID="{43C3B5D7-ECF3-4C30-8BBB-3EA687904025}" presName="accentRepeatNode" presStyleLbl="solidFgAcc1" presStyleIdx="1" presStyleCnt="4"/>
      <dgm:spPr>
        <a:solidFill>
          <a:schemeClr val="accent1">
            <a:lumMod val="50000"/>
          </a:schemeClr>
        </a:solidFill>
      </dgm:spPr>
    </dgm:pt>
    <dgm:pt modelId="{7309E568-9D49-40D3-8964-655B99A82AEB}" type="pres">
      <dgm:prSet presAssocID="{544CCEF8-F70F-4F86-AC4A-CB5704792163}" presName="text_3" presStyleLbl="node1" presStyleIdx="2" presStyleCnt="4">
        <dgm:presLayoutVars>
          <dgm:bulletEnabled val="1"/>
        </dgm:presLayoutVars>
      </dgm:prSet>
      <dgm:spPr/>
      <dgm:t>
        <a:bodyPr/>
        <a:lstStyle/>
        <a:p>
          <a:endParaRPr lang="en-US"/>
        </a:p>
      </dgm:t>
    </dgm:pt>
    <dgm:pt modelId="{EF01C30E-5A08-4E24-9743-11160E11B5DF}" type="pres">
      <dgm:prSet presAssocID="{544CCEF8-F70F-4F86-AC4A-CB5704792163}" presName="accent_3" presStyleCnt="0"/>
      <dgm:spPr/>
    </dgm:pt>
    <dgm:pt modelId="{C61D616C-A927-448B-8F7A-FA223C3A6C64}" type="pres">
      <dgm:prSet presAssocID="{544CCEF8-F70F-4F86-AC4A-CB5704792163}" presName="accentRepeatNode" presStyleLbl="solidFgAcc1" presStyleIdx="2" presStyleCnt="4"/>
      <dgm:spPr>
        <a:solidFill>
          <a:srgbClr val="7030A0"/>
        </a:solidFill>
      </dgm:spPr>
    </dgm:pt>
    <dgm:pt modelId="{F5C0BFCA-B992-4FE4-8ED1-B4F9C7119410}" type="pres">
      <dgm:prSet presAssocID="{FDB0952A-8C75-48B4-BCF2-666D148F5EB1}" presName="text_4" presStyleLbl="node1" presStyleIdx="3" presStyleCnt="4">
        <dgm:presLayoutVars>
          <dgm:bulletEnabled val="1"/>
        </dgm:presLayoutVars>
      </dgm:prSet>
      <dgm:spPr/>
      <dgm:t>
        <a:bodyPr/>
        <a:lstStyle/>
        <a:p>
          <a:endParaRPr lang="en-US"/>
        </a:p>
      </dgm:t>
    </dgm:pt>
    <dgm:pt modelId="{694B694C-A385-4A47-88CF-CB8A45326D1A}" type="pres">
      <dgm:prSet presAssocID="{FDB0952A-8C75-48B4-BCF2-666D148F5EB1}" presName="accent_4" presStyleCnt="0"/>
      <dgm:spPr/>
    </dgm:pt>
    <dgm:pt modelId="{F62C9AD4-A738-40A3-A7DB-927CC28235FC}" type="pres">
      <dgm:prSet presAssocID="{FDB0952A-8C75-48B4-BCF2-666D148F5EB1}" presName="accentRepeatNode" presStyleLbl="solidFgAcc1" presStyleIdx="3" presStyleCnt="4"/>
      <dgm:spPr>
        <a:solidFill>
          <a:srgbClr val="FFC000"/>
        </a:solidFill>
      </dgm:spPr>
    </dgm:pt>
  </dgm:ptLst>
  <dgm:cxnLst>
    <dgm:cxn modelId="{BDF1EA73-CFFB-49AB-9325-41AF27DF0EDF}" srcId="{BA993B6B-60D7-412C-B754-FCADB80F3398}" destId="{544CCEF8-F70F-4F86-AC4A-CB5704792163}" srcOrd="2" destOrd="0" parTransId="{2F6D2CA8-4365-4A56-B1C1-32F7DD868820}" sibTransId="{5D148A84-B7AA-4F63-9953-0321FC35FCBD}"/>
    <dgm:cxn modelId="{50728038-5D30-433A-99B1-652E49E79416}" type="presOf" srcId="{FDB0952A-8C75-48B4-BCF2-666D148F5EB1}" destId="{F5C0BFCA-B992-4FE4-8ED1-B4F9C7119410}" srcOrd="0" destOrd="0" presId="urn:microsoft.com/office/officeart/2008/layout/VerticalCurvedList"/>
    <dgm:cxn modelId="{17304D6D-56DD-4781-AFF3-9E4A5E868E08}" type="presOf" srcId="{BA993B6B-60D7-412C-B754-FCADB80F3398}" destId="{1232B4D9-A279-4713-9632-A77E7DECFD0D}" srcOrd="0" destOrd="0" presId="urn:microsoft.com/office/officeart/2008/layout/VerticalCurvedList"/>
    <dgm:cxn modelId="{1BA43363-8324-4DA6-A3D2-34E430409087}" type="presOf" srcId="{43C3B5D7-ECF3-4C30-8BBB-3EA687904025}" destId="{688C9F58-6623-4ECA-AD42-37DD68DD6575}" srcOrd="0" destOrd="0" presId="urn:microsoft.com/office/officeart/2008/layout/VerticalCurvedList"/>
    <dgm:cxn modelId="{D74A2151-92C8-49EA-901F-8BD8F538D2AE}" srcId="{BA993B6B-60D7-412C-B754-FCADB80F3398}" destId="{43C3B5D7-ECF3-4C30-8BBB-3EA687904025}" srcOrd="1" destOrd="0" parTransId="{01507A92-534D-4A04-8231-B55D7FB7BB5D}" sibTransId="{2DD3FC25-9C4E-45FD-94E2-572073294EA4}"/>
    <dgm:cxn modelId="{989AC3C5-2B5C-411E-BEF6-755795197789}" type="presOf" srcId="{1379B7AD-DC55-4DA4-897F-41D386C9C076}" destId="{F6A4A4C0-91AC-4789-B40E-DB3860EA0DCF}" srcOrd="0" destOrd="0" presId="urn:microsoft.com/office/officeart/2008/layout/VerticalCurvedList"/>
    <dgm:cxn modelId="{7268C1B4-89F2-4B2C-A466-40A6F6A003BD}" srcId="{BA993B6B-60D7-412C-B754-FCADB80F3398}" destId="{FDB0952A-8C75-48B4-BCF2-666D148F5EB1}" srcOrd="3" destOrd="0" parTransId="{1BDD0245-56E9-4766-B20B-158A02D21DCC}" sibTransId="{86B24392-0F9F-4DCC-8A38-D630C8B1BFC9}"/>
    <dgm:cxn modelId="{48552B0E-C8AC-4FCE-AC70-09E395FD0548}" type="presOf" srcId="{DBA38FD6-5470-4806-8DBF-080F98B1E6E6}" destId="{6B1891C1-CF40-4C01-8727-1DF791F807B7}" srcOrd="0" destOrd="0" presId="urn:microsoft.com/office/officeart/2008/layout/VerticalCurvedList"/>
    <dgm:cxn modelId="{B36A4A75-A487-405D-9E68-D2640F9B3B69}" srcId="{BA993B6B-60D7-412C-B754-FCADB80F3398}" destId="{1379B7AD-DC55-4DA4-897F-41D386C9C076}" srcOrd="0" destOrd="0" parTransId="{A86A6BEE-F6C8-4B2E-91C5-8DB388DCC6BF}" sibTransId="{DBA38FD6-5470-4806-8DBF-080F98B1E6E6}"/>
    <dgm:cxn modelId="{D0150E0C-14BE-480A-A820-4B3E16D18853}" type="presOf" srcId="{544CCEF8-F70F-4F86-AC4A-CB5704792163}" destId="{7309E568-9D49-40D3-8964-655B99A82AEB}" srcOrd="0" destOrd="0" presId="urn:microsoft.com/office/officeart/2008/layout/VerticalCurvedList"/>
    <dgm:cxn modelId="{761AB050-7864-4A97-B295-B8FADB6818AD}" type="presParOf" srcId="{1232B4D9-A279-4713-9632-A77E7DECFD0D}" destId="{B59473C0-B2BF-4C26-92B3-B58BAB45D2EE}" srcOrd="0" destOrd="0" presId="urn:microsoft.com/office/officeart/2008/layout/VerticalCurvedList"/>
    <dgm:cxn modelId="{B9446921-660E-4117-98CB-96C91C540E4E}" type="presParOf" srcId="{B59473C0-B2BF-4C26-92B3-B58BAB45D2EE}" destId="{E954C9AA-67A8-4F02-86D6-528D98DD4077}" srcOrd="0" destOrd="0" presId="urn:microsoft.com/office/officeart/2008/layout/VerticalCurvedList"/>
    <dgm:cxn modelId="{97EBD5E6-8EC2-45B2-A853-E71F797AB391}" type="presParOf" srcId="{E954C9AA-67A8-4F02-86D6-528D98DD4077}" destId="{CACF271D-08A0-4BEE-A883-087EB7CD5765}" srcOrd="0" destOrd="0" presId="urn:microsoft.com/office/officeart/2008/layout/VerticalCurvedList"/>
    <dgm:cxn modelId="{565FE982-5C33-4DED-9E7D-7E96D9836090}" type="presParOf" srcId="{E954C9AA-67A8-4F02-86D6-528D98DD4077}" destId="{6B1891C1-CF40-4C01-8727-1DF791F807B7}" srcOrd="1" destOrd="0" presId="urn:microsoft.com/office/officeart/2008/layout/VerticalCurvedList"/>
    <dgm:cxn modelId="{04AC5C9E-04BE-4D2A-B573-E4F30C8C7C84}" type="presParOf" srcId="{E954C9AA-67A8-4F02-86D6-528D98DD4077}" destId="{F11AA489-8EEA-4C20-AEED-AE03060F93A8}" srcOrd="2" destOrd="0" presId="urn:microsoft.com/office/officeart/2008/layout/VerticalCurvedList"/>
    <dgm:cxn modelId="{6782673C-3F89-4D89-91C5-4FC7ADD6717C}" type="presParOf" srcId="{E954C9AA-67A8-4F02-86D6-528D98DD4077}" destId="{D46E2E9A-336A-4869-B65A-156EF01405A5}" srcOrd="3" destOrd="0" presId="urn:microsoft.com/office/officeart/2008/layout/VerticalCurvedList"/>
    <dgm:cxn modelId="{324D3084-6773-4541-9D9D-8311AE4C633C}" type="presParOf" srcId="{B59473C0-B2BF-4C26-92B3-B58BAB45D2EE}" destId="{F6A4A4C0-91AC-4789-B40E-DB3860EA0DCF}" srcOrd="1" destOrd="0" presId="urn:microsoft.com/office/officeart/2008/layout/VerticalCurvedList"/>
    <dgm:cxn modelId="{295E59A5-50E5-4729-A906-9CEC1D79D90C}" type="presParOf" srcId="{B59473C0-B2BF-4C26-92B3-B58BAB45D2EE}" destId="{C7BF3309-04B6-499B-B7E8-FD74DD77A2B2}" srcOrd="2" destOrd="0" presId="urn:microsoft.com/office/officeart/2008/layout/VerticalCurvedList"/>
    <dgm:cxn modelId="{FAA16ACA-2682-4FD6-B42F-53E05B859D29}" type="presParOf" srcId="{C7BF3309-04B6-499B-B7E8-FD74DD77A2B2}" destId="{854BA8EB-6CD5-400A-9645-55BF23BE49DA}" srcOrd="0" destOrd="0" presId="urn:microsoft.com/office/officeart/2008/layout/VerticalCurvedList"/>
    <dgm:cxn modelId="{E0577D6C-5F89-4412-8ADB-BD3447540ABF}" type="presParOf" srcId="{B59473C0-B2BF-4C26-92B3-B58BAB45D2EE}" destId="{688C9F58-6623-4ECA-AD42-37DD68DD6575}" srcOrd="3" destOrd="0" presId="urn:microsoft.com/office/officeart/2008/layout/VerticalCurvedList"/>
    <dgm:cxn modelId="{E83F9CD1-E5C3-4416-BA8E-9F18CC3679C9}" type="presParOf" srcId="{B59473C0-B2BF-4C26-92B3-B58BAB45D2EE}" destId="{59894E67-BA0A-4311-AEFD-CDF7EAEA7872}" srcOrd="4" destOrd="0" presId="urn:microsoft.com/office/officeart/2008/layout/VerticalCurvedList"/>
    <dgm:cxn modelId="{6C845F28-1A92-40E6-ABC1-DCA5F7E888FA}" type="presParOf" srcId="{59894E67-BA0A-4311-AEFD-CDF7EAEA7872}" destId="{71270DA4-6376-451E-82FC-233C778CE995}" srcOrd="0" destOrd="0" presId="urn:microsoft.com/office/officeart/2008/layout/VerticalCurvedList"/>
    <dgm:cxn modelId="{F2D4B6DE-2335-43F7-841F-C869998572ED}" type="presParOf" srcId="{B59473C0-B2BF-4C26-92B3-B58BAB45D2EE}" destId="{7309E568-9D49-40D3-8964-655B99A82AEB}" srcOrd="5" destOrd="0" presId="urn:microsoft.com/office/officeart/2008/layout/VerticalCurvedList"/>
    <dgm:cxn modelId="{0FED9087-78F5-425A-9319-77B9927D3D3F}" type="presParOf" srcId="{B59473C0-B2BF-4C26-92B3-B58BAB45D2EE}" destId="{EF01C30E-5A08-4E24-9743-11160E11B5DF}" srcOrd="6" destOrd="0" presId="urn:microsoft.com/office/officeart/2008/layout/VerticalCurvedList"/>
    <dgm:cxn modelId="{47BFF113-9E1D-49EE-A042-56F262744296}" type="presParOf" srcId="{EF01C30E-5A08-4E24-9743-11160E11B5DF}" destId="{C61D616C-A927-448B-8F7A-FA223C3A6C64}" srcOrd="0" destOrd="0" presId="urn:microsoft.com/office/officeart/2008/layout/VerticalCurvedList"/>
    <dgm:cxn modelId="{490EEBAC-7938-43E4-B498-D6F33D6FB0C9}" type="presParOf" srcId="{B59473C0-B2BF-4C26-92B3-B58BAB45D2EE}" destId="{F5C0BFCA-B992-4FE4-8ED1-B4F9C7119410}" srcOrd="7" destOrd="0" presId="urn:microsoft.com/office/officeart/2008/layout/VerticalCurvedList"/>
    <dgm:cxn modelId="{4AE7E4D8-02E2-4032-8614-DD8D0450CC5A}" type="presParOf" srcId="{B59473C0-B2BF-4C26-92B3-B58BAB45D2EE}" destId="{694B694C-A385-4A47-88CF-CB8A45326D1A}" srcOrd="8" destOrd="0" presId="urn:microsoft.com/office/officeart/2008/layout/VerticalCurvedList"/>
    <dgm:cxn modelId="{A55E3A34-6A03-4175-94E2-8373CF76E8C8}" type="presParOf" srcId="{694B694C-A385-4A47-88CF-CB8A45326D1A}" destId="{F62C9AD4-A738-40A3-A7DB-927CC28235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891C1-CF40-4C01-8727-1DF791F807B7}">
      <dsp:nvSpPr>
        <dsp:cNvPr id="0" name=""/>
        <dsp:cNvSpPr/>
      </dsp:nvSpPr>
      <dsp:spPr>
        <a:xfrm>
          <a:off x="-4945105" y="-757734"/>
          <a:ext cx="5889505" cy="5889505"/>
        </a:xfrm>
        <a:prstGeom prst="blockArc">
          <a:avLst>
            <a:gd name="adj1" fmla="val 18900000"/>
            <a:gd name="adj2" fmla="val 2700000"/>
            <a:gd name="adj3" fmla="val 367"/>
          </a:avLst>
        </a:pr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4A4C0-91AC-4789-B40E-DB3860EA0DCF}">
      <dsp:nvSpPr>
        <dsp:cNvPr id="0" name=""/>
        <dsp:cNvSpPr/>
      </dsp:nvSpPr>
      <dsp:spPr>
        <a:xfrm>
          <a:off x="494544" y="336275"/>
          <a:ext cx="7573372" cy="672901"/>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Low Country AHEC</a:t>
          </a:r>
          <a:endParaRPr lang="en-US" sz="2800" b="1" kern="1200" dirty="0"/>
        </a:p>
      </dsp:txBody>
      <dsp:txXfrm>
        <a:off x="494544" y="336275"/>
        <a:ext cx="7573372" cy="672901"/>
      </dsp:txXfrm>
    </dsp:sp>
    <dsp:sp modelId="{854BA8EB-6CD5-400A-9645-55BF23BE49DA}">
      <dsp:nvSpPr>
        <dsp:cNvPr id="0" name=""/>
        <dsp:cNvSpPr/>
      </dsp:nvSpPr>
      <dsp:spPr>
        <a:xfrm>
          <a:off x="73980" y="252163"/>
          <a:ext cx="841127" cy="841127"/>
        </a:xfrm>
        <a:prstGeom prst="ellipse">
          <a:avLst/>
        </a:prstGeom>
        <a:solidFill>
          <a:schemeClr val="accent6">
            <a:lumMod val="5000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C9F58-6623-4ECA-AD42-37DD68DD6575}">
      <dsp:nvSpPr>
        <dsp:cNvPr id="0" name=""/>
        <dsp:cNvSpPr/>
      </dsp:nvSpPr>
      <dsp:spPr>
        <a:xfrm>
          <a:off x="880334" y="1345803"/>
          <a:ext cx="7187582" cy="672901"/>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National Black Leadership Initiative on Cancer</a:t>
          </a:r>
          <a:endParaRPr lang="en-US" sz="2800" b="1" kern="1200" dirty="0"/>
        </a:p>
      </dsp:txBody>
      <dsp:txXfrm>
        <a:off x="880334" y="1345803"/>
        <a:ext cx="7187582" cy="672901"/>
      </dsp:txXfrm>
    </dsp:sp>
    <dsp:sp modelId="{71270DA4-6376-451E-82FC-233C778CE995}">
      <dsp:nvSpPr>
        <dsp:cNvPr id="0" name=""/>
        <dsp:cNvSpPr/>
      </dsp:nvSpPr>
      <dsp:spPr>
        <a:xfrm>
          <a:off x="459771" y="1261690"/>
          <a:ext cx="841127" cy="841127"/>
        </a:xfrm>
        <a:prstGeom prst="ellipse">
          <a:avLst/>
        </a:prstGeom>
        <a:solidFill>
          <a:schemeClr val="accent1">
            <a:lumMod val="5000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9E568-9D49-40D3-8964-655B99A82AEB}">
      <dsp:nvSpPr>
        <dsp:cNvPr id="0" name=""/>
        <dsp:cNvSpPr/>
      </dsp:nvSpPr>
      <dsp:spPr>
        <a:xfrm>
          <a:off x="880334" y="2355331"/>
          <a:ext cx="7187582" cy="672901"/>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Hope Institute, LLC</a:t>
          </a:r>
          <a:endParaRPr lang="en-US" sz="3200" b="1" kern="1200" dirty="0"/>
        </a:p>
      </dsp:txBody>
      <dsp:txXfrm>
        <a:off x="880334" y="2355331"/>
        <a:ext cx="7187582" cy="672901"/>
      </dsp:txXfrm>
    </dsp:sp>
    <dsp:sp modelId="{C61D616C-A927-448B-8F7A-FA223C3A6C64}">
      <dsp:nvSpPr>
        <dsp:cNvPr id="0" name=""/>
        <dsp:cNvSpPr/>
      </dsp:nvSpPr>
      <dsp:spPr>
        <a:xfrm>
          <a:off x="459771" y="2271218"/>
          <a:ext cx="841127" cy="841127"/>
        </a:xfrm>
        <a:prstGeom prst="ellipse">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0BFCA-B992-4FE4-8ED1-B4F9C7119410}">
      <dsp:nvSpPr>
        <dsp:cNvPr id="0" name=""/>
        <dsp:cNvSpPr/>
      </dsp:nvSpPr>
      <dsp:spPr>
        <a:xfrm>
          <a:off x="494544" y="3364859"/>
          <a:ext cx="7573372" cy="672901"/>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Southeast Health Equity Council</a:t>
          </a:r>
          <a:endParaRPr lang="en-US" sz="2800" b="1" kern="1200" dirty="0"/>
        </a:p>
      </dsp:txBody>
      <dsp:txXfrm>
        <a:off x="494544" y="3364859"/>
        <a:ext cx="7573372" cy="672901"/>
      </dsp:txXfrm>
    </dsp:sp>
    <dsp:sp modelId="{F62C9AD4-A738-40A3-A7DB-927CC28235FC}">
      <dsp:nvSpPr>
        <dsp:cNvPr id="0" name=""/>
        <dsp:cNvSpPr/>
      </dsp:nvSpPr>
      <dsp:spPr>
        <a:xfrm>
          <a:off x="73980" y="3280746"/>
          <a:ext cx="841127" cy="841127"/>
        </a:xfrm>
        <a:prstGeom prst="ellipse">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58BE131-7655-472C-B349-5C493D939F31}" type="datetimeFigureOut">
              <a:rPr lang="en-US" smtClean="0"/>
              <a:t>9/14/2017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8DFDD9F-CCC8-45D1-A701-DFA3201F007E}" type="slidenum">
              <a:rPr lang="en-US" smtClean="0"/>
              <a:t>‹#›</a:t>
            </a:fld>
            <a:endParaRPr lang="en-US"/>
          </a:p>
        </p:txBody>
      </p:sp>
    </p:spTree>
    <p:extLst>
      <p:ext uri="{BB962C8B-B14F-4D97-AF65-F5344CB8AC3E}">
        <p14:creationId xmlns:p14="http://schemas.microsoft.com/office/powerpoint/2010/main" val="415579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FEE0A4-5AAC-4075-A175-0B01BE9EE035}" type="datetimeFigureOut">
              <a:rPr lang="en-US" smtClean="0"/>
              <a:t>9/14/2017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AAEAEB-2F0F-4485-96BC-D038DCDA5374}" type="slidenum">
              <a:rPr lang="en-US" smtClean="0"/>
              <a:t>‹#›</a:t>
            </a:fld>
            <a:endParaRPr lang="en-US"/>
          </a:p>
        </p:txBody>
      </p:sp>
    </p:spTree>
    <p:extLst>
      <p:ext uri="{BB962C8B-B14F-4D97-AF65-F5344CB8AC3E}">
        <p14:creationId xmlns:p14="http://schemas.microsoft.com/office/powerpoint/2010/main" val="402698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 this slide,</a:t>
            </a:r>
            <a:r>
              <a:rPr lang="en-US" baseline="0" dirty="0" smtClean="0"/>
              <a:t> we have four aims as part of our overall mission to address disparities in minority men’s health through precision medicine.  </a:t>
            </a:r>
          </a:p>
          <a:p>
            <a:r>
              <a:rPr lang="en-US" baseline="0" dirty="0" smtClean="0"/>
              <a:t>The first is to work regionally through a multi-institutional consortium that also includes community-based organizations to conduct research in precision medicine and health disparities.</a:t>
            </a:r>
          </a:p>
          <a:p>
            <a:r>
              <a:rPr lang="en-US" baseline="0" dirty="0" smtClean="0"/>
              <a:t>As part of this, our research will understand the ways in which biological, social, psychological, behavioral, and clinical factors interact to contribute to health care and disease outcomes among minority men.</a:t>
            </a:r>
          </a:p>
          <a:p>
            <a:r>
              <a:rPr lang="en-US" baseline="0" dirty="0" smtClean="0"/>
              <a:t>Also, work to disseminate evidence on precision medicine and health disparities to diverse stakeholders</a:t>
            </a:r>
          </a:p>
          <a:p>
            <a:r>
              <a:rPr lang="en-US" baseline="0" dirty="0" smtClean="0"/>
              <a:t>Integrate different types of data generated from our TCC </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5</a:t>
            </a:fld>
            <a:endParaRPr lang="en-US"/>
          </a:p>
        </p:txBody>
      </p:sp>
    </p:spTree>
    <p:extLst>
      <p:ext uri="{BB962C8B-B14F-4D97-AF65-F5344CB8AC3E}">
        <p14:creationId xmlns:p14="http://schemas.microsoft.com/office/powerpoint/2010/main" val="24174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as we think about the</a:t>
            </a:r>
            <a:r>
              <a:rPr lang="en-US" baseline="0" dirty="0" smtClean="0"/>
              <a:t> overarching context of precision medicine and health disparities research, we have to consider several ethical, legal, and social issues involved in conducting these studies.  One important aspect is the extent to which diverse populations are adequately represented in studies.</a:t>
            </a:r>
          </a:p>
          <a:p>
            <a:endParaRPr lang="en-US" baseline="0" dirty="0" smtClean="0"/>
          </a:p>
          <a:p>
            <a:r>
              <a:rPr lang="en-US" baseline="0" dirty="0" smtClean="0"/>
              <a:t>Our previous research has shown that…</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14</a:t>
            </a:fld>
            <a:endParaRPr lang="en-US"/>
          </a:p>
        </p:txBody>
      </p:sp>
    </p:spTree>
    <p:extLst>
      <p:ext uri="{BB962C8B-B14F-4D97-AF65-F5344CB8AC3E}">
        <p14:creationId xmlns:p14="http://schemas.microsoft.com/office/powerpoint/2010/main" val="232449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16</a:t>
            </a:fld>
            <a:endParaRPr lang="en-US"/>
          </a:p>
        </p:txBody>
      </p:sp>
    </p:spTree>
    <p:extLst>
      <p:ext uri="{BB962C8B-B14F-4D97-AF65-F5344CB8AC3E}">
        <p14:creationId xmlns:p14="http://schemas.microsoft.com/office/powerpoint/2010/main" val="304431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developed our</a:t>
            </a:r>
            <a:r>
              <a:rPr lang="en-US" baseline="0" dirty="0" smtClean="0"/>
              <a:t> TCC, we decided to focus on health disparities among minority men because they continue to have poorer health outcomes and lower life expectancy.</a:t>
            </a:r>
          </a:p>
          <a:p>
            <a:r>
              <a:rPr lang="en-US" baseline="0" dirty="0" smtClean="0"/>
              <a:t>We saw the precision medicine initiative as an opportunity to fill a significant gap in the overall scope of health disparities research.</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6</a:t>
            </a:fld>
            <a:endParaRPr lang="en-US"/>
          </a:p>
        </p:txBody>
      </p:sp>
    </p:spTree>
    <p:extLst>
      <p:ext uri="{BB962C8B-B14F-4D97-AF65-F5344CB8AC3E}">
        <p14:creationId xmlns:p14="http://schemas.microsoft.com/office/powerpoint/2010/main" val="364546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Consortium consists of academic and community partners</a:t>
            </a:r>
            <a:r>
              <a:rPr lang="en-US" baseline="0" dirty="0" smtClean="0"/>
              <a:t> who bring distinct expertise in areas relevant to our TCC:</a:t>
            </a:r>
          </a:p>
          <a:p>
            <a:endParaRPr lang="en-US" baseline="0" dirty="0" smtClean="0"/>
          </a:p>
          <a:p>
            <a:r>
              <a:rPr lang="en-US" baseline="0" dirty="0" smtClean="0"/>
              <a:t>Penn – community-based participatory research and translational research</a:t>
            </a:r>
          </a:p>
          <a:p>
            <a:r>
              <a:rPr lang="en-US" baseline="0" dirty="0" smtClean="0"/>
              <a:t>Hampton – minority men’s health</a:t>
            </a:r>
          </a:p>
          <a:p>
            <a:r>
              <a:rPr lang="en-US" baseline="0" dirty="0" smtClean="0"/>
              <a:t>UT – clinical cancer issues in Hispanic men</a:t>
            </a:r>
          </a:p>
          <a:p>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7</a:t>
            </a:fld>
            <a:endParaRPr lang="en-US"/>
          </a:p>
        </p:txBody>
      </p:sp>
    </p:spTree>
    <p:extLst>
      <p:ext uri="{BB962C8B-B14F-4D97-AF65-F5344CB8AC3E}">
        <p14:creationId xmlns:p14="http://schemas.microsoft.com/office/powerpoint/2010/main" val="237573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Country AHEC – dissemination</a:t>
            </a:r>
            <a:r>
              <a:rPr lang="en-US" baseline="0" dirty="0" smtClean="0"/>
              <a:t> and implementation methods and resources</a:t>
            </a:r>
          </a:p>
          <a:p>
            <a:r>
              <a:rPr lang="en-US" baseline="0" dirty="0" smtClean="0"/>
              <a:t>NBLIC- community outreach and education</a:t>
            </a:r>
          </a:p>
          <a:p>
            <a:r>
              <a:rPr lang="en-US" baseline="0" dirty="0" smtClean="0"/>
              <a:t>HOPE Institute – ELSI research in minority populations</a:t>
            </a:r>
          </a:p>
          <a:p>
            <a:r>
              <a:rPr lang="en-US" baseline="0" dirty="0" smtClean="0"/>
              <a:t>Southeast Health Equity – regional issues in racial disparities in health outcomes</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8</a:t>
            </a:fld>
            <a:endParaRPr lang="en-US"/>
          </a:p>
        </p:txBody>
      </p:sp>
    </p:spTree>
    <p:extLst>
      <p:ext uri="{BB962C8B-B14F-4D97-AF65-F5344CB8AC3E}">
        <p14:creationId xmlns:p14="http://schemas.microsoft.com/office/powerpoint/2010/main" val="45861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shown in next slide, we have a multidisciplinary team of investigators who are leading the MUSC TCC </a:t>
            </a:r>
          </a:p>
          <a:p>
            <a:pPr marL="171450" indent="-171450">
              <a:buFontTx/>
              <a:buChar char="-"/>
            </a:pPr>
            <a:r>
              <a:rPr lang="en-US" baseline="0" dirty="0" smtClean="0"/>
              <a:t>Genomics</a:t>
            </a:r>
          </a:p>
          <a:p>
            <a:pPr marL="171450" indent="-171450">
              <a:buFontTx/>
              <a:buChar char="-"/>
            </a:pPr>
            <a:r>
              <a:rPr lang="en-US" baseline="0" dirty="0" smtClean="0"/>
              <a:t>Urology</a:t>
            </a:r>
          </a:p>
          <a:p>
            <a:pPr marL="171450" indent="-171450">
              <a:buFontTx/>
              <a:buChar char="-"/>
            </a:pPr>
            <a:r>
              <a:rPr lang="en-US" baseline="0" dirty="0" smtClean="0"/>
              <a:t>Informatics</a:t>
            </a:r>
          </a:p>
          <a:p>
            <a:pPr marL="171450" indent="-171450">
              <a:buFontTx/>
              <a:buChar char="-"/>
            </a:pPr>
            <a:r>
              <a:rPr lang="en-US" baseline="0" dirty="0" smtClean="0"/>
              <a:t>Community-based research</a:t>
            </a:r>
          </a:p>
          <a:p>
            <a:pPr marL="171450" indent="-171450">
              <a:buFontTx/>
              <a:buChar char="-"/>
            </a:pPr>
            <a:r>
              <a:rPr lang="en-US" baseline="0" dirty="0" smtClean="0"/>
              <a:t>Dissemination and implementation</a:t>
            </a:r>
          </a:p>
          <a:p>
            <a:pPr marL="171450" indent="-171450">
              <a:buFontTx/>
              <a:buChar char="-"/>
            </a:pPr>
            <a:r>
              <a:rPr lang="en-US" baseline="0" dirty="0" smtClean="0"/>
              <a:t>Population and behavioral science</a:t>
            </a:r>
          </a:p>
          <a:p>
            <a:pPr marL="171450" indent="-171450">
              <a:buFontTx/>
              <a:buChar char="-"/>
            </a:pPr>
            <a:r>
              <a:rPr lang="en-US" baseline="0" dirty="0" smtClean="0"/>
              <a:t>Health disparities and social determinants</a:t>
            </a:r>
            <a:endParaRPr lang="en-US" dirty="0"/>
          </a:p>
        </p:txBody>
      </p:sp>
      <p:sp>
        <p:nvSpPr>
          <p:cNvPr id="4" name="Slide Number Placeholder 3"/>
          <p:cNvSpPr>
            <a:spLocks noGrp="1"/>
          </p:cNvSpPr>
          <p:nvPr>
            <p:ph type="sldNum" sz="quarter" idx="10"/>
          </p:nvPr>
        </p:nvSpPr>
        <p:spPr/>
        <p:txBody>
          <a:bodyPr/>
          <a:lstStyle/>
          <a:p>
            <a:fld id="{4AE8FBC4-4AF9-4793-9F0A-AD457FA49B9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1573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a:t>
            </a:r>
            <a:r>
              <a:rPr lang="en-US" baseline="0" dirty="0" smtClean="0"/>
              <a:t> this collaborative center, address what we think is an important opportunity with precision medicine.  That is, if we think about precision medicine as strategies that are designed to individualize health care based on genetic, environmental, and lifestyle factors, it is important to understand the ways in which these variables interact.</a:t>
            </a:r>
          </a:p>
          <a:p>
            <a:endParaRPr lang="en-US" baseline="0" dirty="0" smtClean="0"/>
          </a:p>
          <a:p>
            <a:r>
              <a:rPr lang="en-US" baseline="0" dirty="0" smtClean="0"/>
              <a:t>This has been supported through research which demonstrated that psychological and social stressors impact biological processes that play a role in the initiation and progression of disease; studies have now demonstrated that where you live is important to disease outcomes and cancer health disparities.</a:t>
            </a:r>
          </a:p>
          <a:p>
            <a:endParaRPr lang="en-US" baseline="0" dirty="0" smtClean="0"/>
          </a:p>
          <a:p>
            <a:r>
              <a:rPr lang="en-US" baseline="0" dirty="0" smtClean="0"/>
              <a:t>But, it is not only where you live, but how you live.</a:t>
            </a:r>
          </a:p>
          <a:p>
            <a:endParaRPr lang="en-US" baseline="0" dirty="0" smtClean="0"/>
          </a:p>
        </p:txBody>
      </p:sp>
      <p:sp>
        <p:nvSpPr>
          <p:cNvPr id="4" name="Slide Number Placeholder 3"/>
          <p:cNvSpPr>
            <a:spLocks noGrp="1"/>
          </p:cNvSpPr>
          <p:nvPr>
            <p:ph type="sldNum" sz="quarter" idx="10"/>
          </p:nvPr>
        </p:nvSpPr>
        <p:spPr/>
        <p:txBody>
          <a:bodyPr/>
          <a:lstStyle/>
          <a:p>
            <a:fld id="{AEAAEAEB-2F0F-4485-96BC-D038DCDA5374}" type="slidenum">
              <a:rPr lang="en-US" smtClean="0"/>
              <a:t>10</a:t>
            </a:fld>
            <a:endParaRPr lang="en-US"/>
          </a:p>
        </p:txBody>
      </p:sp>
    </p:spTree>
    <p:extLst>
      <p:ext uri="{BB962C8B-B14F-4D97-AF65-F5344CB8AC3E}">
        <p14:creationId xmlns:p14="http://schemas.microsoft.com/office/powerpoint/2010/main" val="120173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 is important to understand</a:t>
            </a:r>
            <a:r>
              <a:rPr lang="en-US" baseline="0" dirty="0" smtClean="0"/>
              <a:t> the effects of AL within the context of disease that has a significant clinical and public health impact.</a:t>
            </a:r>
          </a:p>
          <a:p>
            <a:r>
              <a:rPr lang="en-US" baseline="0" dirty="0" smtClean="0"/>
              <a:t>Priority among diverse stakeholder groups.</a:t>
            </a:r>
          </a:p>
          <a:p>
            <a:r>
              <a:rPr lang="en-US" baseline="0" dirty="0" smtClean="0"/>
              <a:t>Also, has relevant to other chronic conditions.</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11</a:t>
            </a:fld>
            <a:endParaRPr lang="en-US"/>
          </a:p>
        </p:txBody>
      </p:sp>
    </p:spTree>
    <p:extLst>
      <p:ext uri="{BB962C8B-B14F-4D97-AF65-F5344CB8AC3E}">
        <p14:creationId xmlns:p14="http://schemas.microsoft.com/office/powerpoint/2010/main" val="314311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in our previous research funded</a:t>
            </a:r>
            <a:r>
              <a:rPr lang="en-US" baseline="0" dirty="0" smtClean="0"/>
              <a:t> by the NCI and NIMHD, we found that the current recommendation that the variables that are essential features of informed decision making had limited associations with ever or annual use of prostate cancer screening, suggesting that making an informed decision about screening may be difficult for African American men.</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12</a:t>
            </a:fld>
            <a:endParaRPr lang="en-US"/>
          </a:p>
        </p:txBody>
      </p:sp>
    </p:spTree>
    <p:extLst>
      <p:ext uri="{BB962C8B-B14F-4D97-AF65-F5344CB8AC3E}">
        <p14:creationId xmlns:p14="http://schemas.microsoft.com/office/powerpoint/2010/main" val="168598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 we found that perceived stress had consistent associations with both quality of life and how men reacted to being diagnosed with prostate cancer.</a:t>
            </a:r>
            <a:endParaRPr lang="en-US" dirty="0"/>
          </a:p>
        </p:txBody>
      </p:sp>
      <p:sp>
        <p:nvSpPr>
          <p:cNvPr id="4" name="Slide Number Placeholder 3"/>
          <p:cNvSpPr>
            <a:spLocks noGrp="1"/>
          </p:cNvSpPr>
          <p:nvPr>
            <p:ph type="sldNum" sz="quarter" idx="10"/>
          </p:nvPr>
        </p:nvSpPr>
        <p:spPr/>
        <p:txBody>
          <a:bodyPr/>
          <a:lstStyle/>
          <a:p>
            <a:fld id="{AEAAEAEB-2F0F-4485-96BC-D038DCDA5374}" type="slidenum">
              <a:rPr lang="en-US" smtClean="0"/>
              <a:t>13</a:t>
            </a:fld>
            <a:endParaRPr lang="en-US"/>
          </a:p>
        </p:txBody>
      </p:sp>
    </p:spTree>
    <p:extLst>
      <p:ext uri="{BB962C8B-B14F-4D97-AF65-F5344CB8AC3E}">
        <p14:creationId xmlns:p14="http://schemas.microsoft.com/office/powerpoint/2010/main" val="24517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E1AEF03-485E-4298-8105-26411EB423EB}" type="datetimeFigureOut">
              <a:rPr lang="en-US" smtClean="0"/>
              <a:t>9/14/2017</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DB7F95A-136B-46A1-BB0D-451C2258415C}" type="slidenum">
              <a:rPr lang="en-US" smtClean="0"/>
              <a:t>‹#›</a:t>
            </a:fld>
            <a:endParaRPr lang="en-US"/>
          </a:p>
        </p:txBody>
      </p:sp>
    </p:spTree>
    <p:extLst>
      <p:ext uri="{BB962C8B-B14F-4D97-AF65-F5344CB8AC3E}">
        <p14:creationId xmlns:p14="http://schemas.microsoft.com/office/powerpoint/2010/main" val="194430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AEF03-485E-4298-8105-26411EB423EB}"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7F95A-136B-46A1-BB0D-451C2258415C}" type="slidenum">
              <a:rPr lang="en-US" smtClean="0"/>
              <a:t>‹#›</a:t>
            </a:fld>
            <a:endParaRPr lang="en-US"/>
          </a:p>
        </p:txBody>
      </p:sp>
    </p:spTree>
    <p:extLst>
      <p:ext uri="{BB962C8B-B14F-4D97-AF65-F5344CB8AC3E}">
        <p14:creationId xmlns:p14="http://schemas.microsoft.com/office/powerpoint/2010/main" val="293723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E1AEF03-485E-4298-8105-26411EB423EB}" type="datetimeFigureOut">
              <a:rPr lang="en-US" smtClean="0"/>
              <a:t>9/14/2017</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DB7F95A-136B-46A1-BB0D-451C2258415C}" type="slidenum">
              <a:rPr lang="en-US" smtClean="0"/>
              <a:t>‹#›</a:t>
            </a:fld>
            <a:endParaRPr lang="en-US"/>
          </a:p>
        </p:txBody>
      </p:sp>
    </p:spTree>
    <p:extLst>
      <p:ext uri="{BB962C8B-B14F-4D97-AF65-F5344CB8AC3E}">
        <p14:creationId xmlns:p14="http://schemas.microsoft.com/office/powerpoint/2010/main" val="62238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AEF03-485E-4298-8105-26411EB423EB}"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EDB7F95A-136B-46A1-BB0D-451C2258415C}" type="slidenum">
              <a:rPr lang="en-US" smtClean="0"/>
              <a:t>‹#›</a:t>
            </a:fld>
            <a:endParaRPr lang="en-US"/>
          </a:p>
        </p:txBody>
      </p:sp>
    </p:spTree>
    <p:extLst>
      <p:ext uri="{BB962C8B-B14F-4D97-AF65-F5344CB8AC3E}">
        <p14:creationId xmlns:p14="http://schemas.microsoft.com/office/powerpoint/2010/main" val="110199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E1AEF03-485E-4298-8105-26411EB423EB}" type="datetimeFigureOut">
              <a:rPr lang="en-US" smtClean="0"/>
              <a:t>9/14/2017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DB7F95A-136B-46A1-BB0D-451C2258415C}" type="slidenum">
              <a:rPr lang="en-US" smtClean="0"/>
              <a:t>‹#›</a:t>
            </a:fld>
            <a:endParaRPr lang="en-US"/>
          </a:p>
        </p:txBody>
      </p:sp>
    </p:spTree>
    <p:extLst>
      <p:ext uri="{BB962C8B-B14F-4D97-AF65-F5344CB8AC3E}">
        <p14:creationId xmlns:p14="http://schemas.microsoft.com/office/powerpoint/2010/main" val="113249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1AEF03-485E-4298-8105-26411EB423EB}"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7F95A-136B-46A1-BB0D-451C2258415C}" type="slidenum">
              <a:rPr lang="en-US" smtClean="0"/>
              <a:t>‹#›</a:t>
            </a:fld>
            <a:endParaRPr lang="en-US"/>
          </a:p>
        </p:txBody>
      </p:sp>
    </p:spTree>
    <p:extLst>
      <p:ext uri="{BB962C8B-B14F-4D97-AF65-F5344CB8AC3E}">
        <p14:creationId xmlns:p14="http://schemas.microsoft.com/office/powerpoint/2010/main" val="3912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1AEF03-485E-4298-8105-26411EB423EB}"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7F95A-136B-46A1-BB0D-451C2258415C}" type="slidenum">
              <a:rPr lang="en-US" smtClean="0"/>
              <a:t>‹#›</a:t>
            </a:fld>
            <a:endParaRPr lang="en-US"/>
          </a:p>
        </p:txBody>
      </p:sp>
    </p:spTree>
    <p:extLst>
      <p:ext uri="{BB962C8B-B14F-4D97-AF65-F5344CB8AC3E}">
        <p14:creationId xmlns:p14="http://schemas.microsoft.com/office/powerpoint/2010/main" val="212584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1AEF03-485E-4298-8105-26411EB423EB}"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7F95A-136B-46A1-BB0D-451C2258415C}"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4861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AEF03-485E-4298-8105-26411EB423EB}"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7F95A-136B-46A1-BB0D-451C2258415C}" type="slidenum">
              <a:rPr lang="en-US" smtClean="0"/>
              <a:t>‹#›</a:t>
            </a:fld>
            <a:endParaRPr lang="en-US"/>
          </a:p>
        </p:txBody>
      </p:sp>
    </p:spTree>
    <p:extLst>
      <p:ext uri="{BB962C8B-B14F-4D97-AF65-F5344CB8AC3E}">
        <p14:creationId xmlns:p14="http://schemas.microsoft.com/office/powerpoint/2010/main" val="172568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E1AEF03-485E-4298-8105-26411EB423EB}" type="datetimeFigureOut">
              <a:rPr lang="en-US" smtClean="0"/>
              <a:t>9/14/2017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DB7F95A-136B-46A1-BB0D-451C2258415C}" type="slidenum">
              <a:rPr lang="en-US" smtClean="0"/>
              <a:t>‹#›</a:t>
            </a:fld>
            <a:endParaRPr lang="en-US"/>
          </a:p>
        </p:txBody>
      </p:sp>
    </p:spTree>
    <p:extLst>
      <p:ext uri="{BB962C8B-B14F-4D97-AF65-F5344CB8AC3E}">
        <p14:creationId xmlns:p14="http://schemas.microsoft.com/office/powerpoint/2010/main" val="416395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AEF03-485E-4298-8105-26411EB423EB}"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7F95A-136B-46A1-BB0D-451C2258415C}" type="slidenum">
              <a:rPr lang="en-US" smtClean="0"/>
              <a:t>‹#›</a:t>
            </a:fld>
            <a:endParaRPr lang="en-US"/>
          </a:p>
        </p:txBody>
      </p:sp>
    </p:spTree>
    <p:extLst>
      <p:ext uri="{BB962C8B-B14F-4D97-AF65-F5344CB8AC3E}">
        <p14:creationId xmlns:p14="http://schemas.microsoft.com/office/powerpoint/2010/main" val="404497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E1AEF03-485E-4298-8105-26411EB423EB}" type="datetimeFigureOut">
              <a:rPr lang="en-US" smtClean="0"/>
              <a:t>9/14/2017</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DB7F95A-136B-46A1-BB0D-451C2258415C}"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2935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tiff"/><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ti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none" dirty="0" smtClean="0"/>
              <a:t>Academic-Community Partnerships for Precision Medicine</a:t>
            </a:r>
            <a:endParaRPr lang="en-US" b="1" cap="none" dirty="0"/>
          </a:p>
        </p:txBody>
      </p:sp>
      <p:sp>
        <p:nvSpPr>
          <p:cNvPr id="3" name="Subtitle 2"/>
          <p:cNvSpPr>
            <a:spLocks noGrp="1"/>
          </p:cNvSpPr>
          <p:nvPr>
            <p:ph type="subTitle" idx="1"/>
          </p:nvPr>
        </p:nvSpPr>
        <p:spPr>
          <a:xfrm>
            <a:off x="581194" y="3321922"/>
            <a:ext cx="10993546" cy="2129309"/>
          </a:xfrm>
        </p:spPr>
        <p:txBody>
          <a:bodyPr>
            <a:normAutofit/>
          </a:bodyPr>
          <a:lstStyle/>
          <a:p>
            <a:r>
              <a:rPr lang="en-US" sz="2400" dirty="0" smtClean="0">
                <a:solidFill>
                  <a:schemeClr val="bg1"/>
                </a:solidFill>
              </a:rPr>
              <a:t>Chanita </a:t>
            </a:r>
            <a:r>
              <a:rPr lang="en-US" sz="2400" dirty="0" err="1" smtClean="0">
                <a:solidFill>
                  <a:schemeClr val="bg1"/>
                </a:solidFill>
              </a:rPr>
              <a:t>hughes</a:t>
            </a:r>
            <a:r>
              <a:rPr lang="en-US" sz="2400" dirty="0" smtClean="0">
                <a:solidFill>
                  <a:schemeClr val="bg1"/>
                </a:solidFill>
              </a:rPr>
              <a:t> </a:t>
            </a:r>
            <a:r>
              <a:rPr lang="en-US" sz="2400" dirty="0" smtClean="0">
                <a:solidFill>
                  <a:schemeClr val="bg1"/>
                </a:solidFill>
              </a:rPr>
              <a:t>Halbert, </a:t>
            </a:r>
            <a:r>
              <a:rPr lang="en-US" sz="2400" dirty="0" err="1" smtClean="0">
                <a:solidFill>
                  <a:schemeClr val="bg1"/>
                </a:solidFill>
              </a:rPr>
              <a:t>phd</a:t>
            </a:r>
            <a:r>
              <a:rPr lang="en-US" sz="2400" dirty="0">
                <a:solidFill>
                  <a:schemeClr val="bg1"/>
                </a:solidFill>
              </a:rPr>
              <a:t/>
            </a:r>
            <a:br>
              <a:rPr lang="en-US" sz="2400" dirty="0">
                <a:solidFill>
                  <a:schemeClr val="bg1"/>
                </a:solidFill>
              </a:rPr>
            </a:br>
            <a:r>
              <a:rPr lang="en-US" sz="2400" cap="none" dirty="0" smtClean="0">
                <a:solidFill>
                  <a:schemeClr val="bg1"/>
                </a:solidFill>
              </a:rPr>
              <a:t>Department of Psychiatry and behavioral Sciences</a:t>
            </a:r>
            <a:br>
              <a:rPr lang="en-US" sz="2400" cap="none" dirty="0" smtClean="0">
                <a:solidFill>
                  <a:schemeClr val="bg1"/>
                </a:solidFill>
              </a:rPr>
            </a:br>
            <a:r>
              <a:rPr lang="en-US" sz="2400" cap="none" dirty="0" smtClean="0">
                <a:solidFill>
                  <a:schemeClr val="bg1"/>
                </a:solidFill>
              </a:rPr>
              <a:t>Hollings cancer center</a:t>
            </a:r>
            <a:br>
              <a:rPr lang="en-US" sz="2400" cap="none" dirty="0" smtClean="0">
                <a:solidFill>
                  <a:schemeClr val="bg1"/>
                </a:solidFill>
              </a:rPr>
            </a:br>
            <a:r>
              <a:rPr lang="en-US" sz="2400" cap="none" dirty="0" smtClean="0">
                <a:solidFill>
                  <a:schemeClr val="bg1"/>
                </a:solidFill>
              </a:rPr>
              <a:t>South Carolina Center for </a:t>
            </a:r>
            <a:r>
              <a:rPr lang="en-US" sz="2400" cap="none" dirty="0" smtClean="0">
                <a:solidFill>
                  <a:schemeClr val="bg1"/>
                </a:solidFill>
              </a:rPr>
              <a:t>Translational </a:t>
            </a:r>
            <a:r>
              <a:rPr lang="en-US" sz="2400" cap="none" dirty="0" smtClean="0">
                <a:solidFill>
                  <a:schemeClr val="bg1"/>
                </a:solidFill>
              </a:rPr>
              <a:t>Research</a:t>
            </a:r>
            <a:br>
              <a:rPr lang="en-US" sz="2400" cap="none" dirty="0" smtClean="0">
                <a:solidFill>
                  <a:schemeClr val="bg1"/>
                </a:solidFill>
              </a:rPr>
            </a:br>
            <a:r>
              <a:rPr lang="en-US" sz="2400" cap="none" dirty="0" smtClean="0">
                <a:solidFill>
                  <a:schemeClr val="bg1"/>
                </a:solidFill>
              </a:rPr>
              <a:t>Medical University of South Carolina</a:t>
            </a:r>
          </a:p>
          <a:p>
            <a:endParaRPr lang="en-US" sz="2400" dirty="0">
              <a:solidFill>
                <a:schemeClr val="bg1"/>
              </a:solidFill>
            </a:endParaRPr>
          </a:p>
        </p:txBody>
      </p:sp>
    </p:spTree>
    <p:extLst>
      <p:ext uri="{BB962C8B-B14F-4D97-AF65-F5344CB8AC3E}">
        <p14:creationId xmlns:p14="http://schemas.microsoft.com/office/powerpoint/2010/main" val="280233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Musc</a:t>
            </a:r>
            <a:r>
              <a:rPr lang="en-US" dirty="0" smtClean="0"/>
              <a:t> transdisciplinary collaborative center in precision medicine and minority men’s health</a:t>
            </a:r>
            <a:endParaRPr lang="en-US" dirty="0"/>
          </a:p>
        </p:txBody>
      </p:sp>
      <p:grpSp>
        <p:nvGrpSpPr>
          <p:cNvPr id="3" name="Group 1"/>
          <p:cNvGrpSpPr>
            <a:grpSpLocks/>
          </p:cNvGrpSpPr>
          <p:nvPr/>
        </p:nvGrpSpPr>
        <p:grpSpPr bwMode="auto">
          <a:xfrm>
            <a:off x="469142" y="1948050"/>
            <a:ext cx="5815964" cy="4572000"/>
            <a:chOff x="1265238" y="1539875"/>
            <a:chExt cx="4694237" cy="3684588"/>
          </a:xfrm>
        </p:grpSpPr>
        <p:sp>
          <p:nvSpPr>
            <p:cNvPr id="4" name="Right Arrow 55"/>
            <p:cNvSpPr>
              <a:spLocks noChangeArrowheads="1"/>
            </p:cNvSpPr>
            <p:nvPr/>
          </p:nvSpPr>
          <p:spPr bwMode="auto">
            <a:xfrm>
              <a:off x="3744913" y="1665288"/>
              <a:ext cx="1016000" cy="231775"/>
            </a:xfrm>
            <a:prstGeom prst="rightArrow">
              <a:avLst>
                <a:gd name="adj1" fmla="val 50000"/>
                <a:gd name="adj2" fmla="val 49762"/>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5" name="Rounded Rectangle 15"/>
            <p:cNvSpPr>
              <a:spLocks noChangeArrowheads="1"/>
            </p:cNvSpPr>
            <p:nvPr/>
          </p:nvSpPr>
          <p:spPr bwMode="auto">
            <a:xfrm>
              <a:off x="2947988" y="2276475"/>
              <a:ext cx="1344612" cy="2193925"/>
            </a:xfrm>
            <a:prstGeom prst="roundRect">
              <a:avLst>
                <a:gd name="adj" fmla="val 16667"/>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6" name="Right Arrow 54"/>
            <p:cNvSpPr>
              <a:spLocks noChangeArrowheads="1"/>
            </p:cNvSpPr>
            <p:nvPr/>
          </p:nvSpPr>
          <p:spPr bwMode="auto">
            <a:xfrm rot="5400000">
              <a:off x="3413919" y="2042319"/>
              <a:ext cx="401637" cy="231775"/>
            </a:xfrm>
            <a:prstGeom prst="rightArrow">
              <a:avLst>
                <a:gd name="adj1" fmla="val 50000"/>
                <a:gd name="adj2" fmla="val 49892"/>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7" name="Rounded Rectangle 1"/>
            <p:cNvSpPr>
              <a:spLocks noChangeArrowheads="1"/>
            </p:cNvSpPr>
            <p:nvPr/>
          </p:nvSpPr>
          <p:spPr bwMode="auto">
            <a:xfrm>
              <a:off x="1741488" y="1552575"/>
              <a:ext cx="2057400" cy="457200"/>
            </a:xfrm>
            <a:prstGeom prst="roundRect">
              <a:avLst>
                <a:gd name="adj" fmla="val 16667"/>
              </a:avLst>
            </a:prstGeom>
            <a:solidFill>
              <a:srgbClr val="92D05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8" name="Right Arrow 53"/>
            <p:cNvSpPr>
              <a:spLocks noChangeArrowheads="1"/>
            </p:cNvSpPr>
            <p:nvPr/>
          </p:nvSpPr>
          <p:spPr bwMode="auto">
            <a:xfrm rot="-5400000">
              <a:off x="1736725" y="2024063"/>
              <a:ext cx="401637" cy="230188"/>
            </a:xfrm>
            <a:prstGeom prst="rightArrow">
              <a:avLst>
                <a:gd name="adj1" fmla="val 50000"/>
                <a:gd name="adj2" fmla="val 50236"/>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9" name="Right Arrow 52"/>
            <p:cNvSpPr>
              <a:spLocks noChangeArrowheads="1"/>
            </p:cNvSpPr>
            <p:nvPr/>
          </p:nvSpPr>
          <p:spPr bwMode="auto">
            <a:xfrm rot="-5400000">
              <a:off x="3420269" y="4472781"/>
              <a:ext cx="400050" cy="230188"/>
            </a:xfrm>
            <a:prstGeom prst="rightArrow">
              <a:avLst>
                <a:gd name="adj1" fmla="val 50000"/>
                <a:gd name="adj2" fmla="val 50038"/>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0" name="Rounded Rectangle 1"/>
            <p:cNvSpPr>
              <a:spLocks noChangeArrowheads="1"/>
            </p:cNvSpPr>
            <p:nvPr/>
          </p:nvSpPr>
          <p:spPr bwMode="auto">
            <a:xfrm>
              <a:off x="1741488" y="4765675"/>
              <a:ext cx="2057400" cy="458788"/>
            </a:xfrm>
            <a:prstGeom prst="roundRect">
              <a:avLst>
                <a:gd name="adj" fmla="val 16667"/>
              </a:avLst>
            </a:prstGeom>
            <a:solidFill>
              <a:srgbClr val="92D05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1" name="Right Arrow 51"/>
            <p:cNvSpPr>
              <a:spLocks noChangeArrowheads="1"/>
            </p:cNvSpPr>
            <p:nvPr/>
          </p:nvSpPr>
          <p:spPr bwMode="auto">
            <a:xfrm rot="5400000">
              <a:off x="1736725" y="4541838"/>
              <a:ext cx="401637" cy="230188"/>
            </a:xfrm>
            <a:prstGeom prst="rightArrow">
              <a:avLst>
                <a:gd name="adj1" fmla="val 50000"/>
                <a:gd name="adj2" fmla="val 50236"/>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2" name="Rounded Rectangle 15"/>
            <p:cNvSpPr>
              <a:spLocks noChangeArrowheads="1"/>
            </p:cNvSpPr>
            <p:nvPr/>
          </p:nvSpPr>
          <p:spPr bwMode="auto">
            <a:xfrm>
              <a:off x="4614863" y="2276475"/>
              <a:ext cx="1344612" cy="2193925"/>
            </a:xfrm>
            <a:prstGeom prst="roundRect">
              <a:avLst>
                <a:gd name="adj" fmla="val 16667"/>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3" name="Oval 34"/>
            <p:cNvSpPr>
              <a:spLocks noChangeArrowheads="1"/>
            </p:cNvSpPr>
            <p:nvPr/>
          </p:nvSpPr>
          <p:spPr bwMode="auto">
            <a:xfrm>
              <a:off x="3011488" y="3333750"/>
              <a:ext cx="1219200" cy="404813"/>
            </a:xfrm>
            <a:prstGeom prst="ellipse">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4" name="Rounded Rectangle 15"/>
            <p:cNvSpPr>
              <a:spLocks noChangeArrowheads="1"/>
            </p:cNvSpPr>
            <p:nvPr/>
          </p:nvSpPr>
          <p:spPr bwMode="auto">
            <a:xfrm>
              <a:off x="1265238" y="2276475"/>
              <a:ext cx="1344612" cy="2193925"/>
            </a:xfrm>
            <a:prstGeom prst="roundRect">
              <a:avLst>
                <a:gd name="adj" fmla="val 16667"/>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5" name="TextBox 4"/>
            <p:cNvSpPr txBox="1">
              <a:spLocks noChangeArrowheads="1"/>
            </p:cNvSpPr>
            <p:nvPr/>
          </p:nvSpPr>
          <p:spPr bwMode="auto">
            <a:xfrm>
              <a:off x="1741488" y="1643063"/>
              <a:ext cx="20574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black"/>
                  </a:solidFill>
                </a:rPr>
                <a:t>Adaptation Allostasis</a:t>
              </a:r>
            </a:p>
          </p:txBody>
        </p:sp>
        <p:sp>
          <p:nvSpPr>
            <p:cNvPr id="16" name="Oval 10"/>
            <p:cNvSpPr>
              <a:spLocks noChangeArrowheads="1"/>
            </p:cNvSpPr>
            <p:nvPr/>
          </p:nvSpPr>
          <p:spPr bwMode="auto">
            <a:xfrm>
              <a:off x="1328738" y="2938463"/>
              <a:ext cx="1219200" cy="565150"/>
            </a:xfrm>
            <a:prstGeom prst="ellipse">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7" name="TextBox 4"/>
            <p:cNvSpPr txBox="1">
              <a:spLocks noChangeArrowheads="1"/>
            </p:cNvSpPr>
            <p:nvPr/>
          </p:nvSpPr>
          <p:spPr bwMode="auto">
            <a:xfrm>
              <a:off x="1328738" y="2989263"/>
              <a:ext cx="1219200"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Social Determinants</a:t>
              </a:r>
            </a:p>
          </p:txBody>
        </p:sp>
        <p:sp>
          <p:nvSpPr>
            <p:cNvPr id="18" name="Oval 20"/>
            <p:cNvSpPr>
              <a:spLocks noChangeArrowheads="1"/>
            </p:cNvSpPr>
            <p:nvPr/>
          </p:nvSpPr>
          <p:spPr bwMode="auto">
            <a:xfrm>
              <a:off x="1328738" y="3687763"/>
              <a:ext cx="1219200" cy="565150"/>
            </a:xfrm>
            <a:prstGeom prst="ellipse">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19" name="TextBox 4"/>
            <p:cNvSpPr txBox="1">
              <a:spLocks noChangeArrowheads="1"/>
            </p:cNvSpPr>
            <p:nvPr/>
          </p:nvSpPr>
          <p:spPr bwMode="auto">
            <a:xfrm>
              <a:off x="1328738" y="3738563"/>
              <a:ext cx="1219200"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Stress Exposure</a:t>
              </a:r>
            </a:p>
          </p:txBody>
        </p:sp>
        <p:sp>
          <p:nvSpPr>
            <p:cNvPr id="20" name="Oval 22"/>
            <p:cNvSpPr>
              <a:spLocks noChangeArrowheads="1"/>
            </p:cNvSpPr>
            <p:nvPr/>
          </p:nvSpPr>
          <p:spPr bwMode="auto">
            <a:xfrm>
              <a:off x="3011488" y="2738438"/>
              <a:ext cx="1219200" cy="404812"/>
            </a:xfrm>
            <a:prstGeom prst="ellipse">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21" name="TextBox 4"/>
            <p:cNvSpPr txBox="1">
              <a:spLocks noChangeArrowheads="1"/>
            </p:cNvSpPr>
            <p:nvPr/>
          </p:nvSpPr>
          <p:spPr bwMode="auto">
            <a:xfrm>
              <a:off x="3011488" y="2794000"/>
              <a:ext cx="12192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Behavioral</a:t>
              </a:r>
            </a:p>
          </p:txBody>
        </p:sp>
        <p:sp>
          <p:nvSpPr>
            <p:cNvPr id="22" name="Oval 21"/>
            <p:cNvSpPr>
              <a:spLocks noChangeArrowheads="1"/>
            </p:cNvSpPr>
            <p:nvPr/>
          </p:nvSpPr>
          <p:spPr bwMode="auto">
            <a:xfrm>
              <a:off x="3011488" y="3937000"/>
              <a:ext cx="1219200" cy="406400"/>
            </a:xfrm>
            <a:prstGeom prst="ellipse">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23" name="TextBox 4"/>
            <p:cNvSpPr txBox="1">
              <a:spLocks noChangeArrowheads="1"/>
            </p:cNvSpPr>
            <p:nvPr/>
          </p:nvSpPr>
          <p:spPr bwMode="auto">
            <a:xfrm>
              <a:off x="3011488" y="4002088"/>
              <a:ext cx="12192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Physiological</a:t>
              </a:r>
            </a:p>
          </p:txBody>
        </p:sp>
        <p:sp>
          <p:nvSpPr>
            <p:cNvPr id="24" name="TextBox 4"/>
            <p:cNvSpPr txBox="1">
              <a:spLocks noChangeArrowheads="1"/>
            </p:cNvSpPr>
            <p:nvPr/>
          </p:nvSpPr>
          <p:spPr bwMode="auto">
            <a:xfrm>
              <a:off x="3011488" y="3402013"/>
              <a:ext cx="12192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Psychological</a:t>
              </a:r>
            </a:p>
          </p:txBody>
        </p:sp>
        <p:sp>
          <p:nvSpPr>
            <p:cNvPr id="25" name="TextBox 4"/>
            <p:cNvSpPr txBox="1">
              <a:spLocks noChangeArrowheads="1"/>
            </p:cNvSpPr>
            <p:nvPr/>
          </p:nvSpPr>
          <p:spPr bwMode="auto">
            <a:xfrm>
              <a:off x="1265238" y="2276475"/>
              <a:ext cx="1344612"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black"/>
                  </a:solidFill>
                </a:rPr>
                <a:t>Cumulative Life Stressors</a:t>
              </a:r>
            </a:p>
          </p:txBody>
        </p:sp>
        <p:sp>
          <p:nvSpPr>
            <p:cNvPr id="26" name="TextBox 4"/>
            <p:cNvSpPr txBox="1">
              <a:spLocks noChangeArrowheads="1"/>
            </p:cNvSpPr>
            <p:nvPr/>
          </p:nvSpPr>
          <p:spPr bwMode="auto">
            <a:xfrm>
              <a:off x="2947988" y="2276475"/>
              <a:ext cx="1344612"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black"/>
                  </a:solidFill>
                </a:rPr>
                <a:t>Response to Stressors</a:t>
              </a:r>
            </a:p>
          </p:txBody>
        </p:sp>
        <p:sp>
          <p:nvSpPr>
            <p:cNvPr id="27" name="TextBox 4"/>
            <p:cNvSpPr txBox="1">
              <a:spLocks noChangeArrowheads="1"/>
            </p:cNvSpPr>
            <p:nvPr/>
          </p:nvSpPr>
          <p:spPr bwMode="auto">
            <a:xfrm>
              <a:off x="4614863" y="2276475"/>
              <a:ext cx="1344612"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black"/>
                  </a:solidFill>
                </a:rPr>
                <a:t>Chronic Diseases</a:t>
              </a:r>
            </a:p>
          </p:txBody>
        </p:sp>
        <p:sp>
          <p:nvSpPr>
            <p:cNvPr id="28" name="Oval 38"/>
            <p:cNvSpPr>
              <a:spLocks noChangeArrowheads="1"/>
            </p:cNvSpPr>
            <p:nvPr/>
          </p:nvSpPr>
          <p:spPr bwMode="auto">
            <a:xfrm>
              <a:off x="4678363" y="2738438"/>
              <a:ext cx="1219200" cy="365125"/>
            </a:xfrm>
            <a:prstGeom prst="ellipse">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29" name="TextBox 4"/>
            <p:cNvSpPr txBox="1">
              <a:spLocks noChangeArrowheads="1"/>
            </p:cNvSpPr>
            <p:nvPr/>
          </p:nvSpPr>
          <p:spPr bwMode="auto">
            <a:xfrm>
              <a:off x="4678363" y="2706677"/>
              <a:ext cx="1219200" cy="40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320" b="1">
                  <a:solidFill>
                    <a:srgbClr val="FFFF00"/>
                  </a:solidFill>
                </a:rPr>
                <a:t>PROSTATE CANCER</a:t>
              </a:r>
            </a:p>
          </p:txBody>
        </p:sp>
        <p:sp>
          <p:nvSpPr>
            <p:cNvPr id="30" name="Oval 45"/>
            <p:cNvSpPr>
              <a:spLocks noChangeArrowheads="1"/>
            </p:cNvSpPr>
            <p:nvPr/>
          </p:nvSpPr>
          <p:spPr bwMode="auto">
            <a:xfrm>
              <a:off x="4678363" y="3236913"/>
              <a:ext cx="1219200" cy="331787"/>
            </a:xfrm>
            <a:prstGeom prst="ellipse">
              <a:avLst/>
            </a:prstGeom>
            <a:solidFill>
              <a:schemeClr val="accent5">
                <a:lumMod val="90000"/>
              </a:schemeClr>
            </a:solidFill>
            <a:ln w="9525" algn="ctr">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sz="2880">
                <a:solidFill>
                  <a:prstClr val="black"/>
                </a:solidFill>
              </a:endParaRPr>
            </a:p>
          </p:txBody>
        </p:sp>
        <p:sp>
          <p:nvSpPr>
            <p:cNvPr id="31" name="Oval 46"/>
            <p:cNvSpPr>
              <a:spLocks noChangeArrowheads="1"/>
            </p:cNvSpPr>
            <p:nvPr/>
          </p:nvSpPr>
          <p:spPr bwMode="auto">
            <a:xfrm>
              <a:off x="4678363" y="3681413"/>
              <a:ext cx="1219200" cy="331787"/>
            </a:xfrm>
            <a:prstGeom prst="ellipse">
              <a:avLst/>
            </a:prstGeom>
            <a:solidFill>
              <a:schemeClr val="accent5">
                <a:lumMod val="90000"/>
              </a:schemeClr>
            </a:solidFill>
            <a:ln w="9525" algn="ctr">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sz="2880">
                <a:solidFill>
                  <a:prstClr val="black"/>
                </a:solidFill>
              </a:endParaRPr>
            </a:p>
          </p:txBody>
        </p:sp>
        <p:sp>
          <p:nvSpPr>
            <p:cNvPr id="32" name="Oval 47"/>
            <p:cNvSpPr>
              <a:spLocks noChangeArrowheads="1"/>
            </p:cNvSpPr>
            <p:nvPr/>
          </p:nvSpPr>
          <p:spPr bwMode="auto">
            <a:xfrm>
              <a:off x="4678363" y="4095750"/>
              <a:ext cx="1219200" cy="333375"/>
            </a:xfrm>
            <a:prstGeom prst="ellipse">
              <a:avLst/>
            </a:prstGeom>
            <a:solidFill>
              <a:schemeClr val="accent5">
                <a:lumMod val="90000"/>
              </a:schemeClr>
            </a:solidFill>
            <a:ln w="9525" algn="ctr">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sz="2880">
                <a:solidFill>
                  <a:prstClr val="black"/>
                </a:solidFill>
              </a:endParaRPr>
            </a:p>
          </p:txBody>
        </p:sp>
        <p:sp>
          <p:nvSpPr>
            <p:cNvPr id="33" name="TextBox 4"/>
            <p:cNvSpPr txBox="1">
              <a:spLocks noChangeArrowheads="1"/>
            </p:cNvSpPr>
            <p:nvPr/>
          </p:nvSpPr>
          <p:spPr bwMode="auto">
            <a:xfrm>
              <a:off x="4678363" y="3698875"/>
              <a:ext cx="12192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Stroke</a:t>
              </a:r>
            </a:p>
          </p:txBody>
        </p:sp>
        <p:sp>
          <p:nvSpPr>
            <p:cNvPr id="34" name="TextBox 4"/>
            <p:cNvSpPr txBox="1">
              <a:spLocks noChangeArrowheads="1"/>
            </p:cNvSpPr>
            <p:nvPr/>
          </p:nvSpPr>
          <p:spPr bwMode="auto">
            <a:xfrm>
              <a:off x="4678363" y="3268663"/>
              <a:ext cx="12192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white"/>
                  </a:solidFill>
                </a:rPr>
                <a:t>Diabetes</a:t>
              </a:r>
            </a:p>
          </p:txBody>
        </p:sp>
        <p:sp>
          <p:nvSpPr>
            <p:cNvPr id="35" name="TextBox 4"/>
            <p:cNvSpPr txBox="1">
              <a:spLocks noChangeArrowheads="1"/>
            </p:cNvSpPr>
            <p:nvPr/>
          </p:nvSpPr>
          <p:spPr bwMode="auto">
            <a:xfrm>
              <a:off x="4560888" y="4124325"/>
              <a:ext cx="1398587"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dirty="0">
                  <a:solidFill>
                    <a:prstClr val="white"/>
                  </a:solidFill>
                </a:rPr>
                <a:t>Cardiovascular</a:t>
              </a:r>
            </a:p>
          </p:txBody>
        </p:sp>
        <p:sp>
          <p:nvSpPr>
            <p:cNvPr id="36" name="TextBox 4"/>
            <p:cNvSpPr txBox="1">
              <a:spLocks noChangeArrowheads="1"/>
            </p:cNvSpPr>
            <p:nvPr/>
          </p:nvSpPr>
          <p:spPr bwMode="auto">
            <a:xfrm>
              <a:off x="1781175" y="4857750"/>
              <a:ext cx="2057400" cy="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dirty="0">
                  <a:solidFill>
                    <a:prstClr val="black"/>
                  </a:solidFill>
                </a:rPr>
                <a:t>Epigenetic Signature</a:t>
              </a:r>
            </a:p>
          </p:txBody>
        </p:sp>
        <p:sp>
          <p:nvSpPr>
            <p:cNvPr id="37" name="Right Arrow 2"/>
            <p:cNvSpPr>
              <a:spLocks noChangeArrowheads="1"/>
            </p:cNvSpPr>
            <p:nvPr/>
          </p:nvSpPr>
          <p:spPr bwMode="auto">
            <a:xfrm>
              <a:off x="2609850" y="3221038"/>
              <a:ext cx="401638" cy="230187"/>
            </a:xfrm>
            <a:prstGeom prst="rightArrow">
              <a:avLst>
                <a:gd name="adj1" fmla="val 50000"/>
                <a:gd name="adj2" fmla="val 50237"/>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38" name="Right Arrow 50"/>
            <p:cNvSpPr>
              <a:spLocks noChangeArrowheads="1"/>
            </p:cNvSpPr>
            <p:nvPr/>
          </p:nvSpPr>
          <p:spPr bwMode="auto">
            <a:xfrm>
              <a:off x="4292600" y="3205163"/>
              <a:ext cx="401638" cy="231775"/>
            </a:xfrm>
            <a:prstGeom prst="rightArrow">
              <a:avLst>
                <a:gd name="adj1" fmla="val 50000"/>
                <a:gd name="adj2" fmla="val 49892"/>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39" name="Right Arrow 56"/>
            <p:cNvSpPr>
              <a:spLocks noChangeArrowheads="1"/>
            </p:cNvSpPr>
            <p:nvPr/>
          </p:nvSpPr>
          <p:spPr bwMode="auto">
            <a:xfrm rot="5400000">
              <a:off x="5086350" y="2047875"/>
              <a:ext cx="401638" cy="230188"/>
            </a:xfrm>
            <a:prstGeom prst="rightArrow">
              <a:avLst>
                <a:gd name="adj1" fmla="val 50000"/>
                <a:gd name="adj2" fmla="val 50236"/>
              </a:avLst>
            </a:prstGeom>
            <a:solidFill>
              <a:srgbClr val="003366"/>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880">
                <a:solidFill>
                  <a:prstClr val="black"/>
                </a:solidFill>
              </a:endParaRPr>
            </a:p>
          </p:txBody>
        </p:sp>
        <p:sp>
          <p:nvSpPr>
            <p:cNvPr id="40" name="Oval 29"/>
            <p:cNvSpPr>
              <a:spLocks noChangeArrowheads="1"/>
            </p:cNvSpPr>
            <p:nvPr/>
          </p:nvSpPr>
          <p:spPr bwMode="auto">
            <a:xfrm>
              <a:off x="4810125" y="1539875"/>
              <a:ext cx="900113" cy="469900"/>
            </a:xfrm>
            <a:prstGeom prst="ellipse">
              <a:avLst/>
            </a:prstGeom>
            <a:solidFill>
              <a:srgbClr val="92D050"/>
            </a:solidFill>
            <a:ln w="9525" algn="ctr">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880">
                <a:solidFill>
                  <a:prstClr val="black"/>
                </a:solidFill>
              </a:endParaRPr>
            </a:p>
          </p:txBody>
        </p:sp>
        <p:sp>
          <p:nvSpPr>
            <p:cNvPr id="41" name="TextBox 4"/>
            <p:cNvSpPr txBox="1">
              <a:spLocks noChangeArrowheads="1"/>
            </p:cNvSpPr>
            <p:nvPr/>
          </p:nvSpPr>
          <p:spPr bwMode="auto">
            <a:xfrm>
              <a:off x="4760913" y="1547812"/>
              <a:ext cx="996950"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40" b="1">
                  <a:solidFill>
                    <a:prstClr val="black"/>
                  </a:solidFill>
                </a:rPr>
                <a:t>Allostatic </a:t>
              </a:r>
              <a:br>
                <a:rPr lang="en-US" altLang="en-US" sz="1440" b="1">
                  <a:solidFill>
                    <a:prstClr val="black"/>
                  </a:solidFill>
                </a:rPr>
              </a:br>
              <a:r>
                <a:rPr lang="en-US" altLang="en-US" sz="1440" b="1">
                  <a:solidFill>
                    <a:prstClr val="black"/>
                  </a:solidFill>
                </a:rPr>
                <a:t>Load</a:t>
              </a:r>
            </a:p>
          </p:txBody>
        </p:sp>
      </p:grpSp>
      <p:sp>
        <p:nvSpPr>
          <p:cNvPr id="42" name="TextBox 41"/>
          <p:cNvSpPr txBox="1"/>
          <p:nvPr/>
        </p:nvSpPr>
        <p:spPr>
          <a:xfrm>
            <a:off x="6881567" y="1885968"/>
            <a:ext cx="4723943"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Minority men experience unique acute and chronic stressors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Social and psychological stressors impact biological processes involved in the initiation and progression of disease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Allostatic load is a marker of how much social and psychological stressors impact biological functioning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Racial disparities in allostatic load exist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to understand the effects of allostatic load on disease processes and outcomes</a:t>
            </a:r>
            <a:endParaRPr lang="en-US" dirty="0"/>
          </a:p>
        </p:txBody>
      </p:sp>
    </p:spTree>
    <p:extLst>
      <p:ext uri="{BB962C8B-B14F-4D97-AF65-F5344CB8AC3E}">
        <p14:creationId xmlns:p14="http://schemas.microsoft.com/office/powerpoint/2010/main" val="1801627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medicine and disparities</a:t>
            </a:r>
            <a:endParaRPr lang="en-US" dirty="0"/>
          </a:p>
        </p:txBody>
      </p:sp>
      <p:sp>
        <p:nvSpPr>
          <p:cNvPr id="3" name="Content Placeholder 2"/>
          <p:cNvSpPr>
            <a:spLocks noGrp="1"/>
          </p:cNvSpPr>
          <p:nvPr>
            <p:ph idx="1"/>
          </p:nvPr>
        </p:nvSpPr>
        <p:spPr>
          <a:xfrm>
            <a:off x="496351" y="1897692"/>
            <a:ext cx="11029615" cy="3678303"/>
          </a:xfrm>
        </p:spPr>
        <p:txBody>
          <a:bodyPr>
            <a:normAutofit/>
          </a:bodyPr>
          <a:lstStyle/>
          <a:p>
            <a:r>
              <a:rPr lang="en-US" sz="2400" dirty="0" smtClean="0"/>
              <a:t>Disease has a significant clinical and public health impact</a:t>
            </a:r>
          </a:p>
          <a:p>
            <a:r>
              <a:rPr lang="en-US" sz="2400" dirty="0" smtClean="0"/>
              <a:t>Priority condition for community residents and other stakeholders</a:t>
            </a:r>
          </a:p>
          <a:p>
            <a:r>
              <a:rPr lang="en-US" sz="2400" dirty="0" smtClean="0"/>
              <a:t>Biological, clinical, and public health relevance to other chronic conditions</a:t>
            </a:r>
            <a:endParaRPr lang="en-US" sz="2400" dirty="0"/>
          </a:p>
        </p:txBody>
      </p:sp>
    </p:spTree>
    <p:extLst>
      <p:ext uri="{BB962C8B-B14F-4D97-AF65-F5344CB8AC3E}">
        <p14:creationId xmlns:p14="http://schemas.microsoft.com/office/powerpoint/2010/main" val="1623426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0034"/>
          <a:stretch/>
        </p:blipFill>
        <p:spPr>
          <a:xfrm>
            <a:off x="264298" y="1994927"/>
            <a:ext cx="6977434" cy="284689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212" t="1413" r="25565" b="30746"/>
          <a:stretch/>
        </p:blipFill>
        <p:spPr>
          <a:xfrm>
            <a:off x="8050513" y="2177594"/>
            <a:ext cx="1183191" cy="1369200"/>
          </a:xfrm>
          <a:prstGeom prst="rect">
            <a:avLst/>
          </a:prstGeom>
          <a:ln w="25400">
            <a:solidFill>
              <a:srgbClr val="00206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0050" y="3921552"/>
            <a:ext cx="1183191" cy="1369200"/>
          </a:xfrm>
          <a:prstGeom prst="rect">
            <a:avLst/>
          </a:prstGeom>
          <a:ln w="28575">
            <a:solidFill>
              <a:schemeClr val="accent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5456" y="2177593"/>
            <a:ext cx="1226264" cy="1369201"/>
          </a:xfrm>
          <a:prstGeom prst="rect">
            <a:avLst/>
          </a:prstGeom>
          <a:ln w="25400">
            <a:solidFill>
              <a:srgbClr val="00206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8588" y="3921550"/>
            <a:ext cx="1210027" cy="1369201"/>
          </a:xfrm>
          <a:prstGeom prst="rect">
            <a:avLst/>
          </a:prstGeom>
          <a:ln w="25400">
            <a:solidFill>
              <a:srgbClr val="002060"/>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3134" y="3921550"/>
            <a:ext cx="1174111" cy="1369201"/>
          </a:xfrm>
          <a:prstGeom prst="rect">
            <a:avLst/>
          </a:prstGeom>
          <a:ln w="25400">
            <a:solidFill>
              <a:srgbClr val="002060"/>
            </a:solidFill>
          </a:ln>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871" y="5149349"/>
            <a:ext cx="1670976" cy="1039138"/>
          </a:xfrm>
          <a:prstGeom prst="rect">
            <a:avLst/>
          </a:prstGeom>
        </p:spPr>
      </p:pic>
      <p:sp>
        <p:nvSpPr>
          <p:cNvPr id="11" name="TextBox 10"/>
          <p:cNvSpPr txBox="1"/>
          <p:nvPr/>
        </p:nvSpPr>
        <p:spPr>
          <a:xfrm>
            <a:off x="2881985" y="5342341"/>
            <a:ext cx="5128204" cy="646331"/>
          </a:xfrm>
          <a:prstGeom prst="rect">
            <a:avLst/>
          </a:prstGeom>
          <a:noFill/>
        </p:spPr>
        <p:txBody>
          <a:bodyPr wrap="square" rtlCol="0">
            <a:spAutoFit/>
          </a:bodyPr>
          <a:lstStyle/>
          <a:p>
            <a:pPr algn="ctr"/>
            <a:r>
              <a:rPr lang="en-US" dirty="0" smtClean="0"/>
              <a:t>Triumphant Living Collaborative</a:t>
            </a:r>
            <a:br>
              <a:rPr lang="en-US" dirty="0" smtClean="0"/>
            </a:br>
            <a:r>
              <a:rPr lang="en-US" dirty="0" smtClean="0"/>
              <a:t>West Philadelphia Consortium to Address Disparities</a:t>
            </a:r>
            <a:endParaRPr lang="en-US" dirty="0"/>
          </a:p>
        </p:txBody>
      </p:sp>
    </p:spTree>
    <p:extLst>
      <p:ext uri="{BB962C8B-B14F-4D97-AF65-F5344CB8AC3E}">
        <p14:creationId xmlns:p14="http://schemas.microsoft.com/office/powerpoint/2010/main" val="220088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78282"/>
          <a:stretch/>
        </p:blipFill>
        <p:spPr>
          <a:xfrm>
            <a:off x="377932" y="2162634"/>
            <a:ext cx="5815479" cy="2960017"/>
          </a:xfrm>
          <a:prstGeom prst="rect">
            <a:avLst/>
          </a:prstGeom>
        </p:spPr>
      </p:pic>
      <p:pic>
        <p:nvPicPr>
          <p:cNvPr id="5" name="Picture 8" descr="cphhd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588348" y="5812394"/>
            <a:ext cx="1304925" cy="822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71271"/>
          <a:stretch/>
        </p:blipFill>
        <p:spPr>
          <a:xfrm>
            <a:off x="5977580" y="2332317"/>
            <a:ext cx="5982667" cy="2790334"/>
          </a:xfrm>
          <a:prstGeom prst="rect">
            <a:avLst/>
          </a:prstGeom>
        </p:spPr>
      </p:pic>
    </p:spTree>
    <p:extLst>
      <p:ext uri="{BB962C8B-B14F-4D97-AF65-F5344CB8AC3E}">
        <p14:creationId xmlns:p14="http://schemas.microsoft.com/office/powerpoint/2010/main" val="85191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647203044"/>
              </p:ext>
            </p:extLst>
          </p:nvPr>
        </p:nvGraphicFramePr>
        <p:xfrm>
          <a:off x="449050" y="1998483"/>
          <a:ext cx="5422900" cy="386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3605191"/>
              </p:ext>
            </p:extLst>
          </p:nvPr>
        </p:nvGraphicFramePr>
        <p:xfrm>
          <a:off x="6291603" y="1998483"/>
          <a:ext cx="5422900" cy="386256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49049" y="5967167"/>
            <a:ext cx="4839387" cy="369332"/>
          </a:xfrm>
          <a:prstGeom prst="rect">
            <a:avLst/>
          </a:prstGeom>
          <a:noFill/>
        </p:spPr>
        <p:txBody>
          <a:bodyPr wrap="square" rtlCol="0">
            <a:spAutoFit/>
          </a:bodyPr>
          <a:lstStyle/>
          <a:p>
            <a:r>
              <a:rPr lang="en-US" dirty="0" smtClean="0"/>
              <a:t>McDonald et al., Public Health Genomics, 2014</a:t>
            </a:r>
            <a:endParaRPr lang="en-US" dirty="0"/>
          </a:p>
        </p:txBody>
      </p:sp>
      <p:sp>
        <p:nvSpPr>
          <p:cNvPr id="14" name="TextBox 13"/>
          <p:cNvSpPr txBox="1"/>
          <p:nvPr/>
        </p:nvSpPr>
        <p:spPr>
          <a:xfrm>
            <a:off x="6291603" y="5967167"/>
            <a:ext cx="4330340" cy="369332"/>
          </a:xfrm>
          <a:prstGeom prst="rect">
            <a:avLst/>
          </a:prstGeom>
          <a:noFill/>
        </p:spPr>
        <p:txBody>
          <a:bodyPr wrap="square" rtlCol="0">
            <a:spAutoFit/>
          </a:bodyPr>
          <a:lstStyle/>
          <a:p>
            <a:r>
              <a:rPr lang="en-US" dirty="0" smtClean="0"/>
              <a:t>Halbert et al. PLOS One, 2016, </a:t>
            </a:r>
            <a:endParaRPr lang="en-US" dirty="0"/>
          </a:p>
        </p:txBody>
      </p:sp>
    </p:spTree>
    <p:extLst>
      <p:ext uri="{BB962C8B-B14F-4D97-AF65-F5344CB8AC3E}">
        <p14:creationId xmlns:p14="http://schemas.microsoft.com/office/powerpoint/2010/main" val="2251695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center projects</a:t>
            </a:r>
            <a:endParaRPr lang="en-US" dirty="0"/>
          </a:p>
        </p:txBody>
      </p:sp>
      <p:sp>
        <p:nvSpPr>
          <p:cNvPr id="3" name="Content Placeholder 2"/>
          <p:cNvSpPr>
            <a:spLocks noGrp="1"/>
          </p:cNvSpPr>
          <p:nvPr>
            <p:ph idx="1"/>
          </p:nvPr>
        </p:nvSpPr>
        <p:spPr>
          <a:xfrm>
            <a:off x="581192" y="2048521"/>
            <a:ext cx="11029615" cy="3678303"/>
          </a:xfrm>
        </p:spPr>
        <p:txBody>
          <a:bodyPr>
            <a:normAutofit fontScale="92500" lnSpcReduction="10000"/>
          </a:bodyPr>
          <a:lstStyle/>
          <a:p>
            <a:r>
              <a:rPr lang="en-US" b="1" dirty="0" smtClean="0"/>
              <a:t>Project 1:  </a:t>
            </a:r>
            <a:r>
              <a:rPr lang="en-US" dirty="0"/>
              <a:t>Sociobiological Responses to Stress in Prostate Cancer Survivors </a:t>
            </a:r>
            <a:r>
              <a:rPr lang="en-US" i="1" dirty="0" smtClean="0"/>
              <a:t>(M. Lilly, C</a:t>
            </a:r>
            <a:r>
              <a:rPr lang="en-US" i="1" dirty="0"/>
              <a:t>. </a:t>
            </a:r>
            <a:r>
              <a:rPr lang="en-US" i="1" dirty="0" smtClean="0"/>
              <a:t>Hughes-Halbert, </a:t>
            </a:r>
            <a:r>
              <a:rPr lang="en-US" i="1" dirty="0"/>
              <a:t>Co-Leads). </a:t>
            </a:r>
            <a:endParaRPr lang="en-US" i="1" dirty="0" smtClean="0"/>
          </a:p>
          <a:p>
            <a:pPr lvl="1"/>
            <a:r>
              <a:rPr lang="en-US" i="1" dirty="0" smtClean="0"/>
              <a:t>Examine the effects of stress reactions and allostatic load on immune responses to a prostate cancer vaccine among survivors at high risk for recurrence</a:t>
            </a:r>
          </a:p>
          <a:p>
            <a:r>
              <a:rPr lang="en-US" b="1" i="1" dirty="0"/>
              <a:t>Project 2: </a:t>
            </a:r>
            <a:r>
              <a:rPr lang="en-US" dirty="0"/>
              <a:t>Defining an Integrated Allostatic Load Index with Immune and Tumor Microenvironment Factors </a:t>
            </a:r>
            <a:r>
              <a:rPr lang="en-US" i="1" dirty="0"/>
              <a:t>(R. Drake and J. Wu, Co-Leads</a:t>
            </a:r>
            <a:r>
              <a:rPr lang="en-US" i="1" dirty="0" smtClean="0"/>
              <a:t>)</a:t>
            </a:r>
          </a:p>
          <a:p>
            <a:pPr lvl="1"/>
            <a:r>
              <a:rPr lang="en-US" i="1" dirty="0" smtClean="0"/>
              <a:t>Identify novel biomarkers for prostate cancer based on metabolites, </a:t>
            </a:r>
            <a:r>
              <a:rPr lang="en-US" i="1" dirty="0" err="1" smtClean="0"/>
              <a:t>glycans</a:t>
            </a:r>
            <a:r>
              <a:rPr lang="en-US" i="1" dirty="0" smtClean="0"/>
              <a:t>, and immune modulators in clinical prostate cancer biopsy samples, prostatectomy tissues, tissue microarrays.  </a:t>
            </a:r>
          </a:p>
          <a:p>
            <a:pPr lvl="1"/>
            <a:r>
              <a:rPr lang="en-US" i="1" dirty="0" smtClean="0"/>
              <a:t>Characterize the distribution of these biomarkers based on allostatic load, racial background, social factors, and psychological characteristics</a:t>
            </a:r>
          </a:p>
          <a:p>
            <a:r>
              <a:rPr lang="en-US" b="1" i="1" dirty="0"/>
              <a:t>Project 3:  </a:t>
            </a:r>
            <a:r>
              <a:rPr lang="en-US" dirty="0"/>
              <a:t>Integrating Genomic and Sociobiological Data to Inform the Development of Prostate Cancer Treatment</a:t>
            </a:r>
            <a:r>
              <a:rPr lang="en-US" b="1" i="1" dirty="0"/>
              <a:t> </a:t>
            </a:r>
            <a:r>
              <a:rPr lang="en-US" i="1" dirty="0"/>
              <a:t>(S. </a:t>
            </a:r>
            <a:r>
              <a:rPr lang="en-US" i="1" dirty="0" err="1"/>
              <a:t>Gattoni</a:t>
            </a:r>
            <a:r>
              <a:rPr lang="en-US" i="1" dirty="0"/>
              <a:t>-Celli, Lead</a:t>
            </a:r>
            <a:r>
              <a:rPr lang="en-US" i="1" dirty="0" smtClean="0"/>
              <a:t>)</a:t>
            </a:r>
          </a:p>
          <a:p>
            <a:pPr lvl="1"/>
            <a:r>
              <a:rPr lang="en-US" i="1" dirty="0" smtClean="0"/>
              <a:t>Evaluate the effects of Vitamin D supplementation on molecular changes in prostate cancer tissue</a:t>
            </a:r>
          </a:p>
          <a:p>
            <a:pPr lvl="1"/>
            <a:r>
              <a:rPr lang="en-US" i="1" dirty="0" smtClean="0"/>
              <a:t>Examine the effects of Vitamin D on HPA axis functioning and allostatic load biomarkers to determine individual response to supplementation</a:t>
            </a:r>
            <a:endParaRPr lang="en-US" dirty="0"/>
          </a:p>
        </p:txBody>
      </p:sp>
    </p:spTree>
    <p:extLst>
      <p:ext uri="{BB962C8B-B14F-4D97-AF65-F5344CB8AC3E}">
        <p14:creationId xmlns:p14="http://schemas.microsoft.com/office/powerpoint/2010/main" val="220524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Consortium core</a:t>
            </a:r>
            <a:endParaRPr lang="en-US" dirty="0"/>
          </a:p>
        </p:txBody>
      </p:sp>
      <p:sp>
        <p:nvSpPr>
          <p:cNvPr id="3" name="Content Placeholder 2"/>
          <p:cNvSpPr>
            <a:spLocks noGrp="1"/>
          </p:cNvSpPr>
          <p:nvPr>
            <p:ph idx="1"/>
          </p:nvPr>
        </p:nvSpPr>
        <p:spPr/>
        <p:txBody>
          <a:bodyPr>
            <a:noAutofit/>
          </a:bodyPr>
          <a:lstStyle/>
          <a:p>
            <a:r>
              <a:rPr lang="en-US" sz="2000" dirty="0"/>
              <a:t>Form a multi-regional infrastructure to provide the direction, priorities and governance of </a:t>
            </a:r>
            <a:r>
              <a:rPr lang="en-US" sz="2000" dirty="0" smtClean="0"/>
              <a:t>the TCC to </a:t>
            </a:r>
            <a:r>
              <a:rPr lang="en-US" sz="2000" dirty="0"/>
              <a:t>promote health equity among minority men through precision </a:t>
            </a:r>
            <a:r>
              <a:rPr lang="en-US" sz="2000" dirty="0" smtClean="0"/>
              <a:t>medicine</a:t>
            </a:r>
          </a:p>
          <a:p>
            <a:endParaRPr lang="en-US" sz="2000" dirty="0" smtClean="0"/>
          </a:p>
          <a:p>
            <a:r>
              <a:rPr lang="en-US" sz="2000" dirty="0"/>
              <a:t>Identify priorities for </a:t>
            </a:r>
            <a:r>
              <a:rPr lang="en-US" sz="2000" dirty="0" smtClean="0"/>
              <a:t>research in precision medicine and minority men among </a:t>
            </a:r>
            <a:r>
              <a:rPr lang="en-US" sz="2000" dirty="0"/>
              <a:t>diverse academic, community, </a:t>
            </a:r>
            <a:r>
              <a:rPr lang="en-US" sz="2000" dirty="0" smtClean="0"/>
              <a:t>clinical, and </a:t>
            </a:r>
            <a:r>
              <a:rPr lang="en-US" sz="2000" dirty="0"/>
              <a:t>public health </a:t>
            </a:r>
            <a:r>
              <a:rPr lang="en-US" sz="2000" dirty="0" smtClean="0"/>
              <a:t>stakeholders</a:t>
            </a:r>
          </a:p>
          <a:p>
            <a:endParaRPr lang="en-US" sz="2000" dirty="0" smtClean="0"/>
          </a:p>
          <a:p>
            <a:r>
              <a:rPr lang="en-US" sz="2000" dirty="0"/>
              <a:t>Implement and monitor pilot project research to address minority men’s health in </a:t>
            </a:r>
            <a:r>
              <a:rPr lang="en-US" sz="2000" dirty="0" smtClean="0"/>
              <a:t>precision medicine</a:t>
            </a:r>
          </a:p>
          <a:p>
            <a:endParaRPr lang="en-US" sz="2000" dirty="0"/>
          </a:p>
          <a:p>
            <a:r>
              <a:rPr lang="en-US" sz="2000" dirty="0"/>
              <a:t>Translate findings from TCC research into clinic and community-based practices to address </a:t>
            </a:r>
            <a:r>
              <a:rPr lang="en-US" sz="2000" dirty="0" smtClean="0"/>
              <a:t>racial disparities </a:t>
            </a:r>
            <a:r>
              <a:rPr lang="en-US" sz="2000" dirty="0"/>
              <a:t>among minority men</a:t>
            </a:r>
          </a:p>
        </p:txBody>
      </p:sp>
    </p:spTree>
    <p:extLst>
      <p:ext uri="{BB962C8B-B14F-4D97-AF65-F5344CB8AC3E}">
        <p14:creationId xmlns:p14="http://schemas.microsoft.com/office/powerpoint/2010/main" val="1277996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core</a:t>
            </a:r>
            <a:endParaRPr lang="en-US" dirty="0"/>
          </a:p>
        </p:txBody>
      </p:sp>
      <p:sp>
        <p:nvSpPr>
          <p:cNvPr id="3" name="Content Placeholder 2"/>
          <p:cNvSpPr>
            <a:spLocks noGrp="1"/>
          </p:cNvSpPr>
          <p:nvPr>
            <p:ph idx="1"/>
          </p:nvPr>
        </p:nvSpPr>
        <p:spPr>
          <a:xfrm>
            <a:off x="581193" y="2095654"/>
            <a:ext cx="11029615" cy="3678303"/>
          </a:xfrm>
        </p:spPr>
        <p:txBody>
          <a:bodyPr/>
          <a:lstStyle/>
          <a:p>
            <a:r>
              <a:rPr lang="en-US" dirty="0"/>
              <a:t>Develop materials and methods to determine the needs, readiness, and capacity </a:t>
            </a:r>
            <a:r>
              <a:rPr lang="en-US" dirty="0" smtClean="0"/>
              <a:t>of stakeholders </a:t>
            </a:r>
            <a:r>
              <a:rPr lang="en-US" dirty="0"/>
              <a:t>across multiple regions to implement and adopt precision medicine approaches </a:t>
            </a:r>
            <a:r>
              <a:rPr lang="en-US" dirty="0" smtClean="0"/>
              <a:t>into clinical </a:t>
            </a:r>
            <a:r>
              <a:rPr lang="en-US" dirty="0"/>
              <a:t>care and public health practice</a:t>
            </a:r>
            <a:r>
              <a:rPr lang="en-US" dirty="0" smtClean="0"/>
              <a:t>.</a:t>
            </a:r>
          </a:p>
          <a:p>
            <a:endParaRPr lang="en-US" dirty="0"/>
          </a:p>
          <a:p>
            <a:r>
              <a:rPr lang="en-US" dirty="0"/>
              <a:t>Identify </a:t>
            </a:r>
            <a:r>
              <a:rPr lang="en-US" dirty="0" smtClean="0"/>
              <a:t>ethical, legal, and social issues </a:t>
            </a:r>
            <a:r>
              <a:rPr lang="en-US" dirty="0"/>
              <a:t>related to linking and integrating data on biological, </a:t>
            </a:r>
            <a:r>
              <a:rPr lang="en-US" dirty="0" smtClean="0"/>
              <a:t>social, psychological</a:t>
            </a:r>
            <a:r>
              <a:rPr lang="en-US" dirty="0"/>
              <a:t>, behavioral, and clinical factors and develop recommendations to address these issues</a:t>
            </a:r>
            <a:r>
              <a:rPr lang="en-US" dirty="0" smtClean="0"/>
              <a:t>.</a:t>
            </a:r>
          </a:p>
          <a:p>
            <a:endParaRPr lang="en-US" dirty="0"/>
          </a:p>
          <a:p>
            <a:r>
              <a:rPr lang="en-US" dirty="0"/>
              <a:t>Deliver Evidence Academies </a:t>
            </a:r>
            <a:r>
              <a:rPr lang="en-US" dirty="0" smtClean="0"/>
              <a:t>across </a:t>
            </a:r>
            <a:r>
              <a:rPr lang="en-US" dirty="0"/>
              <a:t>the regions in the MUSC TCC Consortium </a:t>
            </a:r>
            <a:r>
              <a:rPr lang="en-US" dirty="0" smtClean="0"/>
              <a:t>to actively </a:t>
            </a:r>
            <a:r>
              <a:rPr lang="en-US" dirty="0"/>
              <a:t>engage diverse stakeholders in the development of best practices for implementing </a:t>
            </a:r>
            <a:r>
              <a:rPr lang="en-US" dirty="0" smtClean="0"/>
              <a:t>precision medicine interventions </a:t>
            </a:r>
            <a:r>
              <a:rPr lang="en-US" dirty="0"/>
              <a:t>into practice. </a:t>
            </a:r>
          </a:p>
        </p:txBody>
      </p:sp>
    </p:spTree>
    <p:extLst>
      <p:ext uri="{BB962C8B-B14F-4D97-AF65-F5344CB8AC3E}">
        <p14:creationId xmlns:p14="http://schemas.microsoft.com/office/powerpoint/2010/main" val="319043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 core</a:t>
            </a:r>
            <a:endParaRPr lang="en-US" dirty="0"/>
          </a:p>
        </p:txBody>
      </p:sp>
      <p:sp>
        <p:nvSpPr>
          <p:cNvPr id="3" name="Content Placeholder 2"/>
          <p:cNvSpPr>
            <a:spLocks noGrp="1"/>
          </p:cNvSpPr>
          <p:nvPr>
            <p:ph idx="1"/>
          </p:nvPr>
        </p:nvSpPr>
        <p:spPr>
          <a:xfrm>
            <a:off x="430363" y="2020240"/>
            <a:ext cx="11029615" cy="4126036"/>
          </a:xfrm>
        </p:spPr>
        <p:txBody>
          <a:bodyPr>
            <a:normAutofit lnSpcReduction="10000"/>
          </a:bodyPr>
          <a:lstStyle/>
          <a:p>
            <a:r>
              <a:rPr lang="en-US" dirty="0"/>
              <a:t>Create a standards-based resource using nationally-recognized tools including </a:t>
            </a:r>
            <a:r>
              <a:rPr lang="en-US" dirty="0" err="1"/>
              <a:t>REDCap</a:t>
            </a:r>
            <a:r>
              <a:rPr lang="en-US" dirty="0"/>
              <a:t> </a:t>
            </a:r>
            <a:r>
              <a:rPr lang="en-US" dirty="0" smtClean="0"/>
              <a:t>and Informatics </a:t>
            </a:r>
            <a:r>
              <a:rPr lang="en-US" dirty="0"/>
              <a:t>for Integrating Bench to Bedside(i2b2), for integration of data on the tumor </a:t>
            </a:r>
            <a:r>
              <a:rPr lang="en-US" dirty="0" smtClean="0"/>
              <a:t>microenvironments </a:t>
            </a:r>
            <a:r>
              <a:rPr lang="en-US" dirty="0"/>
              <a:t>derived from proteoglycan analyses of prostate tissue and clinical studies of impacts </a:t>
            </a:r>
            <a:r>
              <a:rPr lang="en-US" dirty="0" smtClean="0"/>
              <a:t>of glucocorticoids </a:t>
            </a:r>
            <a:r>
              <a:rPr lang="en-US" dirty="0"/>
              <a:t>on pathways for vitamin D effects</a:t>
            </a:r>
            <a:r>
              <a:rPr lang="en-US" i="1" dirty="0" smtClean="0"/>
              <a:t>.</a:t>
            </a:r>
          </a:p>
          <a:p>
            <a:endParaRPr lang="en-US" dirty="0" smtClean="0"/>
          </a:p>
          <a:p>
            <a:r>
              <a:rPr lang="en-US" dirty="0" smtClean="0"/>
              <a:t>Develop </a:t>
            </a:r>
            <a:r>
              <a:rPr lang="en-US" dirty="0"/>
              <a:t>natural language processing-based tools to extract discrete details on social </a:t>
            </a:r>
            <a:r>
              <a:rPr lang="en-US" dirty="0" smtClean="0"/>
              <a:t>stressors from </a:t>
            </a:r>
            <a:r>
              <a:rPr lang="en-US" dirty="0"/>
              <a:t>clinicians’ notes and merge these data with clinical data within the i2b2 environment</a:t>
            </a:r>
            <a:r>
              <a:rPr lang="en-US" dirty="0" smtClean="0"/>
              <a:t>.</a:t>
            </a:r>
          </a:p>
          <a:p>
            <a:endParaRPr lang="en-US" dirty="0" smtClean="0"/>
          </a:p>
          <a:p>
            <a:r>
              <a:rPr lang="en-US" dirty="0"/>
              <a:t>Integrate clinical and experimental data into longitudinal patient records to expand data sets </a:t>
            </a:r>
            <a:r>
              <a:rPr lang="en-US" dirty="0" smtClean="0"/>
              <a:t>to represent </a:t>
            </a:r>
            <a:r>
              <a:rPr lang="en-US" dirty="0"/>
              <a:t>the chronological order of significant clinical and social events surrounding the timing of </a:t>
            </a:r>
            <a:r>
              <a:rPr lang="en-US" dirty="0" smtClean="0"/>
              <a:t>a critical </a:t>
            </a:r>
            <a:r>
              <a:rPr lang="en-US" dirty="0"/>
              <a:t>cancer diagnosis</a:t>
            </a:r>
            <a:r>
              <a:rPr lang="en-US" dirty="0" smtClean="0"/>
              <a:t>.</a:t>
            </a:r>
          </a:p>
          <a:p>
            <a:endParaRPr lang="en-US" dirty="0" smtClean="0"/>
          </a:p>
          <a:p>
            <a:r>
              <a:rPr lang="en-US" dirty="0"/>
              <a:t>Use data mining strategies to determine the temporal links between </a:t>
            </a:r>
            <a:r>
              <a:rPr lang="en-US" dirty="0" smtClean="0"/>
              <a:t>allostatic load </a:t>
            </a:r>
            <a:r>
              <a:rPr lang="en-US" dirty="0"/>
              <a:t>and disease risk </a:t>
            </a:r>
            <a:r>
              <a:rPr lang="en-US" dirty="0" smtClean="0"/>
              <a:t>and outcomes</a:t>
            </a:r>
            <a:r>
              <a:rPr lang="en-US" dirty="0"/>
              <a:t>.</a:t>
            </a:r>
          </a:p>
        </p:txBody>
      </p:sp>
    </p:spTree>
    <p:extLst>
      <p:ext uri="{BB962C8B-B14F-4D97-AF65-F5344CB8AC3E}">
        <p14:creationId xmlns:p14="http://schemas.microsoft.com/office/powerpoint/2010/main" val="1340599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Box 4"/>
          <p:cNvSpPr txBox="1"/>
          <p:nvPr/>
        </p:nvSpPr>
        <p:spPr>
          <a:xfrm>
            <a:off x="791308" y="2479431"/>
            <a:ext cx="10374923" cy="1077218"/>
          </a:xfrm>
          <a:prstGeom prst="rect">
            <a:avLst/>
          </a:prstGeom>
          <a:noFill/>
        </p:spPr>
        <p:txBody>
          <a:bodyPr wrap="square" rtlCol="0">
            <a:spAutoFit/>
          </a:bodyPr>
          <a:lstStyle/>
          <a:p>
            <a:pPr algn="ctr"/>
            <a:r>
              <a:rPr lang="en-US" sz="3200" b="1" dirty="0" smtClean="0">
                <a:solidFill>
                  <a:srgbClr val="C00000"/>
                </a:solidFill>
              </a:rPr>
              <a:t>How do you integrate these activities to facilitate academic and community engagement? </a:t>
            </a:r>
            <a:endParaRPr lang="en-US" sz="3200" b="1" dirty="0">
              <a:solidFill>
                <a:srgbClr val="C00000"/>
              </a:solidFill>
            </a:endParaRPr>
          </a:p>
        </p:txBody>
      </p:sp>
    </p:spTree>
    <p:extLst>
      <p:ext uri="{BB962C8B-B14F-4D97-AF65-F5344CB8AC3E}">
        <p14:creationId xmlns:p14="http://schemas.microsoft.com/office/powerpoint/2010/main" val="303158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91" y="815418"/>
            <a:ext cx="9143538" cy="685800"/>
          </a:xfrm>
        </p:spPr>
        <p:txBody>
          <a:bodyPr/>
          <a:lstStyle/>
          <a:p>
            <a:r>
              <a:rPr lang="en-US" b="1" dirty="0" smtClean="0">
                <a:latin typeface="Arial" panose="020B0604020202020204" pitchFamily="34" charset="0"/>
                <a:cs typeface="Arial" panose="020B0604020202020204" pitchFamily="34" charset="0"/>
              </a:rPr>
              <a:t>Vision for Precision Medicine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3794" y="5730318"/>
            <a:ext cx="11491273"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Promote health equity through individualized approaches for early detection, prevention, and treatment</a:t>
            </a:r>
            <a:endParaRPr lang="en-US" sz="1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8" y="1920318"/>
            <a:ext cx="8572500" cy="3771900"/>
          </a:xfrm>
          <a:prstGeom prst="rect">
            <a:avLst/>
          </a:prstGeom>
        </p:spPr>
      </p:pic>
    </p:spTree>
    <p:extLst>
      <p:ext uri="{BB962C8B-B14F-4D97-AF65-F5344CB8AC3E}">
        <p14:creationId xmlns:p14="http://schemas.microsoft.com/office/powerpoint/2010/main" val="16618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303" t="10000" r="50000" b="55333"/>
          <a:stretch/>
        </p:blipFill>
        <p:spPr>
          <a:xfrm>
            <a:off x="749550" y="854546"/>
            <a:ext cx="10814538" cy="5444131"/>
          </a:xfrm>
          <a:prstGeom prst="rect">
            <a:avLst/>
          </a:prstGeom>
        </p:spPr>
      </p:pic>
      <p:sp>
        <p:nvSpPr>
          <p:cNvPr id="6" name="TextBox 5"/>
          <p:cNvSpPr txBox="1"/>
          <p:nvPr/>
        </p:nvSpPr>
        <p:spPr>
          <a:xfrm>
            <a:off x="6992088" y="6298677"/>
            <a:ext cx="4572000" cy="307777"/>
          </a:xfrm>
          <a:prstGeom prst="rect">
            <a:avLst/>
          </a:prstGeom>
          <a:noFill/>
        </p:spPr>
        <p:txBody>
          <a:bodyPr wrap="square" rtlCol="0">
            <a:spAutoFit/>
          </a:bodyPr>
          <a:lstStyle/>
          <a:p>
            <a:r>
              <a:rPr lang="en-US" sz="1400" dirty="0" err="1" smtClean="0">
                <a:solidFill>
                  <a:srgbClr val="225378"/>
                </a:solidFill>
              </a:rPr>
              <a:t>Khoury</a:t>
            </a:r>
            <a:r>
              <a:rPr lang="en-US" sz="1400" dirty="0" smtClean="0">
                <a:solidFill>
                  <a:srgbClr val="225378"/>
                </a:solidFill>
              </a:rPr>
              <a:t>, Gwinn, Bowen, Dotson. Am J Public Health, 2012 </a:t>
            </a:r>
            <a:endParaRPr lang="en-US" sz="1400" dirty="0">
              <a:solidFill>
                <a:srgbClr val="225378"/>
              </a:solidFill>
            </a:endParaRPr>
          </a:p>
        </p:txBody>
      </p:sp>
    </p:spTree>
    <p:extLst>
      <p:ext uri="{BB962C8B-B14F-4D97-AF65-F5344CB8AC3E}">
        <p14:creationId xmlns:p14="http://schemas.microsoft.com/office/powerpoint/2010/main" val="118874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Adopt definition of precision medicine</a:t>
            </a:r>
            <a:endParaRPr lang="en-US" b="1" dirty="0"/>
          </a:p>
        </p:txBody>
      </p:sp>
      <p:sp>
        <p:nvSpPr>
          <p:cNvPr id="4" name="Rectangle 3"/>
          <p:cNvSpPr/>
          <p:nvPr/>
        </p:nvSpPr>
        <p:spPr>
          <a:xfrm>
            <a:off x="912033" y="2142889"/>
            <a:ext cx="10357337" cy="3046988"/>
          </a:xfrm>
          <a:prstGeom prst="rect">
            <a:avLst/>
          </a:prstGeom>
        </p:spPr>
        <p:txBody>
          <a:bodyPr wrap="square">
            <a:spAutoFit/>
          </a:bodyPr>
          <a:lstStyle/>
          <a:p>
            <a:r>
              <a:rPr lang="en-US" sz="2400" i="1" dirty="0">
                <a:latin typeface="Arial" panose="020B0604020202020204" pitchFamily="34" charset="0"/>
                <a:ea typeface="Calibri" panose="020F0502020204030204" pitchFamily="34" charset="0"/>
                <a:cs typeface="Times New Roman" panose="02020603050405020304" pitchFamily="18" charset="0"/>
              </a:rPr>
              <a:t>Precision medicine is an emerging approach for preventing and treating diseases that uses biological, environmental, and lifestyle information to help develop personalized treatments and procedures.  By combining this information, the delivery of medical care  will be more personalized as doctors and patients </a:t>
            </a:r>
            <a:r>
              <a:rPr lang="en-US" sz="1600" i="1" dirty="0">
                <a:latin typeface="Arial" panose="020B0604020202020204" pitchFamily="34" charset="0"/>
                <a:ea typeface="Calibri" panose="020F0502020204030204" pitchFamily="34" charset="0"/>
                <a:cs typeface="Times New Roman" panose="02020603050405020304" pitchFamily="18" charset="0"/>
              </a:rPr>
              <a:t> </a:t>
            </a:r>
            <a:r>
              <a:rPr lang="en-US" sz="2400" i="1" dirty="0">
                <a:latin typeface="Arial" panose="020B0604020202020204" pitchFamily="34" charset="0"/>
                <a:ea typeface="Calibri" panose="020F0502020204030204" pitchFamily="34" charset="0"/>
                <a:cs typeface="Times New Roman" panose="02020603050405020304" pitchFamily="18" charset="0"/>
              </a:rPr>
              <a:t>will be able to co-develop targeted plans for prevention, detection and treatment.  </a:t>
            </a:r>
            <a:r>
              <a:rPr lang="en-US" sz="2400" i="1" dirty="0">
                <a:solidFill>
                  <a:schemeClr val="accent3">
                    <a:lumMod val="75000"/>
                  </a:schemeClr>
                </a:solidFill>
                <a:latin typeface="Arial" panose="020B0604020202020204" pitchFamily="34" charset="0"/>
                <a:ea typeface="Calibri" panose="020F0502020204030204" pitchFamily="34" charset="0"/>
                <a:cs typeface="Times New Roman" panose="02020603050405020304" pitchFamily="18" charset="0"/>
              </a:rPr>
              <a:t>The goal for precision medicine is to provide the right medical care in the right dose to the right patient at the right time</a:t>
            </a:r>
            <a:r>
              <a:rPr lang="en-US" dirty="0" smtClean="0">
                <a:solidFill>
                  <a:schemeClr val="accent3">
                    <a:lumMod val="75000"/>
                  </a:schemeClr>
                </a:solidFill>
                <a:latin typeface="Arial" panose="020B0604020202020204" pitchFamily="34" charset="0"/>
                <a:ea typeface="Calibri" panose="020F0502020204030204" pitchFamily="34" charset="0"/>
                <a:cs typeface="Times New Roman" panose="02020603050405020304" pitchFamily="18" charset="0"/>
              </a:rPr>
              <a:t>.</a:t>
            </a:r>
            <a:endParaRPr lang="en-US" dirty="0">
              <a:solidFill>
                <a:schemeClr val="accent3">
                  <a:lumMod val="75000"/>
                </a:schemeClr>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44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Establish goals for community engagement</a:t>
            </a:r>
            <a:endParaRPr lang="en-US" b="1" dirty="0"/>
          </a:p>
        </p:txBody>
      </p:sp>
      <p:sp>
        <p:nvSpPr>
          <p:cNvPr id="3" name="Rectangle 2"/>
          <p:cNvSpPr/>
          <p:nvPr/>
        </p:nvSpPr>
        <p:spPr>
          <a:xfrm>
            <a:off x="575894" y="1962504"/>
            <a:ext cx="11029616" cy="4093428"/>
          </a:xfrm>
          <a:prstGeom prst="rect">
            <a:avLst/>
          </a:prstGeom>
        </p:spPr>
        <p:txBody>
          <a:bodyPr wrap="square">
            <a:spAutoFit/>
          </a:bodyPr>
          <a:lstStyle/>
          <a:p>
            <a:r>
              <a:rPr lang="en-US"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The MUSC TCC in Precision Medicine and Minority Men’s Health will engage diverse stakeholders in activities to ensure that groups, organizations, and individuals:  </a:t>
            </a:r>
          </a:p>
          <a:p>
            <a:r>
              <a:rPr lang="en-US"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Are knowledgeable, aware, and informed about precision medicine</a:t>
            </a:r>
          </a:p>
          <a:p>
            <a:pPr marL="342900" marR="0" lvl="0" indent="-342900">
              <a:spcBef>
                <a:spcPts val="0"/>
              </a:spcBef>
              <a:spcAft>
                <a:spcPts val="0"/>
              </a:spcAft>
              <a:buFont typeface="Symbol" panose="05050102010706020507" pitchFamily="18" charset="2"/>
              <a:buChar char=""/>
            </a:pP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cs typeface="Times New Roman" panose="02020603050405020304" pitchFamily="18" charset="0"/>
              </a:rPr>
              <a:t>Have </a:t>
            </a:r>
            <a:r>
              <a:rPr lang="en-US" sz="2000" dirty="0">
                <a:latin typeface="Arial" panose="020B0604020202020204" pitchFamily="34" charset="0"/>
                <a:ea typeface="Calibri" panose="020F0502020204030204" pitchFamily="34" charset="0"/>
                <a:cs typeface="Times New Roman" panose="02020603050405020304" pitchFamily="18" charset="0"/>
              </a:rPr>
              <a:t>the capacity and resources to apply and/or use precision medicine as part of their health care or clinical practice</a:t>
            </a:r>
          </a:p>
          <a:p>
            <a:pPr marL="342900" marR="0" lvl="0" indent="-342900">
              <a:spcBef>
                <a:spcPts val="0"/>
              </a:spcBef>
              <a:spcAft>
                <a:spcPts val="0"/>
              </a:spcAft>
              <a:buFont typeface="Symbol" panose="05050102010706020507" pitchFamily="18" charset="2"/>
              <a:buChar char=""/>
            </a:pP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cs typeface="Times New Roman" panose="02020603050405020304" pitchFamily="18" charset="0"/>
              </a:rPr>
              <a:t>Have </a:t>
            </a:r>
            <a:r>
              <a:rPr lang="en-US" sz="2000" dirty="0">
                <a:latin typeface="Arial" panose="020B0604020202020204" pitchFamily="34" charset="0"/>
                <a:ea typeface="Calibri" panose="020F0502020204030204" pitchFamily="34" charset="0"/>
                <a:cs typeface="Times New Roman" panose="02020603050405020304" pitchFamily="18" charset="0"/>
              </a:rPr>
              <a:t>sufficient information to make informed decisions about participating in precision medicine research and/or referring patients/members for participation in studies</a:t>
            </a:r>
          </a:p>
          <a:p>
            <a:pPr marR="0" lvl="0">
              <a:spcBef>
                <a:spcPts val="0"/>
              </a:spcBef>
              <a:spcAft>
                <a:spcPts val="0"/>
              </a:spcAft>
            </a:pP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cs typeface="Times New Roman" panose="02020603050405020304" pitchFamily="18" charset="0"/>
              </a:rPr>
              <a:t>Understand </a:t>
            </a:r>
            <a:r>
              <a:rPr lang="en-US" sz="2000" dirty="0">
                <a:latin typeface="Arial" panose="020B0604020202020204" pitchFamily="34" charset="0"/>
                <a:ea typeface="Calibri" panose="020F0502020204030204" pitchFamily="34" charset="0"/>
                <a:cs typeface="Times New Roman" panose="02020603050405020304" pitchFamily="18" charset="0"/>
              </a:rPr>
              <a:t>how to assure that the use of precision medicine does not exacerbate racial and ethnic disparities in health care and outcomes</a:t>
            </a:r>
          </a:p>
        </p:txBody>
      </p:sp>
    </p:spTree>
    <p:extLst>
      <p:ext uri="{BB962C8B-B14F-4D97-AF65-F5344CB8AC3E}">
        <p14:creationId xmlns:p14="http://schemas.microsoft.com/office/powerpoint/2010/main" val="53984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engagement strategies</a:t>
            </a:r>
            <a:endParaRPr lang="en-US" b="1" dirty="0"/>
          </a:p>
        </p:txBody>
      </p:sp>
      <p:sp>
        <p:nvSpPr>
          <p:cNvPr id="3" name="Rectangle 2"/>
          <p:cNvSpPr/>
          <p:nvPr/>
        </p:nvSpPr>
        <p:spPr>
          <a:xfrm>
            <a:off x="575894" y="2173850"/>
            <a:ext cx="11029616" cy="3693319"/>
          </a:xfrm>
          <a:prstGeom prst="rect">
            <a:avLst/>
          </a:prstGeom>
        </p:spPr>
        <p:txBody>
          <a:bodyPr wrap="square">
            <a:spAutoFit/>
          </a:bodyPr>
          <a:lstStyle/>
          <a:p>
            <a:pPr marR="0" lvl="0">
              <a:spcBef>
                <a:spcPts val="0"/>
              </a:spcBef>
              <a:spcAft>
                <a:spcPts val="0"/>
              </a:spcAft>
            </a:pPr>
            <a:r>
              <a:rPr lang="en-US" sz="24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Precision Medicine Survey</a:t>
            </a:r>
            <a:r>
              <a:rPr lang="en-US" sz="2400" b="1" dirty="0" smtClean="0">
                <a:latin typeface="Arial" panose="020B0604020202020204" pitchFamily="34" charset="0"/>
                <a:ea typeface="Calibri" panose="020F0502020204030204" pitchFamily="34" charset="0"/>
                <a:cs typeface="Times New Roman" panose="02020603050405020304" pitchFamily="18" charset="0"/>
              </a:rPr>
              <a:t>:  Identify </a:t>
            </a:r>
            <a:r>
              <a:rPr lang="en-US" sz="2400" b="1" dirty="0">
                <a:latin typeface="Arial" panose="020B0604020202020204" pitchFamily="34" charset="0"/>
                <a:ea typeface="Calibri" panose="020F0502020204030204" pitchFamily="34" charset="0"/>
                <a:cs typeface="Times New Roman" panose="02020603050405020304" pitchFamily="18" charset="0"/>
              </a:rPr>
              <a:t>priorities, concerns, and preferences of patients about precision medicine </a:t>
            </a:r>
            <a:endParaRPr lang="en-US" sz="2400" b="1" dirty="0" smtClean="0">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b="1" dirty="0" smtClean="0">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Organizational Capacity for Precision Medicine:  </a:t>
            </a:r>
            <a:r>
              <a:rPr lang="en-US" sz="2400" b="1" dirty="0" smtClean="0">
                <a:latin typeface="Arial" panose="020B0604020202020204" pitchFamily="34" charset="0"/>
                <a:ea typeface="Calibri" panose="020F0502020204030204" pitchFamily="34" charset="0"/>
                <a:cs typeface="Times New Roman" panose="02020603050405020304" pitchFamily="18" charset="0"/>
              </a:rPr>
              <a:t>Identify resources and readiness for precision medicine</a:t>
            </a:r>
          </a:p>
          <a:p>
            <a:pPr marR="0" lvl="0">
              <a:spcBef>
                <a:spcPts val="0"/>
              </a:spcBef>
              <a:spcAft>
                <a:spcPts val="0"/>
              </a:spcAft>
            </a:pPr>
            <a:endParaRPr lang="en-US" sz="24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Evidence Academy:  </a:t>
            </a:r>
            <a:r>
              <a:rPr lang="en-US" sz="2400" b="1" dirty="0" smtClean="0">
                <a:latin typeface="Arial" panose="020B0604020202020204" pitchFamily="34" charset="0"/>
                <a:ea typeface="Calibri" panose="020F0502020204030204" pitchFamily="34" charset="0"/>
                <a:cs typeface="Times New Roman" panose="02020603050405020304" pitchFamily="18" charset="0"/>
              </a:rPr>
              <a:t>Dissemination strategy that focuses on enhancing knowledge about a health-related topic and developing tailored implementation strategies</a:t>
            </a: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547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Regional implementation teams</a:t>
            </a:r>
            <a:endParaRPr lang="en-US" b="1" dirty="0"/>
          </a:p>
        </p:txBody>
      </p:sp>
      <p:sp>
        <p:nvSpPr>
          <p:cNvPr id="3" name="Rectangle 2"/>
          <p:cNvSpPr/>
          <p:nvPr/>
        </p:nvSpPr>
        <p:spPr>
          <a:xfrm>
            <a:off x="575894" y="2265799"/>
            <a:ext cx="11205797" cy="3785652"/>
          </a:xfrm>
          <a:prstGeom prst="rect">
            <a:avLst/>
          </a:prstGeom>
        </p:spPr>
        <p:txBody>
          <a:bodyPr wrap="square">
            <a:spAutoFit/>
          </a:bodyPr>
          <a:lstStyle/>
          <a:p>
            <a:pPr algn="just">
              <a:tabLst>
                <a:tab pos="228600" algn="l"/>
              </a:tabLst>
            </a:pPr>
            <a:r>
              <a:rPr lang="en-US" sz="2000" dirty="0" smtClean="0">
                <a:latin typeface="Arial" panose="020B0604020202020204" pitchFamily="34" charset="0"/>
                <a:ea typeface="Calibri" panose="020F0502020204030204" pitchFamily="34" charset="0"/>
                <a:cs typeface="Times New Roman" panose="02020603050405020304" pitchFamily="18" charset="0"/>
              </a:rPr>
              <a:t>Composed </a:t>
            </a:r>
            <a:r>
              <a:rPr lang="en-US" sz="2000" dirty="0">
                <a:latin typeface="Arial" panose="020B0604020202020204" pitchFamily="34" charset="0"/>
                <a:ea typeface="Calibri" panose="020F0502020204030204" pitchFamily="34" charset="0"/>
                <a:cs typeface="Times New Roman" panose="02020603050405020304" pitchFamily="18" charset="0"/>
              </a:rPr>
              <a:t>of </a:t>
            </a:r>
            <a:r>
              <a:rPr lang="en-US" sz="2000" dirty="0" smtClean="0">
                <a:latin typeface="Arial" panose="020B0604020202020204" pitchFamily="34" charset="0"/>
                <a:ea typeface="Calibri" panose="020F0502020204030204" pitchFamily="34" charset="0"/>
                <a:cs typeface="Times New Roman" panose="02020603050405020304" pitchFamily="18" charset="0"/>
              </a:rPr>
              <a:t>stakeholders in each region who are critical </a:t>
            </a:r>
            <a:r>
              <a:rPr lang="en-US" sz="2000" dirty="0">
                <a:latin typeface="Arial" panose="020B0604020202020204" pitchFamily="34" charset="0"/>
                <a:ea typeface="Calibri" panose="020F0502020204030204" pitchFamily="34" charset="0"/>
                <a:cs typeface="Times New Roman" panose="02020603050405020304" pitchFamily="18" charset="0"/>
              </a:rPr>
              <a:t>to </a:t>
            </a:r>
            <a:r>
              <a:rPr lang="en-US" sz="2000" dirty="0" smtClean="0">
                <a:latin typeface="Arial" panose="020B0604020202020204" pitchFamily="34" charset="0"/>
                <a:ea typeface="Calibri" panose="020F0502020204030204" pitchFamily="34" charset="0"/>
                <a:cs typeface="Times New Roman" panose="02020603050405020304" pitchFamily="18" charset="0"/>
              </a:rPr>
              <a:t>promoting</a:t>
            </a:r>
            <a:r>
              <a:rPr lang="en-US" sz="2000" dirty="0">
                <a:latin typeface="Arial" panose="020B0604020202020204" pitchFamily="34" charset="0"/>
                <a:ea typeface="Calibri" panose="020F0502020204030204" pitchFamily="34" charset="0"/>
                <a:cs typeface="Times New Roman" panose="02020603050405020304" pitchFamily="18" charset="0"/>
              </a:rPr>
              <a:t>, implementing, and adopting precision medicine. Team members will represent individual patient, health care providers/teams, organizational, community, and policy </a:t>
            </a:r>
            <a:r>
              <a:rPr lang="en-US" sz="2000" dirty="0" smtClean="0">
                <a:latin typeface="Arial" panose="020B0604020202020204" pitchFamily="34" charset="0"/>
                <a:ea typeface="Calibri" panose="020F0502020204030204" pitchFamily="34" charset="0"/>
                <a:cs typeface="Times New Roman" panose="02020603050405020304" pitchFamily="18" charset="0"/>
              </a:rPr>
              <a:t>groups.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tabLst>
                <a:tab pos="228600" algn="l"/>
              </a:tabLst>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tabLst>
                <a:tab pos="228600" algn="l"/>
              </a:tabLst>
            </a:pPr>
            <a:r>
              <a:rPr lang="en-US" sz="2000" dirty="0" smtClean="0">
                <a:latin typeface="Arial" panose="020B0604020202020204" pitchFamily="34" charset="0"/>
                <a:ea typeface="Calibri" panose="020F0502020204030204" pitchFamily="34" charset="0"/>
                <a:cs typeface="Times New Roman" panose="02020603050405020304" pitchFamily="18" charset="0"/>
              </a:rPr>
              <a:t>Stakeholder </a:t>
            </a:r>
            <a:r>
              <a:rPr lang="en-US" sz="2000" dirty="0">
                <a:latin typeface="Arial" panose="020B0604020202020204" pitchFamily="34" charset="0"/>
                <a:ea typeface="Calibri" panose="020F0502020204030204" pitchFamily="34" charset="0"/>
                <a:cs typeface="Times New Roman" panose="02020603050405020304" pitchFamily="18" charset="0"/>
              </a:rPr>
              <a:t>interviews and review of draft documents and processes in Year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lgn="just">
              <a:spcBef>
                <a:spcPts val="0"/>
              </a:spcBef>
              <a:spcAft>
                <a:spcPts val="0"/>
              </a:spcAft>
              <a:tabLst>
                <a:tab pos="228600" algn="l"/>
              </a:tabLst>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tabLst>
                <a:tab pos="228600" algn="l"/>
              </a:tabLst>
            </a:pPr>
            <a:r>
              <a:rPr lang="en-US" sz="2000" dirty="0" smtClean="0">
                <a:latin typeface="Arial" panose="020B0604020202020204" pitchFamily="34" charset="0"/>
                <a:ea typeface="Calibri" panose="020F0502020204030204" pitchFamily="34" charset="0"/>
                <a:cs typeface="Times New Roman" panose="02020603050405020304" pitchFamily="18" charset="0"/>
              </a:rPr>
              <a:t>In-person </a:t>
            </a:r>
            <a:r>
              <a:rPr lang="en-US" sz="2000" dirty="0">
                <a:latin typeface="Arial" panose="020B0604020202020204" pitchFamily="34" charset="0"/>
                <a:ea typeface="Calibri" panose="020F0502020204030204" pitchFamily="34" charset="0"/>
                <a:cs typeface="Times New Roman" panose="02020603050405020304" pitchFamily="18" charset="0"/>
              </a:rPr>
              <a:t>regional meetings (Evidence Academies in Years 2 and 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lgn="just">
              <a:spcBef>
                <a:spcPts val="0"/>
              </a:spcBef>
              <a:spcAft>
                <a:spcPts val="0"/>
              </a:spcAft>
              <a:tabLst>
                <a:tab pos="228600" algn="l"/>
              </a:tabLst>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2000" dirty="0" smtClean="0">
                <a:latin typeface="Arial" panose="020B0604020202020204" pitchFamily="34" charset="0"/>
                <a:ea typeface="Calibri" panose="020F0502020204030204" pitchFamily="34" charset="0"/>
                <a:cs typeface="Times New Roman" panose="02020603050405020304" pitchFamily="18" charset="0"/>
              </a:rPr>
              <a:t>Development </a:t>
            </a:r>
            <a:r>
              <a:rPr lang="en-US" sz="2000" dirty="0">
                <a:latin typeface="Arial" panose="020B0604020202020204" pitchFamily="34" charset="0"/>
                <a:ea typeface="Calibri" panose="020F0502020204030204" pitchFamily="34" charset="0"/>
                <a:cs typeface="Times New Roman" panose="02020603050405020304" pitchFamily="18" charset="0"/>
              </a:rPr>
              <a:t>and implementation of regional plans during years 2 &amp; 3 using knowledge gained through TCC research to inform decisions and actions to change policies, programs and/or practices affecting the uptake and use of these interventions in their region and particularly among minority men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600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 for academic-community partnerships</a:t>
            </a:r>
            <a:endParaRPr lang="en-US" b="1" dirty="0"/>
          </a:p>
        </p:txBody>
      </p:sp>
      <p:sp>
        <p:nvSpPr>
          <p:cNvPr id="3" name="Content Placeholder 2"/>
          <p:cNvSpPr>
            <a:spLocks noGrp="1"/>
          </p:cNvSpPr>
          <p:nvPr>
            <p:ph idx="1"/>
          </p:nvPr>
        </p:nvSpPr>
        <p:spPr/>
        <p:txBody>
          <a:bodyPr/>
          <a:lstStyle/>
          <a:p>
            <a:r>
              <a:rPr lang="en-US" sz="2400" dirty="0" smtClean="0"/>
              <a:t>Determining who are the right stakeholders?</a:t>
            </a:r>
          </a:p>
          <a:p>
            <a:r>
              <a:rPr lang="en-US" sz="2400" dirty="0" smtClean="0"/>
              <a:t>Deciding on when to expand and limit partnerships?</a:t>
            </a:r>
          </a:p>
          <a:p>
            <a:r>
              <a:rPr lang="en-US" sz="2400" dirty="0" smtClean="0"/>
              <a:t>Precision medicine versus basic health care services?</a:t>
            </a:r>
          </a:p>
          <a:p>
            <a:r>
              <a:rPr lang="en-US" sz="2400" dirty="0" smtClean="0"/>
              <a:t>Administrative coordination and integration of groups and activities</a:t>
            </a:r>
          </a:p>
          <a:p>
            <a:endParaRPr lang="en-US" dirty="0"/>
          </a:p>
        </p:txBody>
      </p:sp>
    </p:spTree>
    <p:extLst>
      <p:ext uri="{BB962C8B-B14F-4D97-AF65-F5344CB8AC3E}">
        <p14:creationId xmlns:p14="http://schemas.microsoft.com/office/powerpoint/2010/main" val="3441326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Musc</a:t>
            </a:r>
            <a:r>
              <a:rPr lang="en-US" dirty="0" smtClean="0"/>
              <a:t> transdisciplinary collaborative center in precision medicine and minority men’s health</a:t>
            </a:r>
            <a:endParaRPr lang="en-US" dirty="0"/>
          </a:p>
        </p:txBody>
      </p:sp>
      <p:sp>
        <p:nvSpPr>
          <p:cNvPr id="4" name="Content Placeholder 3"/>
          <p:cNvSpPr>
            <a:spLocks noGrp="1"/>
          </p:cNvSpPr>
          <p:nvPr>
            <p:ph sz="half" idx="1"/>
          </p:nvPr>
        </p:nvSpPr>
        <p:spPr>
          <a:xfrm>
            <a:off x="994123" y="2086600"/>
            <a:ext cx="5422390" cy="3633047"/>
          </a:xfrm>
        </p:spPr>
        <p:txBody>
          <a:bodyPr anchor="t">
            <a:normAutofit/>
          </a:bodyPr>
          <a:lstStyle/>
          <a:p>
            <a:r>
              <a:rPr lang="en-US" dirty="0" smtClean="0"/>
              <a:t>Claudia </a:t>
            </a:r>
            <a:r>
              <a:rPr lang="en-US" dirty="0" err="1" smtClean="0"/>
              <a:t>Baquet</a:t>
            </a:r>
            <a:r>
              <a:rPr lang="en-US" dirty="0" smtClean="0"/>
              <a:t>, MD</a:t>
            </a:r>
          </a:p>
          <a:p>
            <a:r>
              <a:rPr lang="en-US" dirty="0" smtClean="0"/>
              <a:t>Bettina Beech, </a:t>
            </a:r>
            <a:r>
              <a:rPr lang="en-US" dirty="0" err="1" smtClean="0"/>
              <a:t>DrPH</a:t>
            </a:r>
            <a:endParaRPr lang="en-US" dirty="0" smtClean="0"/>
          </a:p>
          <a:p>
            <a:r>
              <a:rPr lang="en-US" dirty="0" smtClean="0"/>
              <a:t>Kathleen Cartmell, PhD</a:t>
            </a:r>
          </a:p>
          <a:p>
            <a:r>
              <a:rPr lang="en-US" dirty="0" smtClean="0"/>
              <a:t>Ernestine </a:t>
            </a:r>
            <a:r>
              <a:rPr lang="en-US" dirty="0" err="1" smtClean="0"/>
              <a:t>Delmoor</a:t>
            </a:r>
            <a:r>
              <a:rPr lang="en-US" dirty="0" smtClean="0"/>
              <a:t>, MPH</a:t>
            </a:r>
          </a:p>
          <a:p>
            <a:r>
              <a:rPr lang="en-US" dirty="0" smtClean="0"/>
              <a:t>Richard Drake, PhD</a:t>
            </a:r>
          </a:p>
          <a:p>
            <a:r>
              <a:rPr lang="en-US" dirty="0" smtClean="0"/>
              <a:t>Sebastiano </a:t>
            </a:r>
            <a:r>
              <a:rPr lang="en-US" dirty="0" err="1" smtClean="0"/>
              <a:t>Gattoni</a:t>
            </a:r>
            <a:r>
              <a:rPr lang="en-US" dirty="0" smtClean="0"/>
              <a:t>-Celli, MD</a:t>
            </a:r>
          </a:p>
          <a:p>
            <a:r>
              <a:rPr lang="en-US" dirty="0" smtClean="0"/>
              <a:t>Stephen Ethier, PhD</a:t>
            </a:r>
          </a:p>
          <a:p>
            <a:r>
              <a:rPr lang="en-US" dirty="0" smtClean="0"/>
              <a:t>Chanita Hughes-Halbert, PhD</a:t>
            </a:r>
          </a:p>
          <a:p>
            <a:endParaRPr lang="en-US" dirty="0"/>
          </a:p>
        </p:txBody>
      </p:sp>
      <p:sp>
        <p:nvSpPr>
          <p:cNvPr id="5" name="Content Placeholder 4"/>
          <p:cNvSpPr>
            <a:spLocks noGrp="1"/>
          </p:cNvSpPr>
          <p:nvPr>
            <p:ph sz="half" idx="2"/>
          </p:nvPr>
        </p:nvSpPr>
        <p:spPr>
          <a:xfrm>
            <a:off x="6096001" y="2086600"/>
            <a:ext cx="5422392" cy="3633047"/>
          </a:xfrm>
        </p:spPr>
        <p:txBody>
          <a:bodyPr anchor="t">
            <a:normAutofit/>
          </a:bodyPr>
          <a:lstStyle/>
          <a:p>
            <a:r>
              <a:rPr lang="en-US" dirty="0"/>
              <a:t>Melanie Jefferson, PhD</a:t>
            </a:r>
          </a:p>
          <a:p>
            <a:r>
              <a:rPr lang="en-US" dirty="0"/>
              <a:t>Les </a:t>
            </a:r>
            <a:r>
              <a:rPr lang="en-US" dirty="0" err="1"/>
              <a:t>Lenert</a:t>
            </a:r>
            <a:r>
              <a:rPr lang="en-US" dirty="0"/>
              <a:t>, MD</a:t>
            </a:r>
          </a:p>
          <a:p>
            <a:r>
              <a:rPr lang="en-US" dirty="0"/>
              <a:t>Michael Lilly, MD</a:t>
            </a:r>
          </a:p>
          <a:p>
            <a:r>
              <a:rPr lang="en-US" dirty="0" err="1" smtClean="0"/>
              <a:t>Gaynell</a:t>
            </a:r>
            <a:r>
              <a:rPr lang="en-US" dirty="0" smtClean="0"/>
              <a:t> </a:t>
            </a:r>
            <a:r>
              <a:rPr lang="en-US" dirty="0" err="1" smtClean="0"/>
              <a:t>Magwood</a:t>
            </a:r>
            <a:r>
              <a:rPr lang="en-US" dirty="0" smtClean="0"/>
              <a:t>, PhD</a:t>
            </a:r>
          </a:p>
          <a:p>
            <a:r>
              <a:rPr lang="en-US" dirty="0" smtClean="0"/>
              <a:t>Cathy Melvin, PhD</a:t>
            </a:r>
          </a:p>
          <a:p>
            <a:r>
              <a:rPr lang="en-US" dirty="0" smtClean="0"/>
              <a:t>Raymond Samuel, MD</a:t>
            </a:r>
          </a:p>
          <a:p>
            <a:r>
              <a:rPr lang="en-US" dirty="0" smtClean="0"/>
              <a:t>Stephen Savage, MD</a:t>
            </a:r>
          </a:p>
          <a:p>
            <a:r>
              <a:rPr lang="en-US" dirty="0" smtClean="0"/>
              <a:t>Ian Thompson, MD</a:t>
            </a:r>
          </a:p>
          <a:p>
            <a:r>
              <a:rPr lang="en-US" dirty="0" smtClean="0"/>
              <a:t>Jennifer Wu, PhD</a:t>
            </a:r>
            <a:endParaRPr lang="en-US" dirty="0"/>
          </a:p>
        </p:txBody>
      </p:sp>
    </p:spTree>
    <p:extLst>
      <p:ext uri="{BB962C8B-B14F-4D97-AF65-F5344CB8AC3E}">
        <p14:creationId xmlns:p14="http://schemas.microsoft.com/office/powerpoint/2010/main" val="43303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8667"/>
          <a:stretch/>
        </p:blipFill>
        <p:spPr>
          <a:xfrm>
            <a:off x="2871919" y="1899138"/>
            <a:ext cx="6723419" cy="4695092"/>
          </a:xfrm>
          <a:prstGeom prst="rect">
            <a:avLst/>
          </a:prstGeom>
          <a:ln>
            <a:solidFill>
              <a:schemeClr val="tx1"/>
            </a:solidFill>
          </a:ln>
        </p:spPr>
      </p:pic>
    </p:spTree>
    <p:extLst>
      <p:ext uri="{BB962C8B-B14F-4D97-AF65-F5344CB8AC3E}">
        <p14:creationId xmlns:p14="http://schemas.microsoft.com/office/powerpoint/2010/main" val="837593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academic-community partnerships</a:t>
            </a:r>
            <a:endParaRPr lang="en-US" b="1" dirty="0"/>
          </a:p>
        </p:txBody>
      </p:sp>
      <p:sp>
        <p:nvSpPr>
          <p:cNvPr id="3" name="Content Placeholder 2"/>
          <p:cNvSpPr>
            <a:spLocks noGrp="1"/>
          </p:cNvSpPr>
          <p:nvPr>
            <p:ph idx="1"/>
          </p:nvPr>
        </p:nvSpPr>
        <p:spPr/>
        <p:txBody>
          <a:bodyPr/>
          <a:lstStyle/>
          <a:p>
            <a:r>
              <a:rPr lang="en-US" altLang="en-US" sz="2800" dirty="0">
                <a:cs typeface="Arial" charset="0"/>
              </a:rPr>
              <a:t>Community-based participatory research (in health) is a collaborative approach to research that equitably involves all partners in the research process and recognizes the unique strengths that each brings  </a:t>
            </a:r>
          </a:p>
          <a:p>
            <a:endParaRPr lang="en-US" altLang="en-US" sz="2800" dirty="0">
              <a:cs typeface="Arial" charset="0"/>
            </a:endParaRPr>
          </a:p>
          <a:p>
            <a:r>
              <a:rPr lang="en-US" altLang="en-US" sz="2800" dirty="0">
                <a:cs typeface="Arial" charset="0"/>
              </a:rPr>
              <a:t>CBPR begins with a research topic of importance to the community with the aim of combining knowledge and action for social change to improve community (health) </a:t>
            </a:r>
          </a:p>
          <a:p>
            <a:endParaRPr lang="en-US" dirty="0"/>
          </a:p>
        </p:txBody>
      </p:sp>
    </p:spTree>
    <p:extLst>
      <p:ext uri="{BB962C8B-B14F-4D97-AF65-F5344CB8AC3E}">
        <p14:creationId xmlns:p14="http://schemas.microsoft.com/office/powerpoint/2010/main" val="914821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510" y="1866508"/>
            <a:ext cx="7233629" cy="4601001"/>
          </a:xfrm>
        </p:spPr>
        <p:txBody>
          <a:bodyPr>
            <a:normAutofit/>
          </a:bodyPr>
          <a:lstStyle/>
          <a:p>
            <a:pPr lvl="0"/>
            <a:r>
              <a:rPr lang="en-US" sz="2000" dirty="0"/>
              <a:t>Establish a </a:t>
            </a:r>
            <a:r>
              <a:rPr lang="en-US" sz="2000" dirty="0" smtClean="0"/>
              <a:t>Consortium that supports </a:t>
            </a:r>
            <a:r>
              <a:rPr lang="en-US" sz="2000" dirty="0"/>
              <a:t>the active engagement of diverse </a:t>
            </a:r>
            <a:r>
              <a:rPr lang="en-US" sz="2000" dirty="0" smtClean="0"/>
              <a:t>stakeholders </a:t>
            </a:r>
            <a:r>
              <a:rPr lang="en-US" sz="2000" dirty="0"/>
              <a:t>in </a:t>
            </a:r>
            <a:r>
              <a:rPr lang="en-US" sz="2000" dirty="0" smtClean="0"/>
              <a:t>precision </a:t>
            </a:r>
            <a:r>
              <a:rPr lang="en-US" sz="2000" dirty="0"/>
              <a:t>medicine </a:t>
            </a:r>
            <a:r>
              <a:rPr lang="en-US" sz="2000" dirty="0" smtClean="0"/>
              <a:t>and health disparities research </a:t>
            </a:r>
          </a:p>
          <a:p>
            <a:pPr lvl="0"/>
            <a:r>
              <a:rPr lang="en-US" sz="2000" dirty="0" smtClean="0"/>
              <a:t>Conduct </a:t>
            </a:r>
            <a:r>
              <a:rPr lang="en-US" sz="2000" dirty="0"/>
              <a:t>translational research to understand the </a:t>
            </a:r>
            <a:r>
              <a:rPr lang="en-US" sz="2000" dirty="0" smtClean="0"/>
              <a:t>interaction </a:t>
            </a:r>
            <a:r>
              <a:rPr lang="en-US" sz="2000" dirty="0"/>
              <a:t>between biological, social, psychological, behavioral, and clinical factors and health care and disease outcomes </a:t>
            </a:r>
            <a:r>
              <a:rPr lang="en-US" sz="2000" dirty="0" smtClean="0"/>
              <a:t>among minority men</a:t>
            </a:r>
          </a:p>
          <a:p>
            <a:pPr lvl="0"/>
            <a:r>
              <a:rPr lang="en-US" sz="2000" dirty="0"/>
              <a:t>S</a:t>
            </a:r>
            <a:r>
              <a:rPr lang="en-US" sz="2000" dirty="0" smtClean="0"/>
              <a:t>upport </a:t>
            </a:r>
            <a:r>
              <a:rPr lang="en-US" sz="2000" dirty="0"/>
              <a:t>the</a:t>
            </a:r>
            <a:r>
              <a:rPr lang="en-US" sz="2000" b="1" i="1" dirty="0"/>
              <a:t> </a:t>
            </a:r>
            <a:r>
              <a:rPr lang="en-US" sz="2000" dirty="0"/>
              <a:t>dissemination of evidence related to precision </a:t>
            </a:r>
            <a:r>
              <a:rPr lang="en-US" sz="2000" dirty="0" smtClean="0"/>
              <a:t>medicine and health disparities</a:t>
            </a:r>
          </a:p>
          <a:p>
            <a:pPr lvl="0"/>
            <a:r>
              <a:rPr lang="en-US" sz="2000" dirty="0" smtClean="0"/>
              <a:t>Integrate data on biological, social, psychological, and clinical factors to validate </a:t>
            </a:r>
            <a:r>
              <a:rPr lang="en-US" sz="2000" dirty="0"/>
              <a:t>findings </a:t>
            </a:r>
            <a:r>
              <a:rPr lang="en-US" sz="2000" dirty="0" smtClean="0"/>
              <a:t>from prospective TCC research</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645139" y="1866508"/>
            <a:ext cx="3808428" cy="3761295"/>
          </a:xfrm>
          <a:prstGeom prst="rect">
            <a:avLst/>
          </a:prstGeom>
          <a:noFill/>
        </p:spPr>
      </p:pic>
      <p:sp>
        <p:nvSpPr>
          <p:cNvPr id="5" name="Rectangle 4"/>
          <p:cNvSpPr/>
          <p:nvPr/>
        </p:nvSpPr>
        <p:spPr>
          <a:xfrm>
            <a:off x="1017429" y="815044"/>
            <a:ext cx="9966960" cy="609398"/>
          </a:xfrm>
          <a:prstGeom prst="rect">
            <a:avLst/>
          </a:prstGeom>
        </p:spPr>
        <p:txBody>
          <a:bodyPr wrap="square">
            <a:spAutoFit/>
          </a:bodyPr>
          <a:lstStyle/>
          <a:p>
            <a:pPr algn="ctr"/>
            <a:r>
              <a:rPr lang="en-US" sz="3360" b="1" dirty="0" smtClean="0">
                <a:solidFill>
                  <a:schemeClr val="bg1"/>
                </a:solidFill>
                <a:latin typeface="Arial Narrow" panose="020B0606020202030204" pitchFamily="34" charset="0"/>
              </a:rPr>
              <a:t>Mission</a:t>
            </a:r>
            <a:endParaRPr lang="en-US" sz="3360" b="1" dirty="0">
              <a:solidFill>
                <a:schemeClr val="bg1"/>
              </a:solidFill>
              <a:latin typeface="Arial Narrow" panose="020B0606020202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4017" y="5723509"/>
            <a:ext cx="1477177" cy="918619"/>
          </a:xfrm>
          <a:prstGeom prst="rect">
            <a:avLst/>
          </a:prstGeom>
        </p:spPr>
      </p:pic>
      <p:sp>
        <p:nvSpPr>
          <p:cNvPr id="7" name="TextBox 6"/>
          <p:cNvSpPr txBox="1"/>
          <p:nvPr/>
        </p:nvSpPr>
        <p:spPr>
          <a:xfrm>
            <a:off x="7872518" y="5891927"/>
            <a:ext cx="2064470" cy="646331"/>
          </a:xfrm>
          <a:prstGeom prst="rect">
            <a:avLst/>
          </a:prstGeom>
          <a:noFill/>
        </p:spPr>
        <p:txBody>
          <a:bodyPr wrap="square" rtlCol="0">
            <a:spAutoFit/>
          </a:bodyPr>
          <a:lstStyle/>
          <a:p>
            <a:r>
              <a:rPr lang="en-US" sz="3600" i="1" dirty="0" smtClean="0">
                <a:solidFill>
                  <a:srgbClr val="7030A0"/>
                </a:solidFill>
              </a:rPr>
              <a:t>NIMHD</a:t>
            </a:r>
            <a:endParaRPr lang="en-US" sz="3600" i="1" dirty="0">
              <a:solidFill>
                <a:srgbClr val="7030A0"/>
              </a:solidFill>
            </a:endParaRPr>
          </a:p>
        </p:txBody>
      </p:sp>
    </p:spTree>
    <p:extLst>
      <p:ext uri="{BB962C8B-B14F-4D97-AF65-F5344CB8AC3E}">
        <p14:creationId xmlns:p14="http://schemas.microsoft.com/office/powerpoint/2010/main" val="406912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71" y="1866508"/>
            <a:ext cx="11494543" cy="4601001"/>
          </a:xfrm>
        </p:spPr>
        <p:txBody>
          <a:bodyPr>
            <a:normAutofit/>
          </a:bodyPr>
          <a:lstStyle/>
          <a:p>
            <a:pPr lvl="0"/>
            <a:r>
              <a:rPr lang="en-US" sz="2000" dirty="0" smtClean="0"/>
              <a:t>Minority men have poor health outcomes and lower life expectancy compared to non-minority men</a:t>
            </a:r>
          </a:p>
          <a:p>
            <a:pPr lvl="1"/>
            <a:r>
              <a:rPr lang="en-US" sz="2000" dirty="0" smtClean="0"/>
              <a:t>African American men 30% more likely to die from heart disease than white men</a:t>
            </a:r>
          </a:p>
          <a:p>
            <a:pPr lvl="1"/>
            <a:r>
              <a:rPr lang="en-US" sz="2000" dirty="0" smtClean="0"/>
              <a:t>African American men are 60% more likely to die from stroke than white men</a:t>
            </a:r>
          </a:p>
          <a:p>
            <a:pPr lvl="1"/>
            <a:r>
              <a:rPr lang="en-US" sz="2000" dirty="0" smtClean="0"/>
              <a:t>Hispanic men are twice as likely than white men to die from diabetes</a:t>
            </a:r>
          </a:p>
          <a:p>
            <a:pPr lvl="1"/>
            <a:r>
              <a:rPr lang="en-US" sz="2000" dirty="0" smtClean="0"/>
              <a:t>Hispanic men have a higher death rate from HIV compared to white men</a:t>
            </a:r>
          </a:p>
          <a:p>
            <a:r>
              <a:rPr lang="en-US" sz="2200" dirty="0" smtClean="0"/>
              <a:t>Limited attention is given to minority men as part of health disparities research</a:t>
            </a:r>
          </a:p>
          <a:p>
            <a:pPr lvl="1"/>
            <a:endParaRPr lang="en-US" sz="2200" dirty="0" smtClean="0"/>
          </a:p>
          <a:p>
            <a:pPr lvl="1"/>
            <a:endParaRPr lang="en-US" sz="2200" dirty="0"/>
          </a:p>
        </p:txBody>
      </p:sp>
      <p:sp>
        <p:nvSpPr>
          <p:cNvPr id="5" name="Rectangle 4"/>
          <p:cNvSpPr/>
          <p:nvPr/>
        </p:nvSpPr>
        <p:spPr>
          <a:xfrm>
            <a:off x="1017429" y="815044"/>
            <a:ext cx="9966960" cy="609398"/>
          </a:xfrm>
          <a:prstGeom prst="rect">
            <a:avLst/>
          </a:prstGeom>
        </p:spPr>
        <p:txBody>
          <a:bodyPr wrap="square">
            <a:spAutoFit/>
          </a:bodyPr>
          <a:lstStyle/>
          <a:p>
            <a:pPr algn="ctr"/>
            <a:r>
              <a:rPr lang="en-US" sz="3360" b="1" dirty="0" smtClean="0">
                <a:solidFill>
                  <a:schemeClr val="bg1"/>
                </a:solidFill>
                <a:latin typeface="Arial Narrow" panose="020B0606020202030204" pitchFamily="34" charset="0"/>
              </a:rPr>
              <a:t>Rationale</a:t>
            </a:r>
            <a:endParaRPr lang="en-US" sz="336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3197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 Transdisciplinary collaborative center in precision medicine and minority men’s health</a:t>
            </a:r>
            <a:endParaRPr lang="en-US" dirty="0"/>
          </a:p>
        </p:txBody>
      </p:sp>
      <p:pic>
        <p:nvPicPr>
          <p:cNvPr id="4" name="Picture 3"/>
          <p:cNvPicPr>
            <a:picLocks noChangeAspect="1"/>
          </p:cNvPicPr>
          <p:nvPr/>
        </p:nvPicPr>
        <p:blipFill>
          <a:blip r:embed="rId3"/>
          <a:stretch>
            <a:fillRect/>
          </a:stretch>
        </p:blipFill>
        <p:spPr>
          <a:xfrm>
            <a:off x="1319379" y="4436473"/>
            <a:ext cx="2143125" cy="2143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050" y="2040747"/>
            <a:ext cx="2105025" cy="21717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7000" y="4674598"/>
            <a:ext cx="2140999" cy="1905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758" y="1931397"/>
            <a:ext cx="2654889" cy="1696847"/>
          </a:xfrm>
          <a:prstGeom prst="rect">
            <a:avLst/>
          </a:prstGeom>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4685103" y="2518984"/>
            <a:ext cx="2988297" cy="2667786"/>
          </a:xfrm>
          <a:prstGeom prst="rect">
            <a:avLst/>
          </a:prstGeom>
          <a:noFill/>
        </p:spPr>
      </p:pic>
    </p:spTree>
    <p:extLst>
      <p:ext uri="{BB962C8B-B14F-4D97-AF65-F5344CB8AC3E}">
        <p14:creationId xmlns:p14="http://schemas.microsoft.com/office/powerpoint/2010/main" val="3547483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 Transdisciplinary collaborative center in precision medicine and minority men’s health</a:t>
            </a:r>
            <a:endParaRPr lang="en-US" dirty="0"/>
          </a:p>
        </p:txBody>
      </p:sp>
      <p:graphicFrame>
        <p:nvGraphicFramePr>
          <p:cNvPr id="17" name="Diagram 16"/>
          <p:cNvGraphicFramePr/>
          <p:nvPr>
            <p:extLst>
              <p:ext uri="{D42A27DB-BD31-4B8C-83A1-F6EECF244321}">
                <p14:modId xmlns:p14="http://schemas.microsoft.com/office/powerpoint/2010/main" val="1596389050"/>
              </p:ext>
            </p:extLst>
          </p:nvPr>
        </p:nvGraphicFramePr>
        <p:xfrm>
          <a:off x="3365308" y="1989056"/>
          <a:ext cx="8128000" cy="437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p:cNvPicPr/>
          <p:nvPr/>
        </p:nvPicPr>
        <p:blipFill>
          <a:blip r:embed="rId8">
            <a:extLst>
              <a:ext uri="{28A0092B-C50C-407E-A947-70E740481C1C}">
                <a14:useLocalDpi xmlns:a14="http://schemas.microsoft.com/office/drawing/2010/main" val="0"/>
              </a:ext>
            </a:extLst>
          </a:blip>
          <a:srcRect/>
          <a:stretch>
            <a:fillRect/>
          </a:stretch>
        </p:blipFill>
        <p:spPr bwMode="auto">
          <a:xfrm>
            <a:off x="377011" y="2630079"/>
            <a:ext cx="2988297" cy="2667786"/>
          </a:xfrm>
          <a:prstGeom prst="rect">
            <a:avLst/>
          </a:prstGeom>
          <a:noFill/>
        </p:spPr>
      </p:pic>
    </p:spTree>
    <p:extLst>
      <p:ext uri="{BB962C8B-B14F-4D97-AF65-F5344CB8AC3E}">
        <p14:creationId xmlns:p14="http://schemas.microsoft.com/office/powerpoint/2010/main" val="249718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5136" y="598227"/>
            <a:ext cx="9966960" cy="1126462"/>
          </a:xfrm>
          <a:prstGeom prst="rect">
            <a:avLst/>
          </a:prstGeom>
        </p:spPr>
        <p:txBody>
          <a:bodyPr wrap="square">
            <a:spAutoFit/>
          </a:bodyPr>
          <a:lstStyle/>
          <a:p>
            <a:pPr algn="ctr"/>
            <a:r>
              <a:rPr lang="en-US" sz="3360" b="1" dirty="0">
                <a:solidFill>
                  <a:schemeClr val="bg1"/>
                </a:solidFill>
                <a:latin typeface="Arial Narrow" panose="020B0606020202030204" pitchFamily="34" charset="0"/>
              </a:rPr>
              <a:t>Transdisciplinary Collaborative Center in </a:t>
            </a:r>
            <a:br>
              <a:rPr lang="en-US" sz="3360" b="1" dirty="0">
                <a:solidFill>
                  <a:schemeClr val="bg1"/>
                </a:solidFill>
                <a:latin typeface="Arial Narrow" panose="020B0606020202030204" pitchFamily="34" charset="0"/>
              </a:rPr>
            </a:br>
            <a:r>
              <a:rPr lang="en-US" sz="3360" b="1" dirty="0">
                <a:solidFill>
                  <a:schemeClr val="bg1"/>
                </a:solidFill>
                <a:latin typeface="Arial Narrow" panose="020B0606020202030204" pitchFamily="34" charset="0"/>
              </a:rPr>
              <a:t>Precision Medicine and Minority Men's Health</a:t>
            </a:r>
          </a:p>
        </p:txBody>
      </p:sp>
      <p:sp>
        <p:nvSpPr>
          <p:cNvPr id="4" name="TextBox 3"/>
          <p:cNvSpPr txBox="1"/>
          <p:nvPr/>
        </p:nvSpPr>
        <p:spPr>
          <a:xfrm>
            <a:off x="5995" y="2084907"/>
            <a:ext cx="5577840" cy="3896451"/>
          </a:xfrm>
          <a:prstGeom prst="rect">
            <a:avLst/>
          </a:prstGeom>
          <a:noFill/>
        </p:spPr>
        <p:txBody>
          <a:bodyPr wrap="square" rtlCol="0">
            <a:spAutoFit/>
          </a:bodyPr>
          <a:lstStyle/>
          <a:p>
            <a:pPr algn="ctr"/>
            <a:r>
              <a:rPr lang="en-US" sz="2880" b="1" dirty="0" smtClean="0">
                <a:solidFill>
                  <a:srgbClr val="C00000"/>
                </a:solidFill>
                <a:latin typeface="Arial Narrow" panose="020B0606020202030204" pitchFamily="34" charset="0"/>
              </a:rPr>
              <a:t>Multi-PIs/Admin </a:t>
            </a:r>
            <a:r>
              <a:rPr lang="en-US" sz="2880" b="1" dirty="0">
                <a:solidFill>
                  <a:prstClr val="black"/>
                </a:solidFill>
                <a:latin typeface="Arial Narrow" panose="020B0606020202030204" pitchFamily="34" charset="0"/>
              </a:rPr>
              <a:t/>
            </a:r>
            <a:br>
              <a:rPr lang="en-US" sz="2880" b="1" dirty="0">
                <a:solidFill>
                  <a:prstClr val="black"/>
                </a:solidFill>
                <a:latin typeface="Arial Narrow" panose="020B0606020202030204" pitchFamily="34" charset="0"/>
              </a:rPr>
            </a:br>
            <a:r>
              <a:rPr lang="en-US" sz="2880" b="1" dirty="0">
                <a:solidFill>
                  <a:prstClr val="black"/>
                </a:solidFill>
                <a:latin typeface="Arial Narrow" panose="020B0606020202030204" pitchFamily="34" charset="0"/>
              </a:rPr>
              <a:t>Hughes-Halbert, Lilly, &amp; </a:t>
            </a:r>
            <a:r>
              <a:rPr lang="en-US" sz="2880" b="1" dirty="0" smtClean="0">
                <a:solidFill>
                  <a:prstClr val="black"/>
                </a:solidFill>
                <a:latin typeface="Arial Narrow" panose="020B0606020202030204" pitchFamily="34" charset="0"/>
              </a:rPr>
              <a:t>Ethier</a:t>
            </a:r>
          </a:p>
          <a:p>
            <a:pPr algn="ctr"/>
            <a:endParaRPr lang="en-US" sz="2880" b="1" dirty="0">
              <a:solidFill>
                <a:prstClr val="black"/>
              </a:solidFill>
              <a:latin typeface="Arial Narrow" panose="020B0606020202030204" pitchFamily="34" charset="0"/>
            </a:endParaRPr>
          </a:p>
          <a:p>
            <a:pPr algn="ctr"/>
            <a:r>
              <a:rPr lang="en-US" sz="2880" b="1" dirty="0" smtClean="0">
                <a:solidFill>
                  <a:srgbClr val="C00000"/>
                </a:solidFill>
                <a:latin typeface="Arial Narrow" panose="020B0606020202030204" pitchFamily="34" charset="0"/>
              </a:rPr>
              <a:t>Data Integration</a:t>
            </a:r>
          </a:p>
          <a:p>
            <a:pPr algn="ctr"/>
            <a:r>
              <a:rPr lang="en-US" sz="2880" b="1" dirty="0" err="1" smtClean="0">
                <a:solidFill>
                  <a:prstClr val="black"/>
                </a:solidFill>
                <a:latin typeface="Arial Narrow" panose="020B0606020202030204" pitchFamily="34" charset="0"/>
              </a:rPr>
              <a:t>Lenert</a:t>
            </a:r>
            <a:r>
              <a:rPr lang="en-US" sz="2880" b="1" dirty="0" smtClean="0">
                <a:solidFill>
                  <a:prstClr val="black"/>
                </a:solidFill>
                <a:latin typeface="Arial Narrow" panose="020B0606020202030204" pitchFamily="34" charset="0"/>
              </a:rPr>
              <a:t>, Obeid</a:t>
            </a:r>
          </a:p>
          <a:p>
            <a:pPr algn="ctr"/>
            <a:endParaRPr lang="en-US" sz="2880" b="1" dirty="0">
              <a:solidFill>
                <a:prstClr val="black"/>
              </a:solidFill>
              <a:latin typeface="Arial Narrow" panose="020B0606020202030204" pitchFamily="34" charset="0"/>
            </a:endParaRPr>
          </a:p>
          <a:p>
            <a:pPr algn="ctr"/>
            <a:r>
              <a:rPr lang="en-US" sz="2880" b="1" dirty="0" smtClean="0">
                <a:solidFill>
                  <a:srgbClr val="C00000"/>
                </a:solidFill>
                <a:latin typeface="Arial Narrow" panose="020B0606020202030204" pitchFamily="34" charset="0"/>
              </a:rPr>
              <a:t>Dissemination &amp; Implementation</a:t>
            </a:r>
          </a:p>
          <a:p>
            <a:pPr algn="ctr"/>
            <a:r>
              <a:rPr lang="en-US" sz="2880" b="1" dirty="0" smtClean="0">
                <a:solidFill>
                  <a:prstClr val="black"/>
                </a:solidFill>
                <a:latin typeface="Arial Narrow" panose="020B0606020202030204" pitchFamily="34" charset="0"/>
              </a:rPr>
              <a:t>Melvin, </a:t>
            </a:r>
            <a:r>
              <a:rPr lang="en-US" sz="2880" b="1" dirty="0" err="1" smtClean="0">
                <a:solidFill>
                  <a:prstClr val="black"/>
                </a:solidFill>
                <a:latin typeface="Arial Narrow" panose="020B0606020202030204" pitchFamily="34" charset="0"/>
              </a:rPr>
              <a:t>Magwood</a:t>
            </a:r>
            <a:endParaRPr lang="en-US" sz="2880" b="1" dirty="0">
              <a:solidFill>
                <a:prstClr val="black"/>
              </a:solidFill>
              <a:latin typeface="Arial Narrow" panose="020B0606020202030204" pitchFamily="34" charset="0"/>
            </a:endParaRPr>
          </a:p>
          <a:p>
            <a:endParaRPr lang="en-US" sz="1680" dirty="0">
              <a:solidFill>
                <a:prstClr val="black"/>
              </a:solidFill>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35798" y="3747882"/>
            <a:ext cx="1143223" cy="1600512"/>
          </a:xfrm>
          <a:prstGeom prst="rect">
            <a:avLst/>
          </a:prstGeom>
          <a:ln w="22225">
            <a:solidFill>
              <a:srgbClr val="00206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734" y="3747882"/>
            <a:ext cx="1209276" cy="1600512"/>
          </a:xfrm>
          <a:prstGeom prst="rect">
            <a:avLst/>
          </a:prstGeom>
          <a:ln w="22225">
            <a:solidFill>
              <a:srgbClr val="00206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865" y="5053092"/>
            <a:ext cx="1227961" cy="1712227"/>
          </a:xfrm>
          <a:prstGeom prst="rect">
            <a:avLst/>
          </a:prstGeom>
          <a:ln w="22225">
            <a:solidFill>
              <a:srgbClr val="002060"/>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7406" y="1929390"/>
            <a:ext cx="1142420" cy="1595558"/>
          </a:xfrm>
          <a:prstGeom prst="rect">
            <a:avLst/>
          </a:prstGeom>
          <a:ln w="22225">
            <a:solidFill>
              <a:srgbClr val="002060"/>
            </a:solid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7951" y="1929390"/>
            <a:ext cx="1133034" cy="1586248"/>
          </a:xfrm>
          <a:prstGeom prst="rect">
            <a:avLst/>
          </a:prstGeom>
          <a:ln w="22225">
            <a:solidFill>
              <a:srgbClr val="002060"/>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94753" y="5089275"/>
            <a:ext cx="1171328" cy="1639859"/>
          </a:xfrm>
          <a:prstGeom prst="rect">
            <a:avLst/>
          </a:prstGeom>
          <a:noFill/>
          <a:ln w="22225">
            <a:solidFill>
              <a:srgbClr val="002060"/>
            </a:solidFill>
          </a:ln>
        </p:spPr>
      </p:pic>
      <p:pic>
        <p:nvPicPr>
          <p:cNvPr id="59" name="Picture 58"/>
          <p:cNvPicPr>
            <a:picLocks noChangeAspect="1"/>
          </p:cNvPicPr>
          <p:nvPr/>
        </p:nvPicPr>
        <p:blipFill rotWithShape="1">
          <a:blip r:embed="rId9" cstate="print">
            <a:extLst>
              <a:ext uri="{28A0092B-C50C-407E-A947-70E740481C1C}">
                <a14:useLocalDpi xmlns:a14="http://schemas.microsoft.com/office/drawing/2010/main" val="0"/>
              </a:ext>
            </a:extLst>
          </a:blip>
          <a:srcRect l="12212" t="1413" r="25565" b="30746"/>
          <a:stretch/>
        </p:blipFill>
        <p:spPr>
          <a:xfrm>
            <a:off x="10384506" y="1925387"/>
            <a:ext cx="1275179" cy="1621796"/>
          </a:xfrm>
          <a:prstGeom prst="rect">
            <a:avLst/>
          </a:prstGeom>
          <a:ln w="22225">
            <a:solidFill>
              <a:srgbClr val="002060"/>
            </a:solidFill>
          </a:ln>
        </p:spPr>
      </p:pic>
    </p:spTree>
    <p:extLst>
      <p:ext uri="{BB962C8B-B14F-4D97-AF65-F5344CB8AC3E}">
        <p14:creationId xmlns:p14="http://schemas.microsoft.com/office/powerpoint/2010/main" val="756656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8010</TotalTime>
  <Words>1854</Words>
  <Application>Microsoft Office PowerPoint</Application>
  <PresentationFormat>Widescreen</PresentationFormat>
  <Paragraphs>205</Paragraphs>
  <Slides>26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Arial Narrow</vt:lpstr>
      <vt:lpstr>Calibri</vt:lpstr>
      <vt:lpstr>Gill Sans MT</vt:lpstr>
      <vt:lpstr>Symbol</vt:lpstr>
      <vt:lpstr>Times New Roman</vt:lpstr>
      <vt:lpstr>Wingdings 2</vt:lpstr>
      <vt:lpstr>Dividend</vt:lpstr>
      <vt:lpstr>Academic-Community Partnerships for Precision Medicine</vt:lpstr>
      <vt:lpstr>Vision for Precision Medicine</vt:lpstr>
      <vt:lpstr>PowerPoint Presentation</vt:lpstr>
      <vt:lpstr>Principles of academic-community partnerships</vt:lpstr>
      <vt:lpstr>PowerPoint Presentation</vt:lpstr>
      <vt:lpstr>PowerPoint Presentation</vt:lpstr>
      <vt:lpstr>MUSC Transdisciplinary collaborative center in precision medicine and minority men’s health</vt:lpstr>
      <vt:lpstr>MUSC Transdisciplinary collaborative center in precision medicine and minority men’s health</vt:lpstr>
      <vt:lpstr>PowerPoint Presentation</vt:lpstr>
      <vt:lpstr>Musc transdisciplinary collaborative center in precision medicine and minority men’s health</vt:lpstr>
      <vt:lpstr>Precision medicine and disparities</vt:lpstr>
      <vt:lpstr>PowerPoint Presentation</vt:lpstr>
      <vt:lpstr>PowerPoint Presentation</vt:lpstr>
      <vt:lpstr>PowerPoint Presentation</vt:lpstr>
      <vt:lpstr>Overview of center projects</vt:lpstr>
      <vt:lpstr>Consortium core</vt:lpstr>
      <vt:lpstr>implementation core</vt:lpstr>
      <vt:lpstr>Data integration core</vt:lpstr>
      <vt:lpstr>PowerPoint Presentation</vt:lpstr>
      <vt:lpstr>PowerPoint Presentation</vt:lpstr>
      <vt:lpstr>Adopt definition of precision medicine</vt:lpstr>
      <vt:lpstr>Establish goals for community engagement</vt:lpstr>
      <vt:lpstr>Community engagement strategies</vt:lpstr>
      <vt:lpstr>Regional implementation teams</vt:lpstr>
      <vt:lpstr>Issues for academic-community partnerships</vt:lpstr>
      <vt:lpstr>Musc transdisciplinary collaborative center in precision medicine and minority men’s health</vt:lpstr>
    </vt:vector>
  </TitlesOfParts>
  <Company>Medical 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Data  Year 2 Themes</dc:title>
  <dc:creator>Friesinger, Michele Knoll</dc:creator>
  <cp:lastModifiedBy>Hughes Halbert, Chanita</cp:lastModifiedBy>
  <cp:revision>160</cp:revision>
  <cp:lastPrinted>2016-10-27T14:21:21Z</cp:lastPrinted>
  <dcterms:created xsi:type="dcterms:W3CDTF">2016-05-20T18:54:07Z</dcterms:created>
  <dcterms:modified xsi:type="dcterms:W3CDTF">2017-09-14T16:23:34Z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-1432258215</vt:i4>
  </property>
  <property fmtid="{D5CDD505-2E9C-101B-9397-08002B2CF9AE}" pid="3" name="_NewReviewCycle">
    <vt:lpwstr/>
  </property>
  <property fmtid="{D5CDD505-2E9C-101B-9397-08002B2CF9AE}" pid="4" name="_EmailSubject">
    <vt:lpwstr>Presentation</vt:lpwstr>
  </property>
  <property fmtid="{D5CDD505-2E9C-101B-9397-08002B2CF9AE}" pid="5" name="_AuthorEmail">
    <vt:lpwstr>hughesha@musc.edu</vt:lpwstr>
  </property>
  <property fmtid="{D5CDD505-2E9C-101B-9397-08002B2CF9AE}" pid="6" name="_AuthorEmailDisplayName">
    <vt:lpwstr>Hughes Halbert, Chanita</vt:lpwstr>
  </property>
</Properties>
</file>