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335" r:id="rId2"/>
    <p:sldId id="364" r:id="rId3"/>
    <p:sldId id="365" r:id="rId4"/>
    <p:sldId id="371" r:id="rId5"/>
    <p:sldId id="387" r:id="rId6"/>
    <p:sldId id="383" r:id="rId7"/>
    <p:sldId id="359" r:id="rId8"/>
    <p:sldId id="360" r:id="rId9"/>
    <p:sldId id="381" r:id="rId10"/>
    <p:sldId id="378" r:id="rId11"/>
    <p:sldId id="380" r:id="rId12"/>
    <p:sldId id="382" r:id="rId13"/>
    <p:sldId id="362" r:id="rId14"/>
    <p:sldId id="386" r:id="rId15"/>
    <p:sldId id="372" r:id="rId16"/>
    <p:sldId id="322" r:id="rId17"/>
    <p:sldId id="353" r:id="rId18"/>
    <p:sldId id="326" r:id="rId1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26D3F02-C9DF-9A4C-8BD2-16942FF10B97}">
          <p14:sldIdLst/>
        </p14:section>
        <p14:section name="Untitled Section" id="{79DBC511-48F2-F348-AA0A-1450E91BAB2B}">
          <p14:sldIdLst>
            <p14:sldId id="335"/>
            <p14:sldId id="364"/>
            <p14:sldId id="365"/>
            <p14:sldId id="371"/>
            <p14:sldId id="387"/>
            <p14:sldId id="383"/>
            <p14:sldId id="359"/>
            <p14:sldId id="360"/>
            <p14:sldId id="381"/>
            <p14:sldId id="378"/>
            <p14:sldId id="380"/>
            <p14:sldId id="382"/>
            <p14:sldId id="362"/>
            <p14:sldId id="386"/>
            <p14:sldId id="372"/>
            <p14:sldId id="322"/>
            <p14:sldId id="353"/>
            <p14:sldId id="326"/>
          </p14:sldIdLst>
        </p14:section>
      </p14:sectionLst>
    </p:ext>
    <p:ext uri="{EFAFB233-063F-42B5-8137-9DF3F51BA10A}">
      <p15:sldGuideLst xmlns:p15="http://schemas.microsoft.com/office/powerpoint/2012/main" xmlns="">
        <p15:guide id="1" orient="horz" pos="4224">
          <p15:clr>
            <a:srgbClr val="A4A3A4"/>
          </p15:clr>
        </p15:guide>
        <p15:guide id="2" pos="288">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C0C0"/>
    <a:srgbClr val="FFFFFF"/>
    <a:srgbClr val="FFFFCC"/>
    <a:srgbClr val="FF0000"/>
    <a:srgbClr val="FFC604"/>
    <a:srgbClr val="8A0000"/>
    <a:srgbClr val="440000"/>
    <a:srgbClr val="580000"/>
    <a:srgbClr val="940000"/>
    <a:srgbClr val="370F0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87" autoAdjust="0"/>
    <p:restoredTop sz="79771" autoAdjust="0"/>
  </p:normalViewPr>
  <p:slideViewPr>
    <p:cSldViewPr snapToObjects="1" showGuides="1">
      <p:cViewPr>
        <p:scale>
          <a:sx n="76" d="100"/>
          <a:sy n="76" d="100"/>
        </p:scale>
        <p:origin x="-1498" y="-58"/>
      </p:cViewPr>
      <p:guideLst>
        <p:guide orient="horz" pos="4224"/>
        <p:guide pos="288"/>
      </p:guideLst>
    </p:cSldViewPr>
  </p:slideViewPr>
  <p:outlineViewPr>
    <p:cViewPr>
      <p:scale>
        <a:sx n="33" d="100"/>
        <a:sy n="33" d="100"/>
      </p:scale>
      <p:origin x="0" y="0"/>
    </p:cViewPr>
  </p:outlineViewPr>
  <p:notesTextViewPr>
    <p:cViewPr>
      <p:scale>
        <a:sx n="400" d="100"/>
        <a:sy n="400" d="100"/>
      </p:scale>
      <p:origin x="0" y="0"/>
    </p:cViewPr>
  </p:notesTextViewPr>
  <p:sorterViewPr>
    <p:cViewPr>
      <p:scale>
        <a:sx n="66" d="100"/>
        <a:sy n="66" d="100"/>
      </p:scale>
      <p:origin x="0" y="0"/>
    </p:cViewPr>
  </p:sorterViewPr>
  <p:notesViewPr>
    <p:cSldViewPr snapToObjects="1" showGuides="1">
      <p:cViewPr varScale="1">
        <p:scale>
          <a:sx n="122" d="100"/>
          <a:sy n="122" d="100"/>
        </p:scale>
        <p:origin x="-4024"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FF8D1BE-E307-3B42-99C1-1A06E270C3C3}" type="datetimeFigureOut">
              <a:rPr lang="en-US" smtClean="0"/>
              <a:pPr/>
              <a:t>9/13/2017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8775EFD-0084-F54A-A5EE-DCDBDF5C4CA2}" type="slidenum">
              <a:rPr lang="en-US" smtClean="0"/>
              <a:pPr/>
              <a:t>‹#›</a:t>
            </a:fld>
            <a:endParaRPr lang="en-US"/>
          </a:p>
        </p:txBody>
      </p:sp>
    </p:spTree>
    <p:extLst>
      <p:ext uri="{BB962C8B-B14F-4D97-AF65-F5344CB8AC3E}">
        <p14:creationId xmlns:p14="http://schemas.microsoft.com/office/powerpoint/2010/main" val="325568790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8775EFD-0084-F54A-A5EE-DCDBDF5C4CA2}" type="slidenum">
              <a:rPr lang="en-US" smtClean="0"/>
              <a:pPr/>
              <a:t>1</a:t>
            </a:fld>
            <a:endParaRPr lang="en-US"/>
          </a:p>
        </p:txBody>
      </p:sp>
    </p:spTree>
    <p:extLst>
      <p:ext uri="{BB962C8B-B14F-4D97-AF65-F5344CB8AC3E}">
        <p14:creationId xmlns:p14="http://schemas.microsoft.com/office/powerpoint/2010/main" val="37100904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66D84F-FE8A-4901-B44A-507121ED7213}" type="slidenum">
              <a:rPr lang="en-US" smtClean="0"/>
              <a:t>14</a:t>
            </a:fld>
            <a:endParaRPr lang="en-US"/>
          </a:p>
        </p:txBody>
      </p:sp>
    </p:spTree>
    <p:extLst>
      <p:ext uri="{BB962C8B-B14F-4D97-AF65-F5344CB8AC3E}">
        <p14:creationId xmlns:p14="http://schemas.microsoft.com/office/powerpoint/2010/main" val="21405349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B8775EFD-0084-F54A-A5EE-DCDBDF5C4CA2}" type="slidenum">
              <a:rPr lang="en-US" smtClean="0"/>
              <a:pPr/>
              <a:t>15</a:t>
            </a:fld>
            <a:endParaRPr lang="en-US"/>
          </a:p>
        </p:txBody>
      </p:sp>
    </p:spTree>
    <p:extLst>
      <p:ext uri="{BB962C8B-B14F-4D97-AF65-F5344CB8AC3E}">
        <p14:creationId xmlns:p14="http://schemas.microsoft.com/office/powerpoint/2010/main" val="4486636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B8775EFD-0084-F54A-A5EE-DCDBDF5C4CA2}" type="slidenum">
              <a:rPr lang="en-US" smtClean="0"/>
              <a:pPr/>
              <a:t>16</a:t>
            </a:fld>
            <a:endParaRPr lang="en-US"/>
          </a:p>
        </p:txBody>
      </p:sp>
    </p:spTree>
    <p:extLst>
      <p:ext uri="{BB962C8B-B14F-4D97-AF65-F5344CB8AC3E}">
        <p14:creationId xmlns:p14="http://schemas.microsoft.com/office/powerpoint/2010/main" val="35839000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B8775EFD-0084-F54A-A5EE-DCDBDF5C4CA2}" type="slidenum">
              <a:rPr lang="en-US" smtClean="0"/>
              <a:pPr/>
              <a:t>18</a:t>
            </a:fld>
            <a:endParaRPr lang="en-US"/>
          </a:p>
        </p:txBody>
      </p:sp>
    </p:spTree>
    <p:extLst>
      <p:ext uri="{BB962C8B-B14F-4D97-AF65-F5344CB8AC3E}">
        <p14:creationId xmlns:p14="http://schemas.microsoft.com/office/powerpoint/2010/main" val="37728328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1" dirty="0" smtClean="0"/>
              <a:t>Briefly Discuss the difference between recruitment and community </a:t>
            </a:r>
            <a:r>
              <a:rPr lang="en-US" b="1" dirty="0" err="1" smtClean="0"/>
              <a:t>engag</a:t>
            </a:r>
            <a:endParaRPr lang="en-US" dirty="0" smtClean="0"/>
          </a:p>
          <a:p>
            <a:pPr lvl="0"/>
            <a:r>
              <a:rPr lang="en-US" b="1" dirty="0" smtClean="0"/>
              <a:t>Highlight some best practices in innovative and community centric models to engage/involve the community in open dialogue</a:t>
            </a:r>
            <a:endParaRPr lang="en-US" dirty="0" smtClean="0"/>
          </a:p>
          <a:p>
            <a:pPr lvl="0"/>
            <a:r>
              <a:rPr lang="en-US" b="1" dirty="0" smtClean="0"/>
              <a:t>Review feedback/surveys from a Community Dialogue with the Henrietta Lacks Family on Precision Medicine and Diverse participation in Research </a:t>
            </a:r>
            <a:endParaRPr lang="en-US" dirty="0" smtClean="0"/>
          </a:p>
          <a:p>
            <a:endParaRPr lang="en-US" dirty="0"/>
          </a:p>
        </p:txBody>
      </p:sp>
      <p:sp>
        <p:nvSpPr>
          <p:cNvPr id="4" name="Slide Number Placeholder 3"/>
          <p:cNvSpPr>
            <a:spLocks noGrp="1"/>
          </p:cNvSpPr>
          <p:nvPr>
            <p:ph type="sldNum" sz="quarter" idx="10"/>
          </p:nvPr>
        </p:nvSpPr>
        <p:spPr/>
        <p:txBody>
          <a:bodyPr/>
          <a:lstStyle/>
          <a:p>
            <a:fld id="{B8775EFD-0084-F54A-A5EE-DCDBDF5C4CA2}" type="slidenum">
              <a:rPr lang="en-US" smtClean="0"/>
              <a:pPr/>
              <a:t>2</a:t>
            </a:fld>
            <a:endParaRPr lang="en-US"/>
          </a:p>
        </p:txBody>
      </p:sp>
    </p:spTree>
    <p:extLst>
      <p:ext uri="{BB962C8B-B14F-4D97-AF65-F5344CB8AC3E}">
        <p14:creationId xmlns:p14="http://schemas.microsoft.com/office/powerpoint/2010/main" val="18133817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 will provide background as</a:t>
            </a:r>
            <a:r>
              <a:rPr lang="en-US" baseline="0" dirty="0" smtClean="0"/>
              <a:t> to why we decided to have this discussion. I will briefly describe what the UI Cancer Center Patient Brigade is and discuss how it is helping up move from engagement to involvement</a:t>
            </a:r>
            <a:endParaRPr lang="en-US" dirty="0"/>
          </a:p>
        </p:txBody>
      </p:sp>
      <p:sp>
        <p:nvSpPr>
          <p:cNvPr id="4" name="Slide Number Placeholder 3"/>
          <p:cNvSpPr>
            <a:spLocks noGrp="1"/>
          </p:cNvSpPr>
          <p:nvPr>
            <p:ph type="sldNum" sz="quarter" idx="10"/>
          </p:nvPr>
        </p:nvSpPr>
        <p:spPr/>
        <p:txBody>
          <a:bodyPr/>
          <a:lstStyle/>
          <a:p>
            <a:fld id="{B8775EFD-0084-F54A-A5EE-DCDBDF5C4CA2}" type="slidenum">
              <a:rPr lang="en-US" smtClean="0"/>
              <a:pPr/>
              <a:t>3</a:t>
            </a:fld>
            <a:endParaRPr lang="en-US"/>
          </a:p>
        </p:txBody>
      </p:sp>
    </p:spTree>
    <p:extLst>
      <p:ext uri="{BB962C8B-B14F-4D97-AF65-F5344CB8AC3E}">
        <p14:creationId xmlns:p14="http://schemas.microsoft.com/office/powerpoint/2010/main" val="14177937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 will discuss the importance of beginning to catalog</a:t>
            </a:r>
            <a:r>
              <a:rPr lang="en-US" baseline="0" dirty="0" smtClean="0"/>
              <a:t> best practices. One thing that we are hearing from community members is this concern of conversation fatigue, the same thing being said in different venues without moving the conversation forward. We must be better at noting who has been saying this and learning what we heard from them. I will describe the two pictures above as examples of two different groups, both community, and both </a:t>
            </a:r>
            <a:r>
              <a:rPr lang="en-US" baseline="0" dirty="0" err="1" smtClean="0"/>
              <a:t>initiatied</a:t>
            </a:r>
            <a:r>
              <a:rPr lang="en-US" baseline="0" dirty="0" smtClean="0"/>
              <a:t> by community stakeholders and partnered with industry and academic partners similar conversations of trust and have convened community members with successful outcomes. May 2017, CCPH partnered with UI Cancer Center and Northwestern Univ. Cancer Center for Community Dialogue and in July 2017 we partnered with Sister’s Network and I will discuss what we heard at these meetings</a:t>
            </a:r>
            <a:endParaRPr lang="en-US" dirty="0"/>
          </a:p>
        </p:txBody>
      </p:sp>
      <p:sp>
        <p:nvSpPr>
          <p:cNvPr id="4" name="Slide Number Placeholder 3"/>
          <p:cNvSpPr>
            <a:spLocks noGrp="1"/>
          </p:cNvSpPr>
          <p:nvPr>
            <p:ph type="sldNum" sz="quarter" idx="10"/>
          </p:nvPr>
        </p:nvSpPr>
        <p:spPr/>
        <p:txBody>
          <a:bodyPr/>
          <a:lstStyle/>
          <a:p>
            <a:fld id="{B8775EFD-0084-F54A-A5EE-DCDBDF5C4CA2}" type="slidenum">
              <a:rPr lang="en-US" smtClean="0"/>
              <a:pPr/>
              <a:t>4</a:t>
            </a:fld>
            <a:endParaRPr lang="en-US"/>
          </a:p>
        </p:txBody>
      </p:sp>
    </p:spTree>
    <p:extLst>
      <p:ext uri="{BB962C8B-B14F-4D97-AF65-F5344CB8AC3E}">
        <p14:creationId xmlns:p14="http://schemas.microsoft.com/office/powerpoint/2010/main" val="6236481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smtClean="0"/>
              <a:t>We had 659 people registered and more than 500 attendees (low no-show rate of 25%, typically 30-40%).</a:t>
            </a:r>
          </a:p>
          <a:p>
            <a:pPr lvl="0"/>
            <a:endParaRPr lang="en-US" sz="1200" kern="1200" dirty="0" smtClean="0">
              <a:solidFill>
                <a:schemeClr val="tx1"/>
              </a:solidFill>
              <a:effectLst/>
              <a:latin typeface="+mn-lt"/>
              <a:ea typeface="+mn-ea"/>
              <a:cs typeface="+mn-cs"/>
            </a:endParaRP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Three official welcome letters from federal officials:</a:t>
            </a:r>
          </a:p>
          <a:p>
            <a:pPr lvl="0"/>
            <a:r>
              <a:rPr lang="en-US" sz="1200" kern="1200" dirty="0" smtClean="0">
                <a:solidFill>
                  <a:schemeClr val="tx1"/>
                </a:solidFill>
                <a:effectLst/>
                <a:latin typeface="+mn-lt"/>
                <a:ea typeface="+mn-ea"/>
                <a:cs typeface="+mn-cs"/>
              </a:rPr>
              <a:t>Senator Dick Durbin</a:t>
            </a:r>
          </a:p>
          <a:p>
            <a:pPr lvl="0"/>
            <a:r>
              <a:rPr lang="en-US" sz="1200" kern="1200" dirty="0" smtClean="0">
                <a:solidFill>
                  <a:schemeClr val="tx1"/>
                </a:solidFill>
                <a:effectLst/>
                <a:latin typeface="+mn-lt"/>
                <a:ea typeface="+mn-ea"/>
                <a:cs typeface="+mn-cs"/>
              </a:rPr>
              <a:t>Congressman Danny Davis </a:t>
            </a:r>
          </a:p>
          <a:p>
            <a:pPr lvl="0"/>
            <a:r>
              <a:rPr lang="en-US" sz="1200" kern="1200" dirty="0" smtClean="0">
                <a:solidFill>
                  <a:schemeClr val="tx1"/>
                </a:solidFill>
                <a:effectLst/>
                <a:latin typeface="+mn-lt"/>
                <a:ea typeface="+mn-ea"/>
                <a:cs typeface="+mn-cs"/>
              </a:rPr>
              <a:t>Congresswoman Robin Kelly</a:t>
            </a:r>
          </a:p>
          <a:p>
            <a:r>
              <a:rPr lang="en-US" sz="1200" kern="1200" dirty="0" smtClean="0">
                <a:solidFill>
                  <a:schemeClr val="tx1"/>
                </a:solidFill>
                <a:effectLst/>
                <a:latin typeface="+mn-lt"/>
                <a:ea typeface="+mn-ea"/>
                <a:cs typeface="+mn-cs"/>
              </a:rPr>
              <a:t> </a:t>
            </a:r>
          </a:p>
          <a:p>
            <a:pPr lvl="0"/>
            <a:r>
              <a:rPr lang="en-US" sz="1200" kern="1200" dirty="0" smtClean="0">
                <a:solidFill>
                  <a:schemeClr val="tx1"/>
                </a:solidFill>
                <a:effectLst/>
                <a:latin typeface="+mn-lt"/>
                <a:ea typeface="+mn-ea"/>
                <a:cs typeface="+mn-cs"/>
              </a:rPr>
              <a:t>Representatives from elected officials in attendance, and joined private lunch</a:t>
            </a:r>
          </a:p>
          <a:p>
            <a:pPr lvl="0"/>
            <a:r>
              <a:rPr lang="en-US" sz="1200" kern="1200" dirty="0" err="1" smtClean="0">
                <a:solidFill>
                  <a:schemeClr val="tx1"/>
                </a:solidFill>
                <a:effectLst/>
                <a:latin typeface="+mn-lt"/>
                <a:ea typeface="+mn-ea"/>
                <a:cs typeface="+mn-cs"/>
              </a:rPr>
              <a:t>Gennifer</a:t>
            </a:r>
            <a:r>
              <a:rPr lang="en-US" sz="1200" kern="1200" dirty="0" smtClean="0">
                <a:solidFill>
                  <a:schemeClr val="tx1"/>
                </a:solidFill>
                <a:effectLst/>
                <a:latin typeface="+mn-lt"/>
                <a:ea typeface="+mn-ea"/>
                <a:cs typeface="+mn-cs"/>
              </a:rPr>
              <a:t> Geer (Senator Durbin’s office)</a:t>
            </a:r>
          </a:p>
          <a:p>
            <a:pPr lvl="0"/>
            <a:r>
              <a:rPr lang="en-US" sz="1200" kern="1200" dirty="0" smtClean="0">
                <a:solidFill>
                  <a:schemeClr val="tx1"/>
                </a:solidFill>
                <a:effectLst/>
                <a:latin typeface="+mn-lt"/>
                <a:ea typeface="+mn-ea"/>
                <a:cs typeface="+mn-cs"/>
              </a:rPr>
              <a:t>Tran Nguyen (Senator Durbin’s office)</a:t>
            </a:r>
          </a:p>
          <a:p>
            <a:pPr lvl="0"/>
            <a:r>
              <a:rPr lang="en-US" sz="1200" kern="1200" dirty="0" smtClean="0">
                <a:solidFill>
                  <a:schemeClr val="tx1"/>
                </a:solidFill>
                <a:effectLst/>
                <a:latin typeface="+mn-lt"/>
                <a:ea typeface="+mn-ea"/>
                <a:cs typeface="+mn-cs"/>
              </a:rPr>
              <a:t>Nikki Harvey – Congressman Davis’s office s</a:t>
            </a:r>
          </a:p>
          <a:p>
            <a:pPr lvl="0"/>
            <a:r>
              <a:rPr lang="en-US" sz="1200" kern="1200" dirty="0" smtClean="0">
                <a:solidFill>
                  <a:schemeClr val="tx1"/>
                </a:solidFill>
                <a:effectLst/>
                <a:latin typeface="+mn-lt"/>
                <a:ea typeface="+mn-ea"/>
                <a:cs typeface="+mn-cs"/>
              </a:rPr>
              <a:t>Roland Vaughn (Congresswoman Kelly’s office</a:t>
            </a:r>
          </a:p>
          <a:p>
            <a:r>
              <a:rPr lang="en-US" sz="1200" kern="1200" dirty="0" smtClean="0">
                <a:solidFill>
                  <a:schemeClr val="tx1"/>
                </a:solidFill>
                <a:effectLst/>
                <a:latin typeface="+mn-lt"/>
                <a:ea typeface="+mn-ea"/>
                <a:cs typeface="+mn-cs"/>
              </a:rPr>
              <a:t> </a:t>
            </a:r>
          </a:p>
          <a:p>
            <a:pPr lvl="0"/>
            <a:r>
              <a:rPr lang="en-US" sz="1200" kern="1200" dirty="0" smtClean="0">
                <a:solidFill>
                  <a:schemeClr val="tx1"/>
                </a:solidFill>
                <a:effectLst/>
                <a:latin typeface="+mn-lt"/>
                <a:ea typeface="+mn-ea"/>
                <a:cs typeface="+mn-cs"/>
              </a:rPr>
              <a:t>UIC leadership in attendance and joined private lunch</a:t>
            </a:r>
          </a:p>
          <a:p>
            <a:pPr lvl="0"/>
            <a:r>
              <a:rPr lang="en-US" sz="1200" kern="1200" dirty="0" smtClean="0">
                <a:solidFill>
                  <a:schemeClr val="tx1"/>
                </a:solidFill>
                <a:effectLst/>
                <a:latin typeface="+mn-lt"/>
                <a:ea typeface="+mn-ea"/>
                <a:cs typeface="+mn-cs"/>
              </a:rPr>
              <a:t>Several Patient Brigade Members in attendance and joined private lunch</a:t>
            </a:r>
          </a:p>
          <a:p>
            <a:pPr lvl="0"/>
            <a:r>
              <a:rPr lang="en-US" sz="1200" kern="1200" dirty="0" smtClean="0">
                <a:solidFill>
                  <a:schemeClr val="tx1"/>
                </a:solidFill>
                <a:effectLst/>
                <a:latin typeface="+mn-lt"/>
                <a:ea typeface="+mn-ea"/>
                <a:cs typeface="+mn-cs"/>
              </a:rPr>
              <a:t>City/academic/medical institutions including:</a:t>
            </a:r>
          </a:p>
          <a:p>
            <a:pPr lvl="0"/>
            <a:r>
              <a:rPr lang="en-US" sz="1200" kern="1200" dirty="0" smtClean="0">
                <a:solidFill>
                  <a:schemeClr val="tx1"/>
                </a:solidFill>
                <a:effectLst/>
                <a:latin typeface="+mn-lt"/>
                <a:ea typeface="+mn-ea"/>
                <a:cs typeface="+mn-cs"/>
              </a:rPr>
              <a:t>Illinois Medical District</a:t>
            </a:r>
          </a:p>
          <a:p>
            <a:pPr lvl="0"/>
            <a:r>
              <a:rPr lang="en-US" sz="1200" kern="1200" dirty="0" smtClean="0">
                <a:solidFill>
                  <a:schemeClr val="tx1"/>
                </a:solidFill>
                <a:effectLst/>
                <a:latin typeface="+mn-lt"/>
                <a:ea typeface="+mn-ea"/>
                <a:cs typeface="+mn-cs"/>
              </a:rPr>
              <a:t>Rush</a:t>
            </a:r>
          </a:p>
          <a:p>
            <a:pPr lvl="0"/>
            <a:r>
              <a:rPr lang="en-US" sz="1200" kern="1200" dirty="0" smtClean="0">
                <a:solidFill>
                  <a:schemeClr val="tx1"/>
                </a:solidFill>
                <a:effectLst/>
                <a:latin typeface="+mn-lt"/>
                <a:ea typeface="+mn-ea"/>
                <a:cs typeface="+mn-cs"/>
              </a:rPr>
              <a:t>Northwestern University</a:t>
            </a:r>
          </a:p>
          <a:p>
            <a:pPr lvl="0"/>
            <a:r>
              <a:rPr lang="en-US" sz="1200" kern="1200" dirty="0" smtClean="0">
                <a:solidFill>
                  <a:schemeClr val="tx1"/>
                </a:solidFill>
                <a:effectLst/>
                <a:latin typeface="+mn-lt"/>
                <a:ea typeface="+mn-ea"/>
                <a:cs typeface="+mn-cs"/>
              </a:rPr>
              <a:t>Cook County HHS</a:t>
            </a:r>
          </a:p>
          <a:p>
            <a:pPr lvl="0"/>
            <a:r>
              <a:rPr lang="en-US" sz="1200" kern="1200" dirty="0" smtClean="0">
                <a:solidFill>
                  <a:schemeClr val="tx1"/>
                </a:solidFill>
                <a:effectLst/>
                <a:latin typeface="+mn-lt"/>
                <a:ea typeface="+mn-ea"/>
                <a:cs typeface="+mn-cs"/>
              </a:rPr>
              <a:t>Harvard/Duke</a:t>
            </a:r>
          </a:p>
          <a:p>
            <a:pPr lvl="0"/>
            <a:r>
              <a:rPr lang="en-US" sz="1200" kern="1200" dirty="0" smtClean="0">
                <a:solidFill>
                  <a:schemeClr val="tx1"/>
                </a:solidFill>
                <a:effectLst/>
                <a:latin typeface="+mn-lt"/>
                <a:ea typeface="+mn-ea"/>
                <a:cs typeface="+mn-cs"/>
              </a:rPr>
              <a:t>Howard Brown</a:t>
            </a:r>
          </a:p>
          <a:p>
            <a:pPr lvl="0"/>
            <a:r>
              <a:rPr lang="en-US" sz="1200" kern="1200" dirty="0" smtClean="0">
                <a:solidFill>
                  <a:schemeClr val="tx1"/>
                </a:solidFill>
                <a:effectLst/>
                <a:latin typeface="+mn-lt"/>
                <a:ea typeface="+mn-ea"/>
                <a:cs typeface="+mn-cs"/>
              </a:rPr>
              <a:t>Elevate, AIDS Foundation of Chicago</a:t>
            </a:r>
          </a:p>
          <a:p>
            <a:pPr lvl="0"/>
            <a:r>
              <a:rPr lang="en-US" sz="1200" kern="1200" dirty="0" smtClean="0">
                <a:solidFill>
                  <a:schemeClr val="tx1"/>
                </a:solidFill>
                <a:effectLst/>
                <a:latin typeface="+mn-lt"/>
                <a:ea typeface="+mn-ea"/>
                <a:cs typeface="+mn-cs"/>
              </a:rPr>
              <a:t>Howard Brown</a:t>
            </a:r>
          </a:p>
          <a:p>
            <a:pPr lvl="0"/>
            <a:r>
              <a:rPr lang="en-US" sz="1200" kern="1200" dirty="0" smtClean="0">
                <a:solidFill>
                  <a:schemeClr val="tx1"/>
                </a:solidFill>
                <a:effectLst/>
                <a:latin typeface="+mn-lt"/>
                <a:ea typeface="+mn-ea"/>
                <a:cs typeface="+mn-cs"/>
              </a:rPr>
              <a:t>City of Chicago</a:t>
            </a:r>
          </a:p>
          <a:p>
            <a:pPr lvl="0"/>
            <a:r>
              <a:rPr lang="en-US" sz="1200" kern="1200" dirty="0" smtClean="0">
                <a:solidFill>
                  <a:schemeClr val="tx1"/>
                </a:solidFill>
                <a:effectLst/>
                <a:latin typeface="+mn-lt"/>
                <a:ea typeface="+mn-ea"/>
                <a:cs typeface="+mn-cs"/>
              </a:rPr>
              <a:t>Pfizer</a:t>
            </a:r>
          </a:p>
          <a:p>
            <a:endParaRPr lang="en-US" sz="1200" dirty="0" smtClean="0"/>
          </a:p>
          <a:p>
            <a:endParaRPr lang="en-US" dirty="0"/>
          </a:p>
        </p:txBody>
      </p:sp>
      <p:sp>
        <p:nvSpPr>
          <p:cNvPr id="4" name="Slide Number Placeholder 3"/>
          <p:cNvSpPr>
            <a:spLocks noGrp="1"/>
          </p:cNvSpPr>
          <p:nvPr>
            <p:ph type="sldNum" sz="quarter" idx="10"/>
          </p:nvPr>
        </p:nvSpPr>
        <p:spPr/>
        <p:txBody>
          <a:bodyPr/>
          <a:lstStyle/>
          <a:p>
            <a:fld id="{B8775EFD-0084-F54A-A5EE-DCDBDF5C4CA2}" type="slidenum">
              <a:rPr lang="en-US" smtClean="0"/>
              <a:pPr/>
              <a:t>6</a:t>
            </a:fld>
            <a:endParaRPr lang="en-US"/>
          </a:p>
        </p:txBody>
      </p:sp>
    </p:spTree>
    <p:extLst>
      <p:ext uri="{BB962C8B-B14F-4D97-AF65-F5344CB8AC3E}">
        <p14:creationId xmlns:p14="http://schemas.microsoft.com/office/powerpoint/2010/main" val="8218464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smtClean="0"/>
              <a:t>The percentages reflect each question’s total responses. The denominator varies per question as not everyone respondent answered each question. </a:t>
            </a:r>
          </a:p>
          <a:p>
            <a:pPr marL="285750" indent="-285750">
              <a:buFont typeface="Arial" panose="020B0604020202020204" pitchFamily="34" charset="0"/>
              <a:buChar char="•"/>
            </a:pPr>
            <a:r>
              <a:rPr lang="en-US" dirty="0" smtClean="0"/>
              <a:t>Of the respondents, 76% were women and 24% were male.</a:t>
            </a:r>
          </a:p>
          <a:p>
            <a:endParaRPr lang="en-US" dirty="0"/>
          </a:p>
        </p:txBody>
      </p:sp>
      <p:sp>
        <p:nvSpPr>
          <p:cNvPr id="4" name="Slide Number Placeholder 3"/>
          <p:cNvSpPr>
            <a:spLocks noGrp="1"/>
          </p:cNvSpPr>
          <p:nvPr>
            <p:ph type="sldNum" sz="quarter" idx="10"/>
          </p:nvPr>
        </p:nvSpPr>
        <p:spPr/>
        <p:txBody>
          <a:bodyPr/>
          <a:lstStyle/>
          <a:p>
            <a:fld id="{B8775EFD-0084-F54A-A5EE-DCDBDF5C4CA2}" type="slidenum">
              <a:rPr lang="en-US" smtClean="0"/>
              <a:pPr/>
              <a:t>7</a:t>
            </a:fld>
            <a:endParaRPr lang="en-US"/>
          </a:p>
        </p:txBody>
      </p:sp>
    </p:spTree>
    <p:extLst>
      <p:ext uri="{BB962C8B-B14F-4D97-AF65-F5344CB8AC3E}">
        <p14:creationId xmlns:p14="http://schemas.microsoft.com/office/powerpoint/2010/main" val="12095142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t>
            </a:r>
            <a:r>
              <a:rPr lang="en-US" baseline="0" dirty="0" smtClean="0"/>
              <a:t>case it comes up, t</a:t>
            </a:r>
            <a:r>
              <a:rPr lang="en-US" dirty="0" smtClean="0"/>
              <a:t>he final Likert question was: “Conversations and town halls like the one today will continue to advance research.” </a:t>
            </a:r>
          </a:p>
          <a:p>
            <a:r>
              <a:rPr lang="en-US" dirty="0" smtClean="0"/>
              <a:t>Strongly</a:t>
            </a:r>
            <a:r>
              <a:rPr lang="en-US" baseline="0" dirty="0" smtClean="0"/>
              <a:t> Agree = 81%</a:t>
            </a:r>
          </a:p>
          <a:p>
            <a:r>
              <a:rPr lang="en-US" baseline="0" dirty="0" smtClean="0"/>
              <a:t>Agree = 16%</a:t>
            </a:r>
          </a:p>
          <a:p>
            <a:r>
              <a:rPr lang="en-US" baseline="0" dirty="0" smtClean="0"/>
              <a:t>Disagree = 1%</a:t>
            </a:r>
          </a:p>
          <a:p>
            <a:r>
              <a:rPr lang="en-US" baseline="0" dirty="0" smtClean="0"/>
              <a:t>Strongly Disagree = 2%</a:t>
            </a:r>
            <a:endParaRPr lang="en-US" dirty="0"/>
          </a:p>
        </p:txBody>
      </p:sp>
      <p:sp>
        <p:nvSpPr>
          <p:cNvPr id="4" name="Slide Number Placeholder 3"/>
          <p:cNvSpPr>
            <a:spLocks noGrp="1"/>
          </p:cNvSpPr>
          <p:nvPr>
            <p:ph type="sldNum" sz="quarter" idx="10"/>
          </p:nvPr>
        </p:nvSpPr>
        <p:spPr/>
        <p:txBody>
          <a:bodyPr/>
          <a:lstStyle/>
          <a:p>
            <a:fld id="{B8775EFD-0084-F54A-A5EE-DCDBDF5C4CA2}" type="slidenum">
              <a:rPr lang="en-US" smtClean="0"/>
              <a:pPr/>
              <a:t>9</a:t>
            </a:fld>
            <a:endParaRPr lang="en-US"/>
          </a:p>
        </p:txBody>
      </p:sp>
    </p:spTree>
    <p:extLst>
      <p:ext uri="{BB962C8B-B14F-4D97-AF65-F5344CB8AC3E}">
        <p14:creationId xmlns:p14="http://schemas.microsoft.com/office/powerpoint/2010/main" val="20178889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theme that echoed from panelists</a:t>
            </a:r>
            <a:r>
              <a:rPr lang="en-US" baseline="0" dirty="0" smtClean="0"/>
              <a:t> to audience members was that of community trust. In order to obtain and maintain trust we must continue to facilitate conversations such as these geared towards the community. Through feedback from the community after events such as the HeLa Community Dialogue we can continue these conversations in ways that are directly informed by those it seeks to service. </a:t>
            </a:r>
            <a:endParaRPr lang="en-US" dirty="0"/>
          </a:p>
        </p:txBody>
      </p:sp>
      <p:sp>
        <p:nvSpPr>
          <p:cNvPr id="4" name="Slide Number Placeholder 3"/>
          <p:cNvSpPr>
            <a:spLocks noGrp="1"/>
          </p:cNvSpPr>
          <p:nvPr>
            <p:ph type="sldNum" sz="quarter" idx="10"/>
          </p:nvPr>
        </p:nvSpPr>
        <p:spPr/>
        <p:txBody>
          <a:bodyPr/>
          <a:lstStyle/>
          <a:p>
            <a:fld id="{B8775EFD-0084-F54A-A5EE-DCDBDF5C4CA2}" type="slidenum">
              <a:rPr lang="en-US" smtClean="0"/>
              <a:pPr/>
              <a:t>12</a:t>
            </a:fld>
            <a:endParaRPr lang="en-US"/>
          </a:p>
        </p:txBody>
      </p:sp>
    </p:spTree>
    <p:extLst>
      <p:ext uri="{BB962C8B-B14F-4D97-AF65-F5344CB8AC3E}">
        <p14:creationId xmlns:p14="http://schemas.microsoft.com/office/powerpoint/2010/main" val="40039905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66D84F-FE8A-4901-B44A-507121ED7213}" type="slidenum">
              <a:rPr lang="en-US" smtClean="0"/>
              <a:t>13</a:t>
            </a:fld>
            <a:endParaRPr lang="en-US"/>
          </a:p>
        </p:txBody>
      </p:sp>
    </p:spTree>
    <p:extLst>
      <p:ext uri="{BB962C8B-B14F-4D97-AF65-F5344CB8AC3E}">
        <p14:creationId xmlns:p14="http://schemas.microsoft.com/office/powerpoint/2010/main" val="20230547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26428" y="6177782"/>
            <a:ext cx="2417572" cy="680218"/>
          </a:xfrm>
          <a:prstGeom prst="rect">
            <a:avLst/>
          </a:prstGeom>
        </p:spPr>
      </p:pic>
      <p:sp>
        <p:nvSpPr>
          <p:cNvPr id="8" name="Rectangle 7"/>
          <p:cNvSpPr/>
          <p:nvPr userDrawn="1"/>
        </p:nvSpPr>
        <p:spPr>
          <a:xfrm>
            <a:off x="0" y="0"/>
            <a:ext cx="9144000" cy="5486399"/>
          </a:xfrm>
          <a:prstGeom prst="rect">
            <a:avLst/>
          </a:prstGeom>
          <a:solidFill>
            <a:srgbClr val="00A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0" b="100000" l="0" r="31669">
                        <a14:foregroundMark x1="10475" y1="37229" x2="10475" y2="37229"/>
                        <a14:foregroundMark x1="11571" y1="36364" x2="11571" y2="36364"/>
                        <a14:foregroundMark x1="11206" y1="38961" x2="11206" y2="38961"/>
                        <a14:foregroundMark x1="25457" y1="35931" x2="25457" y2="35931"/>
                        <a14:foregroundMark x1="24117" y1="60173" x2="24117" y2="60173"/>
                        <a14:foregroundMark x1="20950" y1="38528" x2="20950" y2="38528"/>
                        <a14:foregroundMark x1="20828" y1="36364" x2="28502" y2="58009"/>
                        <a14:foregroundMark x1="28380" y1="45022" x2="26431" y2="49784"/>
                        <a14:foregroundMark x1="21315" y1="43723" x2="22168" y2="51515"/>
                        <a14:foregroundMark x1="11937" y1="32035" x2="12058" y2="43723"/>
                      </a14:backgroundRemoval>
                    </a14:imgEffect>
                  </a14:imgLayer>
                </a14:imgProps>
              </a:ext>
              <a:ext uri="{28A0092B-C50C-407E-A947-70E740481C1C}">
                <a14:useLocalDpi xmlns:a14="http://schemas.microsoft.com/office/drawing/2010/main" val="0"/>
              </a:ext>
            </a:extLst>
          </a:blip>
          <a:srcRect r="68056"/>
          <a:stretch/>
        </p:blipFill>
        <p:spPr>
          <a:xfrm>
            <a:off x="0" y="-36360"/>
            <a:ext cx="992926" cy="874560"/>
          </a:xfrm>
          <a:prstGeom prst="rect">
            <a:avLst/>
          </a:prstGeom>
        </p:spPr>
      </p:pic>
      <p:cxnSp>
        <p:nvCxnSpPr>
          <p:cNvPr id="10" name="Straight Connector 9"/>
          <p:cNvCxnSpPr/>
          <p:nvPr userDrawn="1"/>
        </p:nvCxnSpPr>
        <p:spPr>
          <a:xfrm>
            <a:off x="533400" y="185193"/>
            <a:ext cx="0" cy="4244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6ED4B5-0AF3-9D45-B476-D8FA1BB82683}" type="datetimeFigureOut">
              <a:rPr lang="en-US" smtClean="0"/>
              <a:pPr/>
              <a:t>9/13/2017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38647E-E62F-4B43-8F3B-BDA9F46DA5F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6ED4B5-0AF3-9D45-B476-D8FA1BB82683}" type="datetimeFigureOut">
              <a:rPr lang="en-US" smtClean="0"/>
              <a:pPr/>
              <a:t>9/13/2017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38647E-E62F-4B43-8F3B-BDA9F46DA5F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76270" y="5943600"/>
            <a:ext cx="2967730" cy="835013"/>
          </a:xfrm>
          <a:prstGeom prst="rect">
            <a:avLst/>
          </a:prstGeom>
          <a:ln>
            <a:noFill/>
          </a:ln>
        </p:spPr>
      </p:pic>
      <p:sp>
        <p:nvSpPr>
          <p:cNvPr id="8" name="Rectangle 7"/>
          <p:cNvSpPr/>
          <p:nvPr userDrawn="1"/>
        </p:nvSpPr>
        <p:spPr>
          <a:xfrm>
            <a:off x="0" y="1"/>
            <a:ext cx="9144000" cy="798652"/>
          </a:xfrm>
          <a:prstGeom prst="rect">
            <a:avLst/>
          </a:prstGeom>
          <a:solidFill>
            <a:srgbClr val="00A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0" b="100000" l="0" r="31669">
                        <a14:foregroundMark x1="10475" y1="37229" x2="10475" y2="37229"/>
                        <a14:foregroundMark x1="11571" y1="36364" x2="11571" y2="36364"/>
                        <a14:foregroundMark x1="11206" y1="38961" x2="11206" y2="38961"/>
                        <a14:foregroundMark x1="25457" y1="35931" x2="25457" y2="35931"/>
                        <a14:foregroundMark x1="24117" y1="60173" x2="24117" y2="60173"/>
                        <a14:foregroundMark x1="20950" y1="38528" x2="20950" y2="38528"/>
                        <a14:foregroundMark x1="20828" y1="36364" x2="28502" y2="58009"/>
                        <a14:foregroundMark x1="28380" y1="45022" x2="26431" y2="49784"/>
                        <a14:foregroundMark x1="21315" y1="43723" x2="22168" y2="51515"/>
                        <a14:foregroundMark x1="11937" y1="32035" x2="12058" y2="43723"/>
                      </a14:backgroundRemoval>
                    </a14:imgEffect>
                  </a14:imgLayer>
                </a14:imgProps>
              </a:ext>
              <a:ext uri="{28A0092B-C50C-407E-A947-70E740481C1C}">
                <a14:useLocalDpi xmlns:a14="http://schemas.microsoft.com/office/drawing/2010/main" val="0"/>
              </a:ext>
            </a:extLst>
          </a:blip>
          <a:srcRect r="68056"/>
          <a:stretch/>
        </p:blipFill>
        <p:spPr>
          <a:xfrm>
            <a:off x="0" y="-36360"/>
            <a:ext cx="948026" cy="835013"/>
          </a:xfrm>
          <a:prstGeom prst="rect">
            <a:avLst/>
          </a:prstGeom>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06539" y="6059640"/>
            <a:ext cx="2837461" cy="798360"/>
          </a:xfrm>
          <a:prstGeom prst="rect">
            <a:avLst/>
          </a:prstGeom>
        </p:spPr>
      </p:pic>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r="68056"/>
          <a:stretch/>
        </p:blipFill>
        <p:spPr>
          <a:xfrm>
            <a:off x="0" y="-36360"/>
            <a:ext cx="906412" cy="79836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B6ED4B5-0AF3-9D45-B476-D8FA1BB82683}" type="datetimeFigureOut">
              <a:rPr lang="en-US" smtClean="0"/>
              <a:pPr/>
              <a:t>9/13/2017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38647E-E62F-4B43-8F3B-BDA9F46DA5F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4"/>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B6ED4B5-0AF3-9D45-B476-D8FA1BB82683}" type="datetimeFigureOut">
              <a:rPr lang="en-US" smtClean="0"/>
              <a:pPr/>
              <a:t>9/13/2017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138647E-E62F-4B43-8F3B-BDA9F46DA5F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B6ED4B5-0AF3-9D45-B476-D8FA1BB82683}" type="datetimeFigureOut">
              <a:rPr lang="en-US" smtClean="0"/>
              <a:pPr/>
              <a:t>9/13/2017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138647E-E62F-4B43-8F3B-BDA9F46DA5F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6ED4B5-0AF3-9D45-B476-D8FA1BB82683}" type="datetimeFigureOut">
              <a:rPr lang="en-US" smtClean="0"/>
              <a:pPr/>
              <a:t>9/13/2017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138647E-E62F-4B43-8F3B-BDA9F46DA5F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B6ED4B5-0AF3-9D45-B476-D8FA1BB82683}" type="datetimeFigureOut">
              <a:rPr lang="en-US" smtClean="0"/>
              <a:pPr/>
              <a:t>9/13/2017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38647E-E62F-4B43-8F3B-BDA9F46DA5F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B6ED4B5-0AF3-9D45-B476-D8FA1BB82683}" type="datetimeFigureOut">
              <a:rPr lang="en-US" smtClean="0"/>
              <a:pPr/>
              <a:t>9/13/2017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38647E-E62F-4B43-8F3B-BDA9F46DA5F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6ED4B5-0AF3-9D45-B476-D8FA1BB82683}" type="datetimeFigureOut">
              <a:rPr lang="en-US" smtClean="0"/>
              <a:pPr/>
              <a:t>9/13/2017</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38647E-E62F-4B43-8F3B-BDA9F46DA5F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7.emf"/><Relationship Id="rId4" Type="http://schemas.openxmlformats.org/officeDocument/2006/relationships/oleObject" Target="../embeddings/oleObject1.bin"/></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38200" y="2514600"/>
            <a:ext cx="7772400" cy="1562704"/>
          </a:xfrm>
          <a:prstGeom prst="rect">
            <a:avLst/>
          </a:prstGeom>
        </p:spPr>
      </p:pic>
      <p:cxnSp>
        <p:nvCxnSpPr>
          <p:cNvPr id="9" name="Straight Connector 8"/>
          <p:cNvCxnSpPr/>
          <p:nvPr/>
        </p:nvCxnSpPr>
        <p:spPr>
          <a:xfrm>
            <a:off x="694138" y="5715000"/>
            <a:ext cx="7769831" cy="0"/>
          </a:xfrm>
          <a:prstGeom prst="line">
            <a:avLst/>
          </a:prstGeom>
          <a:ln w="3175">
            <a:solidFill>
              <a:schemeClr val="tx1"/>
            </a:solidFill>
            <a:prstDash val="sysDot"/>
          </a:ln>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391" y="781576"/>
            <a:ext cx="8305324" cy="3048000"/>
          </a:xfrm>
          <a:prstGeom prst="rect">
            <a:avLst/>
          </a:prstGeom>
        </p:spPr>
      </p:pic>
      <p:sp>
        <p:nvSpPr>
          <p:cNvPr id="3" name="TextBox 2"/>
          <p:cNvSpPr txBox="1"/>
          <p:nvPr/>
        </p:nvSpPr>
        <p:spPr>
          <a:xfrm>
            <a:off x="395016" y="4025224"/>
            <a:ext cx="8077200" cy="1569660"/>
          </a:xfrm>
          <a:prstGeom prst="rect">
            <a:avLst/>
          </a:prstGeom>
          <a:noFill/>
        </p:spPr>
        <p:txBody>
          <a:bodyPr wrap="square" rtlCol="0">
            <a:spAutoFit/>
          </a:bodyPr>
          <a:lstStyle/>
          <a:p>
            <a:pPr algn="ctr"/>
            <a:r>
              <a:rPr lang="en-US" sz="2000" dirty="0"/>
              <a:t>Advancing Trust to Engage Diverse Participation in Research:</a:t>
            </a:r>
          </a:p>
          <a:p>
            <a:pPr algn="ctr"/>
            <a:r>
              <a:rPr lang="en-US" sz="2000" dirty="0"/>
              <a:t>Dialogue and Partnerships</a:t>
            </a:r>
            <a:endParaRPr lang="en-US" sz="2000" dirty="0" smtClean="0"/>
          </a:p>
          <a:p>
            <a:pPr algn="ctr"/>
            <a:r>
              <a:rPr lang="en-US" sz="1200" dirty="0" smtClean="0"/>
              <a:t>Dr. Karriem S. Watson, </a:t>
            </a:r>
            <a:r>
              <a:rPr lang="en-US" sz="1200" dirty="0" err="1" smtClean="0"/>
              <a:t>DHSc</a:t>
            </a:r>
            <a:r>
              <a:rPr lang="en-US" sz="1200" dirty="0" smtClean="0"/>
              <a:t>, MS, MPH-UI Cancer Center and UIC School of Public Health</a:t>
            </a:r>
          </a:p>
          <a:p>
            <a:pPr algn="ctr"/>
            <a:r>
              <a:rPr lang="en-US" sz="1200" dirty="0" smtClean="0"/>
              <a:t>Nicole Fisher-UI Cancer Center</a:t>
            </a:r>
          </a:p>
          <a:p>
            <a:pPr algn="ctr"/>
            <a:r>
              <a:rPr lang="en-US" sz="1200" dirty="0" smtClean="0"/>
              <a:t>Dr. Robert A. Winn, MD-Director UI Cancer Center and Assoc. Vice Chancellor Community Based Practice </a:t>
            </a:r>
          </a:p>
          <a:p>
            <a:pPr algn="ctr"/>
            <a:endParaRPr lang="en-US" sz="2000" dirty="0" smtClean="0"/>
          </a:p>
        </p:txBody>
      </p:sp>
    </p:spTree>
    <p:extLst>
      <p:ext uri="{BB962C8B-B14F-4D97-AF65-F5344CB8AC3E}">
        <p14:creationId xmlns:p14="http://schemas.microsoft.com/office/powerpoint/2010/main" val="288316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33400" y="152400"/>
            <a:ext cx="8229600" cy="1143000"/>
          </a:xfrm>
        </p:spPr>
        <p:txBody>
          <a:bodyPr>
            <a:normAutofit/>
          </a:bodyPr>
          <a:lstStyle/>
          <a:p>
            <a:r>
              <a:rPr lang="en-US" sz="2800" dirty="0" smtClean="0"/>
              <a:t>Leadership MUST Support the Partnership AND the Dialogue </a:t>
            </a:r>
            <a:endParaRPr lang="en-US" sz="2800" dirty="0"/>
          </a:p>
        </p:txBody>
      </p:sp>
      <p:sp>
        <p:nvSpPr>
          <p:cNvPr id="4" name="Content Placeholder 3"/>
          <p:cNvSpPr>
            <a:spLocks noGrp="1"/>
          </p:cNvSpPr>
          <p:nvPr>
            <p:ph sz="half" idx="4294967295"/>
          </p:nvPr>
        </p:nvSpPr>
        <p:spPr>
          <a:xfrm>
            <a:off x="5105400" y="1600200"/>
            <a:ext cx="4038600" cy="4525963"/>
          </a:xfrm>
        </p:spPr>
        <p:txBody>
          <a:bodyPr>
            <a:normAutofit fontScale="92500" lnSpcReduction="20000"/>
          </a:bodyPr>
          <a:lstStyle/>
          <a:p>
            <a:pPr marL="0" indent="0" algn="r">
              <a:buNone/>
            </a:pPr>
            <a:r>
              <a:rPr lang="en-US" dirty="0"/>
              <a:t>“If loving science is wrong, then I don’t want to be right. But in that science there is a framework of social justice. Science devoid of social justice may even be considered bad science</a:t>
            </a:r>
            <a:r>
              <a:rPr lang="en-US" dirty="0" smtClean="0"/>
              <a:t>,”</a:t>
            </a:r>
          </a:p>
          <a:p>
            <a:pPr marL="0" indent="0" algn="r">
              <a:buNone/>
            </a:pPr>
            <a:r>
              <a:rPr lang="en-US" dirty="0" smtClean="0"/>
              <a:t> </a:t>
            </a:r>
            <a:r>
              <a:rPr lang="en-US" sz="2700" dirty="0"/>
              <a:t>– Robert A. Winn, MD, Chicago Magazine interview</a:t>
            </a:r>
          </a:p>
          <a:p>
            <a:endParaRPr lang="en-US" dirty="0"/>
          </a:p>
        </p:txBody>
      </p:sp>
      <p:pic>
        <p:nvPicPr>
          <p:cNvPr id="5" name="Content Placeholder 4"/>
          <p:cNvPicPr>
            <a:picLocks noGrp="1" noChangeAspect="1"/>
          </p:cNvPicPr>
          <p:nvPr>
            <p:ph sz="half" idx="4294967295"/>
          </p:nvPr>
        </p:nvPicPr>
        <p:blipFill>
          <a:blip r:embed="rId2">
            <a:extLst>
              <a:ext uri="{28A0092B-C50C-407E-A947-70E740481C1C}">
                <a14:useLocalDpi xmlns:a14="http://schemas.microsoft.com/office/drawing/2010/main" val="0"/>
              </a:ext>
            </a:extLst>
          </a:blip>
          <a:stretch>
            <a:fillRect/>
          </a:stretch>
        </p:blipFill>
        <p:spPr>
          <a:xfrm>
            <a:off x="0" y="1755775"/>
            <a:ext cx="5029200" cy="3521075"/>
          </a:xfrm>
        </p:spPr>
      </p:pic>
    </p:spTree>
    <p:extLst>
      <p:ext uri="{BB962C8B-B14F-4D97-AF65-F5344CB8AC3E}">
        <p14:creationId xmlns:p14="http://schemas.microsoft.com/office/powerpoint/2010/main" val="385007046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09600" y="152400"/>
            <a:ext cx="8229600" cy="1143000"/>
          </a:xfrm>
        </p:spPr>
        <p:txBody>
          <a:bodyPr>
            <a:normAutofit fontScale="90000"/>
          </a:bodyPr>
          <a:lstStyle/>
          <a:p>
            <a:r>
              <a:rPr lang="en-US" sz="3500" i="1" dirty="0" smtClean="0"/>
              <a:t>How do we advance trust</a:t>
            </a:r>
            <a:r>
              <a:rPr lang="en-US" sz="3500" dirty="0" smtClean="0"/>
              <a:t>?: The Community Response</a:t>
            </a:r>
            <a:endParaRPr lang="en-US" sz="3500" dirty="0"/>
          </a:p>
        </p:txBody>
      </p:sp>
      <p:sp>
        <p:nvSpPr>
          <p:cNvPr id="4" name="Content Placeholder 3"/>
          <p:cNvSpPr>
            <a:spLocks noGrp="1"/>
          </p:cNvSpPr>
          <p:nvPr>
            <p:ph sz="half" idx="4294967295"/>
          </p:nvPr>
        </p:nvSpPr>
        <p:spPr>
          <a:xfrm>
            <a:off x="0" y="1600200"/>
            <a:ext cx="4038600" cy="4525963"/>
          </a:xfrm>
        </p:spPr>
        <p:txBody>
          <a:bodyPr>
            <a:normAutofit fontScale="85000" lnSpcReduction="20000"/>
          </a:bodyPr>
          <a:lstStyle/>
          <a:p>
            <a:pPr marL="0" indent="0">
              <a:buNone/>
            </a:pPr>
            <a:r>
              <a:rPr lang="en-US" dirty="0"/>
              <a:t>“Continue to promote community awareness and engagement. </a:t>
            </a:r>
            <a:r>
              <a:rPr lang="en-US" dirty="0" smtClean="0"/>
              <a:t>Trust </a:t>
            </a:r>
            <a:r>
              <a:rPr lang="en-US" dirty="0"/>
              <a:t>will come when people know who you are and what you do. </a:t>
            </a:r>
            <a:r>
              <a:rPr lang="en-US" dirty="0" smtClean="0"/>
              <a:t>Make </a:t>
            </a:r>
            <a:r>
              <a:rPr lang="en-US" dirty="0"/>
              <a:t>things </a:t>
            </a:r>
            <a:r>
              <a:rPr lang="en-US" dirty="0" smtClean="0"/>
              <a:t>are </a:t>
            </a:r>
            <a:r>
              <a:rPr lang="en-US" dirty="0"/>
              <a:t>clear and easy to understand as possible. </a:t>
            </a:r>
            <a:r>
              <a:rPr lang="en-US" dirty="0" smtClean="0"/>
              <a:t>Appeal </a:t>
            </a:r>
            <a:r>
              <a:rPr lang="en-US" dirty="0"/>
              <a:t>to the public interests. Thank you for all the great work that you do</a:t>
            </a:r>
            <a:r>
              <a:rPr lang="en-US" dirty="0" smtClean="0"/>
              <a:t>!!!” [sic]</a:t>
            </a:r>
          </a:p>
          <a:p>
            <a:pPr marL="0" indent="0">
              <a:buNone/>
            </a:pPr>
            <a:r>
              <a:rPr lang="en-US" sz="2900" dirty="0" smtClean="0"/>
              <a:t>- Community Member</a:t>
            </a:r>
            <a:endParaRPr lang="en-US" sz="2900" dirty="0"/>
          </a:p>
          <a:p>
            <a:endParaRPr lang="en-US" dirty="0"/>
          </a:p>
        </p:txBody>
      </p:sp>
      <p:pic>
        <p:nvPicPr>
          <p:cNvPr id="5" name="Content Placeholder 5"/>
          <p:cNvPicPr>
            <a:picLocks noGrp="1" noChangeAspect="1"/>
          </p:cNvPicPr>
          <p:nvPr>
            <p:ph sz="half" idx="4294967295"/>
          </p:nvPr>
        </p:nvPicPr>
        <p:blipFill>
          <a:blip r:embed="rId2">
            <a:extLst>
              <a:ext uri="{28A0092B-C50C-407E-A947-70E740481C1C}">
                <a14:useLocalDpi xmlns:a14="http://schemas.microsoft.com/office/drawing/2010/main" val="0"/>
              </a:ext>
            </a:extLst>
          </a:blip>
          <a:stretch>
            <a:fillRect/>
          </a:stretch>
        </p:blipFill>
        <p:spPr>
          <a:xfrm>
            <a:off x="4179888" y="1981200"/>
            <a:ext cx="4964112" cy="3313113"/>
          </a:xfrm>
        </p:spPr>
      </p:pic>
    </p:spTree>
    <p:extLst>
      <p:ext uri="{BB962C8B-B14F-4D97-AF65-F5344CB8AC3E}">
        <p14:creationId xmlns:p14="http://schemas.microsoft.com/office/powerpoint/2010/main" val="95427908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154458"/>
            <a:ext cx="8763000" cy="531342"/>
          </a:xfrm>
        </p:spPr>
        <p:txBody>
          <a:bodyPr>
            <a:normAutofit/>
          </a:bodyPr>
          <a:lstStyle/>
          <a:p>
            <a:r>
              <a:rPr lang="en-US" sz="2000" b="1" dirty="0" smtClean="0">
                <a:solidFill>
                  <a:srgbClr val="FFFFFF"/>
                </a:solidFill>
              </a:rPr>
              <a:t>Partnerships and Dialogue: The Lacks Family and the UICC Patient Brigade </a:t>
            </a:r>
            <a:endParaRPr lang="en-US" sz="2000" b="1" dirty="0">
              <a:solidFill>
                <a:srgbClr val="FFFFFF"/>
              </a:solidFill>
            </a:endParaRPr>
          </a:p>
        </p:txBody>
      </p:sp>
      <p:sp>
        <p:nvSpPr>
          <p:cNvPr id="4" name="Content Placeholder 3"/>
          <p:cNvSpPr>
            <a:spLocks noGrp="1"/>
          </p:cNvSpPr>
          <p:nvPr>
            <p:ph sz="half" idx="4294967295"/>
          </p:nvPr>
        </p:nvSpPr>
        <p:spPr>
          <a:xfrm>
            <a:off x="5105400" y="1600200"/>
            <a:ext cx="4038600" cy="4953000"/>
          </a:xfrm>
        </p:spPr>
        <p:txBody>
          <a:bodyPr>
            <a:normAutofit fontScale="62500" lnSpcReduction="20000"/>
          </a:bodyPr>
          <a:lstStyle/>
          <a:p>
            <a:pPr marL="0" indent="0" algn="r">
              <a:buNone/>
            </a:pPr>
            <a:r>
              <a:rPr lang="en-US" sz="4000" dirty="0"/>
              <a:t>“In conferences like this, healthcare providers should step up, acknowledge and take responsibility and assure the communities that it wont happen again. In discussion please indicate health care providers who states what change they've done and what they're planning to do in order to get the community trust again</a:t>
            </a:r>
            <a:r>
              <a:rPr lang="en-US" sz="4000" dirty="0" smtClean="0"/>
              <a:t>.” [sic] </a:t>
            </a:r>
          </a:p>
          <a:p>
            <a:pPr marL="0" indent="0" algn="r">
              <a:buNone/>
            </a:pPr>
            <a:r>
              <a:rPr lang="en-US" sz="3700" dirty="0" smtClean="0"/>
              <a:t>– Community Member</a:t>
            </a:r>
            <a:endParaRPr lang="en-US" sz="3700" dirty="0"/>
          </a:p>
          <a:p>
            <a:endParaRPr lang="en-US" dirty="0"/>
          </a:p>
        </p:txBody>
      </p:sp>
      <p:pic>
        <p:nvPicPr>
          <p:cNvPr id="5" name="Content Placeholder 4"/>
          <p:cNvPicPr>
            <a:picLocks noGrp="1" noChangeAspect="1"/>
          </p:cNvPicPr>
          <p:nvPr>
            <p:ph sz="half" idx="4294967295"/>
          </p:nvPr>
        </p:nvPicPr>
        <p:blipFill>
          <a:blip r:embed="rId3">
            <a:extLst>
              <a:ext uri="{28A0092B-C50C-407E-A947-70E740481C1C}">
                <a14:useLocalDpi xmlns:a14="http://schemas.microsoft.com/office/drawing/2010/main" val="0"/>
              </a:ext>
            </a:extLst>
          </a:blip>
          <a:stretch>
            <a:fillRect/>
          </a:stretch>
        </p:blipFill>
        <p:spPr>
          <a:xfrm>
            <a:off x="0" y="1752600"/>
            <a:ext cx="5054600" cy="3352800"/>
          </a:xfrm>
        </p:spPr>
      </p:pic>
    </p:spTree>
    <p:extLst>
      <p:ext uri="{BB962C8B-B14F-4D97-AF65-F5344CB8AC3E}">
        <p14:creationId xmlns:p14="http://schemas.microsoft.com/office/powerpoint/2010/main" val="1654810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14400" y="-10899"/>
            <a:ext cx="8229600" cy="709714"/>
          </a:xfrm>
        </p:spPr>
        <p:txBody>
          <a:bodyPr>
            <a:normAutofit fontScale="90000"/>
          </a:bodyPr>
          <a:lstStyle/>
          <a:p>
            <a:r>
              <a:rPr lang="en-US" sz="2700" b="1" dirty="0" smtClean="0">
                <a:solidFill>
                  <a:srgbClr val="FFFFFF"/>
                </a:solidFill>
              </a:rPr>
              <a:t>Why Diversity in Clinical Trials Matters to Us: The Story of DJ Tim Buck2</a:t>
            </a:r>
            <a:endParaRPr lang="en-US" sz="3000" dirty="0"/>
          </a:p>
        </p:txBody>
      </p:sp>
      <p:sp>
        <p:nvSpPr>
          <p:cNvPr id="3" name="Content Placeholder 2"/>
          <p:cNvSpPr txBox="1">
            <a:spLocks/>
          </p:cNvSpPr>
          <p:nvPr/>
        </p:nvSpPr>
        <p:spPr>
          <a:xfrm>
            <a:off x="0" y="1600200"/>
            <a:ext cx="4038600"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
        <p:nvSpPr>
          <p:cNvPr id="4" name="Content Placeholder 3"/>
          <p:cNvSpPr txBox="1">
            <a:spLocks/>
          </p:cNvSpPr>
          <p:nvPr/>
        </p:nvSpPr>
        <p:spPr>
          <a:xfrm>
            <a:off x="4876800" y="1828800"/>
            <a:ext cx="4038600" cy="4525963"/>
          </a:xfrm>
          <a:prstGeom prst="rect">
            <a:avLst/>
          </a:prstGeom>
          <a:noFill/>
        </p:spPr>
        <p:txBody>
          <a:bodyPr>
            <a:normAutofit fontScale="77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None/>
            </a:pPr>
            <a:r>
              <a:rPr lang="en-US" dirty="0"/>
              <a:t>"Your struggle is my struggle, and I'm here to fight with you. To the ones with too much pride, and don't like going to the doctor because they are too proud and can handle it all, I have high hopes that my journey and story brings you back down </a:t>
            </a:r>
            <a:r>
              <a:rPr lang="en-US" dirty="0" smtClean="0"/>
              <a:t>to </a:t>
            </a:r>
            <a:r>
              <a:rPr lang="en-US" dirty="0"/>
              <a:t>earth</a:t>
            </a:r>
            <a:r>
              <a:rPr lang="en-US" dirty="0" smtClean="0"/>
              <a:t>.“</a:t>
            </a:r>
          </a:p>
          <a:p>
            <a:pPr marL="0" indent="0" algn="r">
              <a:buNone/>
            </a:pPr>
            <a:r>
              <a:rPr lang="en-US" dirty="0" smtClean="0"/>
              <a:t> - </a:t>
            </a:r>
            <a:r>
              <a:rPr lang="en-US" sz="2600" dirty="0" smtClean="0"/>
              <a:t>Timothy </a:t>
            </a:r>
            <a:r>
              <a:rPr lang="en-US" sz="2600" dirty="0"/>
              <a:t>Francis </a:t>
            </a:r>
            <a:r>
              <a:rPr lang="en-US" sz="2600" dirty="0" smtClean="0"/>
              <a:t>Jones </a:t>
            </a:r>
          </a:p>
          <a:p>
            <a:pPr marL="0" indent="0" algn="r">
              <a:buNone/>
            </a:pPr>
            <a:r>
              <a:rPr lang="en-US" sz="2600" dirty="0" smtClean="0"/>
              <a:t>AKA </a:t>
            </a:r>
            <a:r>
              <a:rPr lang="en-US" sz="2600" dirty="0"/>
              <a:t>DJ Tim Buck2</a:t>
            </a:r>
          </a:p>
          <a:p>
            <a:pPr marL="0" indent="0" algn="r">
              <a:buNone/>
            </a:pPr>
            <a:r>
              <a:rPr lang="en-US" dirty="0"/>
              <a:t> </a:t>
            </a:r>
          </a:p>
          <a:p>
            <a:pPr marL="0" indent="0">
              <a:buNone/>
            </a:pP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57400"/>
            <a:ext cx="4648200" cy="3083840"/>
          </a:xfrm>
          <a:prstGeom prst="rect">
            <a:avLst/>
          </a:prstGeom>
        </p:spPr>
      </p:pic>
    </p:spTree>
    <p:extLst>
      <p:ext uri="{BB962C8B-B14F-4D97-AF65-F5344CB8AC3E}">
        <p14:creationId xmlns:p14="http://schemas.microsoft.com/office/powerpoint/2010/main" val="31745204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14400" y="-10899"/>
            <a:ext cx="8229600" cy="709714"/>
          </a:xfrm>
        </p:spPr>
        <p:txBody>
          <a:bodyPr>
            <a:normAutofit fontScale="90000"/>
          </a:bodyPr>
          <a:lstStyle/>
          <a:p>
            <a:r>
              <a:rPr lang="en-US" sz="2700" b="1" dirty="0" smtClean="0">
                <a:solidFill>
                  <a:srgbClr val="FFFFFF"/>
                </a:solidFill>
              </a:rPr>
              <a:t>Advancing Trust Through Students, Training, Committed Leadership and Patient Partners </a:t>
            </a:r>
            <a:endParaRPr lang="en-US" sz="3000" dirty="0"/>
          </a:p>
        </p:txBody>
      </p:sp>
      <p:sp>
        <p:nvSpPr>
          <p:cNvPr id="3" name="Content Placeholder 2"/>
          <p:cNvSpPr txBox="1">
            <a:spLocks/>
          </p:cNvSpPr>
          <p:nvPr/>
        </p:nvSpPr>
        <p:spPr>
          <a:xfrm>
            <a:off x="0" y="1600200"/>
            <a:ext cx="4038600"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pic>
        <p:nvPicPr>
          <p:cNvPr id="6"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600199"/>
            <a:ext cx="4038600" cy="4525963"/>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4400" y="1600199"/>
            <a:ext cx="4267200" cy="4525964"/>
          </a:xfrm>
          <a:prstGeom prst="rect">
            <a:avLst/>
          </a:prstGeom>
        </p:spPr>
      </p:pic>
    </p:spTree>
    <p:extLst>
      <p:ext uri="{BB962C8B-B14F-4D97-AF65-F5344CB8AC3E}">
        <p14:creationId xmlns:p14="http://schemas.microsoft.com/office/powerpoint/2010/main" val="21205715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66786" y="139054"/>
            <a:ext cx="8024813" cy="738664"/>
          </a:xfrm>
          <a:prstGeom prst="rect">
            <a:avLst/>
          </a:prstGeom>
          <a:noFill/>
        </p:spPr>
        <p:txBody>
          <a:bodyPr wrap="square" rtlCol="0">
            <a:spAutoFit/>
          </a:bodyPr>
          <a:lstStyle/>
          <a:p>
            <a:r>
              <a:rPr lang="en-US" sz="2400" b="1" dirty="0" smtClean="0">
                <a:solidFill>
                  <a:schemeClr val="bg1"/>
                </a:solidFill>
              </a:rPr>
              <a:t>UICC Patient Brigade: At the Table and Determining the Menu </a:t>
            </a:r>
            <a:endParaRPr lang="en-US" sz="2000" i="1" dirty="0">
              <a:solidFill>
                <a:schemeClr val="bg1"/>
              </a:solidFill>
            </a:endParaRPr>
          </a:p>
          <a:p>
            <a:pPr algn="ct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6787" y="938060"/>
            <a:ext cx="7210425" cy="4086225"/>
          </a:xfrm>
          <a:prstGeom prst="rect">
            <a:avLst/>
          </a:prstGeom>
        </p:spPr>
      </p:pic>
      <p:sp>
        <p:nvSpPr>
          <p:cNvPr id="10" name="TextBox 9"/>
          <p:cNvSpPr txBox="1"/>
          <p:nvPr/>
        </p:nvSpPr>
        <p:spPr>
          <a:xfrm>
            <a:off x="746116" y="5144970"/>
            <a:ext cx="8001000" cy="646331"/>
          </a:xfrm>
          <a:prstGeom prst="rect">
            <a:avLst/>
          </a:prstGeom>
          <a:noFill/>
        </p:spPr>
        <p:txBody>
          <a:bodyPr wrap="square" rtlCol="0">
            <a:spAutoFit/>
          </a:bodyPr>
          <a:lstStyle/>
          <a:p>
            <a:pPr algn="ctr"/>
            <a:r>
              <a:rPr lang="en-US" dirty="0" smtClean="0"/>
              <a:t>Thank you for your contributions as </a:t>
            </a:r>
            <a:r>
              <a:rPr lang="en-US" dirty="0"/>
              <a:t>ambassadors and as reflections </a:t>
            </a:r>
            <a:endParaRPr lang="en-US" dirty="0" smtClean="0"/>
          </a:p>
          <a:p>
            <a:pPr algn="ctr"/>
            <a:r>
              <a:rPr lang="en-US" dirty="0" smtClean="0"/>
              <a:t>of UI Health Cancer Center’s </a:t>
            </a:r>
            <a:r>
              <a:rPr lang="en-US" dirty="0"/>
              <a:t>quality of care.</a:t>
            </a:r>
          </a:p>
        </p:txBody>
      </p:sp>
    </p:spTree>
    <p:extLst>
      <p:ext uri="{BB962C8B-B14F-4D97-AF65-F5344CB8AC3E}">
        <p14:creationId xmlns:p14="http://schemas.microsoft.com/office/powerpoint/2010/main" val="11917969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52698" cy="533400"/>
          </a:xfrm>
          <a:prstGeom prst="rect">
            <a:avLst/>
          </a:prstGeom>
          <a:solidFill>
            <a:srgbClr val="FF0000"/>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grpSp>
        <p:nvGrpSpPr>
          <p:cNvPr id="3" name="Group 2"/>
          <p:cNvGrpSpPr/>
          <p:nvPr/>
        </p:nvGrpSpPr>
        <p:grpSpPr>
          <a:xfrm>
            <a:off x="381000" y="5867400"/>
            <a:ext cx="8297238" cy="764847"/>
            <a:chOff x="381000" y="5867400"/>
            <a:chExt cx="8297238" cy="764847"/>
          </a:xfrm>
        </p:grpSpPr>
        <p:sp>
          <p:nvSpPr>
            <p:cNvPr id="6" name="TextBox 5"/>
            <p:cNvSpPr txBox="1"/>
            <p:nvPr/>
          </p:nvSpPr>
          <p:spPr>
            <a:xfrm>
              <a:off x="6620838" y="5989633"/>
              <a:ext cx="2057400" cy="523220"/>
            </a:xfrm>
            <a:prstGeom prst="rect">
              <a:avLst/>
            </a:prstGeom>
            <a:noFill/>
          </p:spPr>
          <p:txBody>
            <a:bodyPr wrap="square" rtlCol="0">
              <a:spAutoFit/>
            </a:bodyPr>
            <a:lstStyle/>
            <a:p>
              <a:pPr algn="r"/>
              <a:r>
                <a:rPr lang="en-US" sz="1400" b="1" dirty="0" smtClean="0">
                  <a:latin typeface="+mj-lt"/>
                </a:rPr>
                <a:t>ADVANCING TRUST IN</a:t>
              </a:r>
            </a:p>
            <a:p>
              <a:pPr algn="r"/>
              <a:r>
                <a:rPr lang="en-US" sz="1400" b="1" dirty="0" smtClean="0">
                  <a:latin typeface="+mj-lt"/>
                </a:rPr>
                <a:t>MEDICAL RESEARCH</a:t>
              </a:r>
              <a:endParaRPr lang="en-US" sz="1400" b="1" dirty="0">
                <a:latin typeface="+mj-lt"/>
              </a:endParaRPr>
            </a:p>
          </p:txBody>
        </p:sp>
        <p:cxnSp>
          <p:nvCxnSpPr>
            <p:cNvPr id="9" name="Straight Connector 8"/>
            <p:cNvCxnSpPr/>
            <p:nvPr/>
          </p:nvCxnSpPr>
          <p:spPr>
            <a:xfrm>
              <a:off x="381000" y="5867400"/>
              <a:ext cx="8229600" cy="0"/>
            </a:xfrm>
            <a:prstGeom prst="line">
              <a:avLst/>
            </a:prstGeom>
            <a:ln w="3175">
              <a:solidFill>
                <a:schemeClr val="tx1"/>
              </a:solidFill>
              <a:prstDash val="sysDot"/>
            </a:ln>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6019599"/>
              <a:ext cx="3176016" cy="612648"/>
            </a:xfrm>
            <a:prstGeom prst="rect">
              <a:avLst/>
            </a:prstGeom>
          </p:spPr>
        </p:pic>
      </p:grpSp>
      <p:sp>
        <p:nvSpPr>
          <p:cNvPr id="4" name="TextBox 3"/>
          <p:cNvSpPr txBox="1"/>
          <p:nvPr/>
        </p:nvSpPr>
        <p:spPr>
          <a:xfrm>
            <a:off x="-5137" y="2502816"/>
            <a:ext cx="9144000" cy="1384995"/>
          </a:xfrm>
          <a:prstGeom prst="rect">
            <a:avLst/>
          </a:prstGeom>
          <a:noFill/>
        </p:spPr>
        <p:txBody>
          <a:bodyPr wrap="square" rtlCol="0">
            <a:spAutoFit/>
          </a:bodyPr>
          <a:lstStyle/>
          <a:p>
            <a:pPr algn="ctr"/>
            <a:r>
              <a:rPr lang="en-US" sz="2400" b="1" dirty="0"/>
              <a:t>Henrietta Lacks Family </a:t>
            </a:r>
            <a:r>
              <a:rPr lang="en-US" sz="2400" b="1" dirty="0" smtClean="0"/>
              <a:t>Members</a:t>
            </a:r>
            <a:endParaRPr lang="en-US" sz="2000" i="1" dirty="0"/>
          </a:p>
          <a:p>
            <a:pPr algn="ctr"/>
            <a:r>
              <a:rPr lang="en-US" sz="2000" i="1" dirty="0"/>
              <a:t>Shirley </a:t>
            </a:r>
            <a:r>
              <a:rPr lang="en-US" sz="2000" i="1" dirty="0" smtClean="0"/>
              <a:t>Lacks</a:t>
            </a:r>
            <a:endParaRPr lang="en-US" sz="2000" i="1" dirty="0"/>
          </a:p>
          <a:p>
            <a:pPr algn="ctr"/>
            <a:r>
              <a:rPr lang="en-US" sz="2000" i="1" dirty="0"/>
              <a:t>Jeri Lacks-</a:t>
            </a:r>
            <a:r>
              <a:rPr lang="en-US" sz="2000" i="1" dirty="0" err="1"/>
              <a:t>Whye</a:t>
            </a:r>
            <a:endParaRPr lang="en-US" sz="2000" i="1" dirty="0"/>
          </a:p>
          <a:p>
            <a:pPr algn="ctr"/>
            <a:r>
              <a:rPr lang="en-US" sz="2000" i="1" dirty="0"/>
              <a:t>Veronica </a:t>
            </a:r>
            <a:r>
              <a:rPr lang="en-US" sz="2000" i="1" dirty="0" smtClean="0"/>
              <a:t>Robinson</a:t>
            </a:r>
            <a:endParaRPr lang="en-US" dirty="0"/>
          </a:p>
        </p:txBody>
      </p:sp>
    </p:spTree>
    <p:extLst>
      <p:ext uri="{BB962C8B-B14F-4D97-AF65-F5344CB8AC3E}">
        <p14:creationId xmlns:p14="http://schemas.microsoft.com/office/powerpoint/2010/main" val="32234734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2588" y="1490383"/>
            <a:ext cx="5378824" cy="3877235"/>
          </a:xfrm>
          <a:prstGeom prst="rect">
            <a:avLst/>
          </a:prstGeom>
          <a:scene3d>
            <a:camera prst="orthographicFront"/>
            <a:lightRig rig="threePt" dir="t"/>
          </a:scene3d>
          <a:sp3d>
            <a:bevelT prst="angle"/>
            <a:bevelB w="101600" prst="riblet"/>
          </a:sp3d>
        </p:spPr>
      </p:pic>
      <p:sp>
        <p:nvSpPr>
          <p:cNvPr id="3" name="TextBox 2"/>
          <p:cNvSpPr txBox="1"/>
          <p:nvPr/>
        </p:nvSpPr>
        <p:spPr>
          <a:xfrm>
            <a:off x="403412" y="5580529"/>
            <a:ext cx="8202706" cy="345800"/>
          </a:xfrm>
          <a:prstGeom prst="rect">
            <a:avLst/>
          </a:prstGeom>
          <a:noFill/>
        </p:spPr>
        <p:txBody>
          <a:bodyPr wrap="square" rtlCol="0">
            <a:spAutoFit/>
          </a:bodyPr>
          <a:lstStyle/>
          <a:p>
            <a:pPr algn="ctr"/>
            <a:r>
              <a:rPr lang="en-US" sz="1647" b="1" i="1" dirty="0"/>
              <a:t>Honoring the Life and Legacy of Dr. Cynthia “Cee” Barnes-Boyd </a:t>
            </a:r>
          </a:p>
        </p:txBody>
      </p:sp>
    </p:spTree>
    <p:extLst>
      <p:ext uri="{BB962C8B-B14F-4D97-AF65-F5344CB8AC3E}">
        <p14:creationId xmlns:p14="http://schemas.microsoft.com/office/powerpoint/2010/main" val="400257923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52698" cy="533400"/>
          </a:xfrm>
          <a:prstGeom prst="rect">
            <a:avLst/>
          </a:prstGeom>
          <a:solidFill>
            <a:srgbClr val="FF0000"/>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grpSp>
        <p:nvGrpSpPr>
          <p:cNvPr id="3" name="Group 2"/>
          <p:cNvGrpSpPr/>
          <p:nvPr/>
        </p:nvGrpSpPr>
        <p:grpSpPr>
          <a:xfrm>
            <a:off x="381000" y="5867400"/>
            <a:ext cx="8297238" cy="764847"/>
            <a:chOff x="381000" y="5867400"/>
            <a:chExt cx="8297238" cy="764847"/>
          </a:xfrm>
        </p:grpSpPr>
        <p:sp>
          <p:nvSpPr>
            <p:cNvPr id="6" name="TextBox 5"/>
            <p:cNvSpPr txBox="1"/>
            <p:nvPr/>
          </p:nvSpPr>
          <p:spPr>
            <a:xfrm>
              <a:off x="6620838" y="5989633"/>
              <a:ext cx="2057400" cy="523220"/>
            </a:xfrm>
            <a:prstGeom prst="rect">
              <a:avLst/>
            </a:prstGeom>
            <a:noFill/>
          </p:spPr>
          <p:txBody>
            <a:bodyPr wrap="square" rtlCol="0">
              <a:spAutoFit/>
            </a:bodyPr>
            <a:lstStyle/>
            <a:p>
              <a:pPr algn="r"/>
              <a:r>
                <a:rPr lang="en-US" sz="1400" b="1" dirty="0" smtClean="0">
                  <a:latin typeface="+mj-lt"/>
                </a:rPr>
                <a:t>ADVANCING TRUST IN</a:t>
              </a:r>
            </a:p>
            <a:p>
              <a:pPr algn="r"/>
              <a:r>
                <a:rPr lang="en-US" sz="1400" b="1" dirty="0" smtClean="0">
                  <a:latin typeface="+mj-lt"/>
                </a:rPr>
                <a:t>MEDICAL RESEARCH</a:t>
              </a:r>
              <a:endParaRPr lang="en-US" sz="1400" b="1" dirty="0">
                <a:latin typeface="+mj-lt"/>
              </a:endParaRPr>
            </a:p>
          </p:txBody>
        </p:sp>
        <p:cxnSp>
          <p:nvCxnSpPr>
            <p:cNvPr id="9" name="Straight Connector 8"/>
            <p:cNvCxnSpPr/>
            <p:nvPr/>
          </p:nvCxnSpPr>
          <p:spPr>
            <a:xfrm>
              <a:off x="381000" y="5867400"/>
              <a:ext cx="8229600" cy="0"/>
            </a:xfrm>
            <a:prstGeom prst="line">
              <a:avLst/>
            </a:prstGeom>
            <a:ln w="3175">
              <a:solidFill>
                <a:schemeClr val="tx1"/>
              </a:solidFill>
              <a:prstDash val="sysDot"/>
            </a:ln>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6019599"/>
              <a:ext cx="3176016" cy="612648"/>
            </a:xfrm>
            <a:prstGeom prst="rect">
              <a:avLst/>
            </a:prstGeom>
          </p:spPr>
        </p:pic>
      </p:grpSp>
      <p:sp>
        <p:nvSpPr>
          <p:cNvPr id="4" name="TextBox 3"/>
          <p:cNvSpPr txBox="1"/>
          <p:nvPr/>
        </p:nvSpPr>
        <p:spPr>
          <a:xfrm>
            <a:off x="-5137" y="938681"/>
            <a:ext cx="9144000" cy="4401205"/>
          </a:xfrm>
          <a:prstGeom prst="rect">
            <a:avLst/>
          </a:prstGeom>
          <a:noFill/>
        </p:spPr>
        <p:txBody>
          <a:bodyPr wrap="square" rtlCol="0">
            <a:spAutoFit/>
          </a:bodyPr>
          <a:lstStyle/>
          <a:p>
            <a:pPr algn="ctr"/>
            <a:r>
              <a:rPr lang="en-US" sz="2400" b="1" dirty="0" smtClean="0"/>
              <a:t>Lisa </a:t>
            </a:r>
            <a:r>
              <a:rPr lang="en-US" sz="2400" b="1" dirty="0"/>
              <a:t>Anderson-Shaw, </a:t>
            </a:r>
            <a:r>
              <a:rPr lang="en-US" sz="2400" b="1" dirty="0" err="1"/>
              <a:t>DrPH</a:t>
            </a:r>
            <a:r>
              <a:rPr lang="en-US" sz="2400" b="1" dirty="0"/>
              <a:t>, MA, MSN, ANP-BC</a:t>
            </a:r>
          </a:p>
          <a:p>
            <a:pPr algn="ctr"/>
            <a:r>
              <a:rPr lang="en-US" sz="2000" i="1" dirty="0"/>
              <a:t>Clinical Assistant Professor of </a:t>
            </a:r>
            <a:r>
              <a:rPr lang="en-US" sz="2000" i="1" dirty="0" smtClean="0"/>
              <a:t>Medical-Surgical </a:t>
            </a:r>
            <a:r>
              <a:rPr lang="en-US" sz="2000" i="1" dirty="0"/>
              <a:t>Nursing in Medical </a:t>
            </a:r>
            <a:r>
              <a:rPr lang="en-US" sz="2000" i="1" dirty="0" smtClean="0"/>
              <a:t>Education </a:t>
            </a:r>
            <a:endParaRPr lang="en-US" sz="2000" i="1" dirty="0"/>
          </a:p>
          <a:p>
            <a:pPr algn="ctr"/>
            <a:r>
              <a:rPr lang="en-US" sz="2000" i="1" dirty="0"/>
              <a:t>College of Nursing, </a:t>
            </a:r>
            <a:r>
              <a:rPr lang="en-US" sz="2000" i="1" dirty="0" smtClean="0"/>
              <a:t>UIC</a:t>
            </a:r>
          </a:p>
          <a:p>
            <a:pPr algn="ctr"/>
            <a:r>
              <a:rPr lang="en-US" sz="2000" i="1" dirty="0" smtClean="0"/>
              <a:t>Director </a:t>
            </a:r>
            <a:r>
              <a:rPr lang="en-US" sz="2000" i="1" dirty="0"/>
              <a:t>of the Clinical Ethics Consult Service, UI Health</a:t>
            </a:r>
          </a:p>
          <a:p>
            <a:pPr algn="ctr"/>
            <a:endParaRPr lang="en-US" sz="2000" dirty="0" smtClean="0"/>
          </a:p>
          <a:p>
            <a:pPr algn="ctr"/>
            <a:r>
              <a:rPr lang="en-US" sz="2400" b="1" dirty="0"/>
              <a:t>Ashish Ansal, MD </a:t>
            </a:r>
          </a:p>
          <a:p>
            <a:pPr algn="ctr"/>
            <a:r>
              <a:rPr lang="en-US" sz="2000" i="1" dirty="0"/>
              <a:t>Family Medicine, Mile Square Health Center, Englewood</a:t>
            </a:r>
          </a:p>
          <a:p>
            <a:pPr algn="ctr"/>
            <a:endParaRPr lang="en-US" sz="2000" dirty="0"/>
          </a:p>
          <a:p>
            <a:pPr algn="ctr"/>
            <a:r>
              <a:rPr lang="en-US" sz="2400" b="1" i="1" dirty="0"/>
              <a:t>Carol </a:t>
            </a:r>
            <a:r>
              <a:rPr lang="en-US" sz="2400" b="1" i="1" dirty="0" err="1"/>
              <a:t>Gyimatey</a:t>
            </a:r>
            <a:r>
              <a:rPr lang="en-US" sz="2400" i="1" dirty="0"/>
              <a:t> </a:t>
            </a:r>
          </a:p>
          <a:p>
            <a:pPr algn="ctr"/>
            <a:r>
              <a:rPr lang="en-US" sz="2000" i="1" dirty="0"/>
              <a:t>UI Health </a:t>
            </a:r>
            <a:r>
              <a:rPr lang="en-US" sz="2000" i="1" dirty="0" smtClean="0"/>
              <a:t>Cancer Center Patient </a:t>
            </a:r>
            <a:r>
              <a:rPr lang="en-US" sz="2000" i="1" dirty="0"/>
              <a:t>Brigade Member</a:t>
            </a:r>
          </a:p>
          <a:p>
            <a:pPr algn="ctr"/>
            <a:endParaRPr lang="en-US" sz="2400" b="1" dirty="0" smtClean="0"/>
          </a:p>
          <a:p>
            <a:pPr algn="ctr"/>
            <a:r>
              <a:rPr lang="en-US" sz="2400" b="1" dirty="0" err="1" smtClean="0"/>
              <a:t>RoseMarie</a:t>
            </a:r>
            <a:r>
              <a:rPr lang="en-US" sz="2400" b="1" dirty="0" smtClean="0"/>
              <a:t> </a:t>
            </a:r>
            <a:r>
              <a:rPr lang="en-US" sz="2400" b="1" dirty="0"/>
              <a:t>Rogers</a:t>
            </a:r>
            <a:r>
              <a:rPr lang="en-US" sz="2400" dirty="0"/>
              <a:t> </a:t>
            </a:r>
            <a:endParaRPr lang="en-US" sz="2400" dirty="0" smtClean="0"/>
          </a:p>
          <a:p>
            <a:pPr algn="ctr"/>
            <a:r>
              <a:rPr lang="en-US" sz="2000" i="1" dirty="0" smtClean="0"/>
              <a:t>UI Health Cancer Center Patient Brigade Member</a:t>
            </a:r>
          </a:p>
        </p:txBody>
      </p:sp>
    </p:spTree>
    <p:extLst>
      <p:ext uri="{BB962C8B-B14F-4D97-AF65-F5344CB8AC3E}">
        <p14:creationId xmlns:p14="http://schemas.microsoft.com/office/powerpoint/2010/main" val="30177160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85800" y="-238897"/>
            <a:ext cx="6858000" cy="1219200"/>
          </a:xfrm>
        </p:spPr>
        <p:txBody>
          <a:bodyPr>
            <a:normAutofit/>
          </a:bodyPr>
          <a:lstStyle/>
          <a:p>
            <a:r>
              <a:rPr lang="en-US" sz="3000" b="1" dirty="0" smtClean="0">
                <a:solidFill>
                  <a:srgbClr val="FFFFFF"/>
                </a:solidFill>
              </a:rPr>
              <a:t>Overview and Aims of the Conversation</a:t>
            </a:r>
            <a:endParaRPr lang="en-US" sz="3000" b="1" dirty="0">
              <a:solidFill>
                <a:srgbClr val="FFFFFF"/>
              </a:solidFill>
            </a:endParaRPr>
          </a:p>
        </p:txBody>
      </p:sp>
      <p:sp>
        <p:nvSpPr>
          <p:cNvPr id="4" name="Content Placeholder 3"/>
          <p:cNvSpPr>
            <a:spLocks noGrp="1"/>
          </p:cNvSpPr>
          <p:nvPr>
            <p:ph sz="half" idx="4294967295"/>
          </p:nvPr>
        </p:nvSpPr>
        <p:spPr>
          <a:xfrm>
            <a:off x="5105400" y="1600200"/>
            <a:ext cx="4038600" cy="4525963"/>
          </a:xfrm>
        </p:spPr>
        <p:txBody>
          <a:bodyPr>
            <a:normAutofit fontScale="92500" lnSpcReduction="20000"/>
          </a:bodyPr>
          <a:lstStyle/>
          <a:p>
            <a:r>
              <a:rPr lang="en-US" dirty="0" smtClean="0">
                <a:solidFill>
                  <a:srgbClr val="30C0C0"/>
                </a:solidFill>
              </a:rPr>
              <a:t>Why</a:t>
            </a:r>
            <a:r>
              <a:rPr lang="en-US" dirty="0" smtClean="0"/>
              <a:t> Dialogue?</a:t>
            </a:r>
          </a:p>
          <a:p>
            <a:endParaRPr lang="en-US" dirty="0"/>
          </a:p>
          <a:p>
            <a:r>
              <a:rPr lang="en-US" dirty="0" smtClean="0">
                <a:solidFill>
                  <a:srgbClr val="30C0C0"/>
                </a:solidFill>
              </a:rPr>
              <a:t>Who</a:t>
            </a:r>
            <a:r>
              <a:rPr lang="en-US" dirty="0" smtClean="0"/>
              <a:t> should be at the table?;</a:t>
            </a:r>
          </a:p>
          <a:p>
            <a:endParaRPr lang="en-US" dirty="0"/>
          </a:p>
          <a:p>
            <a:r>
              <a:rPr lang="en-US" dirty="0" smtClean="0">
                <a:solidFill>
                  <a:srgbClr val="30C0C0"/>
                </a:solidFill>
              </a:rPr>
              <a:t>What</a:t>
            </a:r>
            <a:r>
              <a:rPr lang="en-US" dirty="0" smtClean="0"/>
              <a:t> has already been said?;</a:t>
            </a:r>
          </a:p>
          <a:p>
            <a:pPr marL="0" indent="0">
              <a:buNone/>
            </a:pPr>
            <a:endParaRPr lang="en-US" dirty="0" smtClean="0"/>
          </a:p>
          <a:p>
            <a:r>
              <a:rPr lang="en-US" dirty="0" smtClean="0">
                <a:solidFill>
                  <a:srgbClr val="30C0C0"/>
                </a:solidFill>
              </a:rPr>
              <a:t>How</a:t>
            </a:r>
            <a:r>
              <a:rPr lang="en-US" dirty="0" smtClean="0"/>
              <a:t> we can keep talking.</a:t>
            </a:r>
            <a:endParaRPr lang="en-US" dirty="0"/>
          </a:p>
        </p:txBody>
      </p:sp>
      <p:pic>
        <p:nvPicPr>
          <p:cNvPr id="7" name="Content Placeholder 6"/>
          <p:cNvPicPr>
            <a:picLocks noGrp="1" noChangeAspect="1"/>
          </p:cNvPicPr>
          <p:nvPr>
            <p:ph sz="half" idx="4294967295"/>
          </p:nvPr>
        </p:nvPicPr>
        <p:blipFill>
          <a:blip r:embed="rId3">
            <a:extLst>
              <a:ext uri="{28A0092B-C50C-407E-A947-70E740481C1C}">
                <a14:useLocalDpi xmlns:a14="http://schemas.microsoft.com/office/drawing/2010/main" val="0"/>
              </a:ext>
            </a:extLst>
          </a:blip>
          <a:stretch>
            <a:fillRect/>
          </a:stretch>
        </p:blipFill>
        <p:spPr>
          <a:xfrm>
            <a:off x="0" y="1585913"/>
            <a:ext cx="4953000" cy="4503737"/>
          </a:xfrm>
        </p:spPr>
      </p:pic>
    </p:spTree>
    <p:extLst>
      <p:ext uri="{BB962C8B-B14F-4D97-AF65-F5344CB8AC3E}">
        <p14:creationId xmlns:p14="http://schemas.microsoft.com/office/powerpoint/2010/main" val="273460191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62000" y="0"/>
            <a:ext cx="8001000" cy="838200"/>
          </a:xfrm>
        </p:spPr>
        <p:txBody>
          <a:bodyPr>
            <a:normAutofit/>
          </a:bodyPr>
          <a:lstStyle/>
          <a:p>
            <a:r>
              <a:rPr lang="en-US" sz="3000" b="1" dirty="0" smtClean="0">
                <a:solidFill>
                  <a:srgbClr val="FFFFFF"/>
                </a:solidFill>
              </a:rPr>
              <a:t>“Why” Dialogue: The Story of Ms. Rose Marie</a:t>
            </a:r>
            <a:endParaRPr lang="en-US" sz="3000" b="1" dirty="0">
              <a:solidFill>
                <a:srgbClr val="FFFFFF"/>
              </a:solidFill>
            </a:endParaRPr>
          </a:p>
        </p:txBody>
      </p:sp>
      <p:pic>
        <p:nvPicPr>
          <p:cNvPr id="5" name="Content Placeholder 4"/>
          <p:cNvPicPr>
            <a:picLocks noGrp="1" noChangeAspect="1"/>
          </p:cNvPicPr>
          <p:nvPr>
            <p:ph sz="half" idx="4294967295"/>
          </p:nvPr>
        </p:nvPicPr>
        <p:blipFill>
          <a:blip r:embed="rId3">
            <a:extLst>
              <a:ext uri="{28A0092B-C50C-407E-A947-70E740481C1C}">
                <a14:useLocalDpi xmlns:a14="http://schemas.microsoft.com/office/drawing/2010/main" val="0"/>
              </a:ext>
            </a:extLst>
          </a:blip>
          <a:stretch>
            <a:fillRect/>
          </a:stretch>
        </p:blipFill>
        <p:spPr>
          <a:xfrm>
            <a:off x="0" y="1676400"/>
            <a:ext cx="5029200" cy="4660900"/>
          </a:xfrm>
        </p:spPr>
      </p:pic>
      <p:sp>
        <p:nvSpPr>
          <p:cNvPr id="4" name="Content Placeholder 3"/>
          <p:cNvSpPr>
            <a:spLocks noGrp="1"/>
          </p:cNvSpPr>
          <p:nvPr>
            <p:ph sz="half" idx="4294967295"/>
          </p:nvPr>
        </p:nvSpPr>
        <p:spPr>
          <a:xfrm>
            <a:off x="5105400" y="1811338"/>
            <a:ext cx="4038600" cy="4525962"/>
          </a:xfrm>
        </p:spPr>
        <p:txBody>
          <a:bodyPr>
            <a:normAutofit lnSpcReduction="10000"/>
          </a:bodyPr>
          <a:lstStyle/>
          <a:p>
            <a:r>
              <a:rPr lang="en-US" sz="2600" dirty="0" smtClean="0"/>
              <a:t>UI Cancer Center “Patient Brigade”</a:t>
            </a:r>
          </a:p>
          <a:p>
            <a:pPr marL="0" indent="0">
              <a:buNone/>
            </a:pPr>
            <a:endParaRPr lang="en-US" sz="2600" dirty="0"/>
          </a:p>
          <a:p>
            <a:r>
              <a:rPr lang="en-US" sz="2600" dirty="0" smtClean="0"/>
              <a:t>Vision of UI Cancer Center Director: Move beyond “engagement” to “involvement”</a:t>
            </a:r>
          </a:p>
          <a:p>
            <a:pPr marL="0" indent="0">
              <a:buNone/>
            </a:pPr>
            <a:endParaRPr lang="en-US" sz="2600" dirty="0" smtClean="0"/>
          </a:p>
          <a:p>
            <a:r>
              <a:rPr lang="en-US" sz="2600" dirty="0" smtClean="0"/>
              <a:t>Ms. Rose Marie’s Concerns….. “</a:t>
            </a:r>
            <a:r>
              <a:rPr lang="en-US" sz="2600" i="1" dirty="0" smtClean="0"/>
              <a:t>I was the only one at the table.</a:t>
            </a:r>
            <a:r>
              <a:rPr lang="en-US" sz="2600" dirty="0" smtClean="0"/>
              <a:t>”</a:t>
            </a:r>
            <a:endParaRPr lang="en-US" sz="2600" dirty="0"/>
          </a:p>
        </p:txBody>
      </p:sp>
    </p:spTree>
    <p:extLst>
      <p:ext uri="{BB962C8B-B14F-4D97-AF65-F5344CB8AC3E}">
        <p14:creationId xmlns:p14="http://schemas.microsoft.com/office/powerpoint/2010/main" val="31774289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0"/>
            <a:ext cx="7848600" cy="657225"/>
          </a:xfrm>
        </p:spPr>
        <p:txBody>
          <a:bodyPr>
            <a:normAutofit/>
          </a:bodyPr>
          <a:lstStyle/>
          <a:p>
            <a:r>
              <a:rPr lang="en-US" sz="3000" b="1" dirty="0" smtClean="0">
                <a:solidFill>
                  <a:srgbClr val="FFFFFF"/>
                </a:solidFill>
              </a:rPr>
              <a:t>Best Practices: When Partners Talk, Trust is Built</a:t>
            </a:r>
            <a:endParaRPr lang="en-US" sz="3000" b="1" dirty="0">
              <a:solidFill>
                <a:srgbClr val="FFFFFF"/>
              </a:solidFill>
            </a:endParaRPr>
          </a:p>
        </p:txBody>
      </p:sp>
      <p:sp>
        <p:nvSpPr>
          <p:cNvPr id="3" name="Text Placeholder 2"/>
          <p:cNvSpPr>
            <a:spLocks noGrp="1"/>
          </p:cNvSpPr>
          <p:nvPr>
            <p:ph type="body" idx="4294967295"/>
          </p:nvPr>
        </p:nvSpPr>
        <p:spPr>
          <a:xfrm>
            <a:off x="0" y="1535113"/>
            <a:ext cx="4040188" cy="639762"/>
          </a:xfrm>
        </p:spPr>
        <p:txBody>
          <a:bodyPr>
            <a:normAutofit fontScale="62500" lnSpcReduction="20000"/>
          </a:bodyPr>
          <a:lstStyle/>
          <a:p>
            <a:r>
              <a:rPr lang="en-US" dirty="0" smtClean="0"/>
              <a:t>Community Campus Partnerships for Health: CCPH with PCORI</a:t>
            </a:r>
            <a:endParaRPr lang="en-US" dirty="0"/>
          </a:p>
        </p:txBody>
      </p:sp>
      <p:sp>
        <p:nvSpPr>
          <p:cNvPr id="5" name="Text Placeholder 4"/>
          <p:cNvSpPr>
            <a:spLocks noGrp="1"/>
          </p:cNvSpPr>
          <p:nvPr>
            <p:ph type="body" sz="quarter" idx="4294967295"/>
          </p:nvPr>
        </p:nvSpPr>
        <p:spPr>
          <a:xfrm>
            <a:off x="5102225" y="1535112"/>
            <a:ext cx="4041775" cy="4179888"/>
          </a:xfrm>
        </p:spPr>
        <p:txBody>
          <a:bodyPr>
            <a:normAutofit fontScale="40000" lnSpcReduction="20000"/>
          </a:bodyPr>
          <a:lstStyle/>
          <a:p>
            <a:r>
              <a:rPr lang="en-US" sz="4800" dirty="0" smtClean="0"/>
              <a:t>September 2016:  NIH Columbia university community workshop; </a:t>
            </a:r>
          </a:p>
          <a:p>
            <a:pPr marL="0" indent="0">
              <a:buNone/>
            </a:pPr>
            <a:endParaRPr lang="en-US" sz="4800" dirty="0" smtClean="0"/>
          </a:p>
          <a:p>
            <a:r>
              <a:rPr lang="en-US" sz="4800" dirty="0" smtClean="0"/>
              <a:t>March 2017:  Engagement studio with Dr. Consuelo Wilkins’ team and American Indian Health Center;  </a:t>
            </a:r>
          </a:p>
          <a:p>
            <a:endParaRPr lang="en-US" sz="4800" dirty="0" smtClean="0"/>
          </a:p>
          <a:p>
            <a:r>
              <a:rPr lang="en-US" sz="4800" dirty="0" smtClean="0"/>
              <a:t>March 2017: </a:t>
            </a:r>
            <a:r>
              <a:rPr lang="en-US" sz="4800" i="1" dirty="0" smtClean="0"/>
              <a:t>On the Table </a:t>
            </a:r>
            <a:r>
              <a:rPr lang="en-US" sz="4800" dirty="0" smtClean="0"/>
              <a:t>with Chicago Community Trust (20 conversations over 200 people);</a:t>
            </a:r>
          </a:p>
          <a:p>
            <a:endParaRPr lang="en-US" sz="4800" dirty="0" smtClean="0"/>
          </a:p>
          <a:p>
            <a:r>
              <a:rPr lang="en-US" sz="4800" dirty="0" smtClean="0"/>
              <a:t>July 2017: Sisters </a:t>
            </a:r>
            <a:r>
              <a:rPr lang="en-US" sz="4800" dirty="0"/>
              <a:t>Network Chicago: Discussion on </a:t>
            </a:r>
            <a:r>
              <a:rPr lang="en-US" sz="4800" dirty="0" smtClean="0"/>
              <a:t>Breast Cancer Clinical Trials in African American women </a:t>
            </a:r>
            <a:endParaRPr lang="en-US" sz="4800" dirty="0"/>
          </a:p>
          <a:p>
            <a:pPr marL="0" indent="0">
              <a:buNone/>
            </a:pPr>
            <a:endParaRPr lang="en-US" dirty="0" smtClean="0"/>
          </a:p>
          <a:p>
            <a:endParaRPr lang="en-US" dirty="0"/>
          </a:p>
        </p:txBody>
      </p:sp>
      <p:graphicFrame>
        <p:nvGraphicFramePr>
          <p:cNvPr id="7" name="Content Placeholder 6"/>
          <p:cNvGraphicFramePr>
            <a:graphicFrameLocks noGrp="1" noChangeAspect="1"/>
          </p:cNvGraphicFramePr>
          <p:nvPr>
            <p:ph sz="half" idx="4294967295"/>
            <p:extLst>
              <p:ext uri="{D42A27DB-BD31-4B8C-83A1-F6EECF244321}">
                <p14:modId xmlns:p14="http://schemas.microsoft.com/office/powerpoint/2010/main" val="3097847875"/>
              </p:ext>
            </p:extLst>
          </p:nvPr>
        </p:nvGraphicFramePr>
        <p:xfrm>
          <a:off x="0" y="2174875"/>
          <a:ext cx="3417888" cy="3951288"/>
        </p:xfrm>
        <a:graphic>
          <a:graphicData uri="http://schemas.openxmlformats.org/presentationml/2006/ole">
            <mc:AlternateContent xmlns:mc="http://schemas.openxmlformats.org/markup-compatibility/2006">
              <mc:Choice xmlns:v="urn:schemas-microsoft-com:vml" Requires="v">
                <p:oleObj spid="_x0000_s2069" name="Acrobat Document" r:id="rId4" imgW="9075386" imgH="12831912" progId="Acrobat.Document.11">
                  <p:embed/>
                </p:oleObj>
              </mc:Choice>
              <mc:Fallback>
                <p:oleObj name="Acrobat Document" r:id="rId4" imgW="9075386" imgH="12831912" progId="Acrobat.Document.11">
                  <p:embed/>
                  <p:pic>
                    <p:nvPicPr>
                      <p:cNvPr id="0" name=""/>
                      <p:cNvPicPr/>
                      <p:nvPr/>
                    </p:nvPicPr>
                    <p:blipFill>
                      <a:blip r:embed="rId5"/>
                      <a:stretch>
                        <a:fillRect/>
                      </a:stretch>
                    </p:blipFill>
                    <p:spPr>
                      <a:xfrm>
                        <a:off x="0" y="2174875"/>
                        <a:ext cx="3417888" cy="3951288"/>
                      </a:xfrm>
                      <a:prstGeom prst="rect">
                        <a:avLst/>
                      </a:prstGeom>
                    </p:spPr>
                  </p:pic>
                </p:oleObj>
              </mc:Fallback>
            </mc:AlternateContent>
          </a:graphicData>
        </a:graphic>
      </p:graphicFrame>
    </p:spTree>
    <p:extLst>
      <p:ext uri="{BB962C8B-B14F-4D97-AF65-F5344CB8AC3E}">
        <p14:creationId xmlns:p14="http://schemas.microsoft.com/office/powerpoint/2010/main" val="31478125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152400"/>
            <a:ext cx="8229600" cy="1143000"/>
          </a:xfrm>
        </p:spPr>
        <p:txBody>
          <a:bodyPr>
            <a:normAutofit/>
          </a:bodyPr>
          <a:lstStyle/>
          <a:p>
            <a:r>
              <a:rPr lang="en-US" sz="2400" b="1" dirty="0" smtClean="0"/>
              <a:t>Advancing Trust by Acknowledging the Past to Inform the Future</a:t>
            </a:r>
            <a:endParaRPr lang="en-US" sz="2400" b="1" dirty="0"/>
          </a:p>
        </p:txBody>
      </p:sp>
      <p:sp>
        <p:nvSpPr>
          <p:cNvPr id="4" name="Content Placeholder 3"/>
          <p:cNvSpPr>
            <a:spLocks noGrp="1"/>
          </p:cNvSpPr>
          <p:nvPr>
            <p:ph sz="half" idx="4294967295"/>
          </p:nvPr>
        </p:nvSpPr>
        <p:spPr>
          <a:xfrm>
            <a:off x="5638800" y="1606550"/>
            <a:ext cx="3505200" cy="4525963"/>
          </a:xfrm>
        </p:spPr>
        <p:txBody>
          <a:bodyPr>
            <a:normAutofit fontScale="92500" lnSpcReduction="10000"/>
          </a:bodyPr>
          <a:lstStyle/>
          <a:p>
            <a:pPr marL="0" indent="0" algn="r">
              <a:buNone/>
            </a:pPr>
            <a:r>
              <a:rPr lang="en-US" dirty="0"/>
              <a:t>“Chicago, everything I’ve seen today, Mile Square, you are keeping the community </a:t>
            </a:r>
            <a:r>
              <a:rPr lang="en-US" dirty="0" smtClean="0"/>
              <a:t>engaged, </a:t>
            </a:r>
            <a:r>
              <a:rPr lang="en-US" dirty="0"/>
              <a:t>you are exactly what we are about.” </a:t>
            </a:r>
            <a:endParaRPr lang="en-US" dirty="0" smtClean="0"/>
          </a:p>
          <a:p>
            <a:pPr marL="0" indent="0" algn="r">
              <a:buNone/>
            </a:pPr>
            <a:r>
              <a:rPr lang="en-US" dirty="0" smtClean="0"/>
              <a:t>– </a:t>
            </a:r>
            <a:r>
              <a:rPr lang="en-US" sz="2700" dirty="0"/>
              <a:t>Veronica Robinson, great granddaughter of Henrietta Lacks on WGN News</a:t>
            </a:r>
          </a:p>
          <a:p>
            <a:endParaRPr lang="en-US" dirty="0"/>
          </a:p>
        </p:txBody>
      </p:sp>
      <p:pic>
        <p:nvPicPr>
          <p:cNvPr id="7" name="Picture 6"/>
          <p:cNvPicPr>
            <a:picLocks noChangeAspect="1"/>
          </p:cNvPicPr>
          <p:nvPr/>
        </p:nvPicPr>
        <p:blipFill>
          <a:blip r:embed="rId2"/>
          <a:stretch>
            <a:fillRect/>
          </a:stretch>
        </p:blipFill>
        <p:spPr>
          <a:xfrm>
            <a:off x="-4119" y="1448530"/>
            <a:ext cx="5502698" cy="4342670"/>
          </a:xfrm>
          <a:prstGeom prst="rect">
            <a:avLst/>
          </a:prstGeom>
        </p:spPr>
      </p:pic>
    </p:spTree>
    <p:extLst>
      <p:ext uri="{BB962C8B-B14F-4D97-AF65-F5344CB8AC3E}">
        <p14:creationId xmlns:p14="http://schemas.microsoft.com/office/powerpoint/2010/main" val="35800665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04800" y="19651"/>
            <a:ext cx="8382000" cy="606425"/>
          </a:xfrm>
        </p:spPr>
        <p:txBody>
          <a:bodyPr>
            <a:noAutofit/>
          </a:bodyPr>
          <a:lstStyle/>
          <a:p>
            <a:pPr lvl="0"/>
            <a:r>
              <a:rPr lang="en-US" sz="3000" b="1" dirty="0">
                <a:solidFill>
                  <a:srgbClr val="FFFFFF"/>
                </a:solidFill>
              </a:rPr>
              <a:t> </a:t>
            </a:r>
            <a:r>
              <a:rPr lang="en-US" sz="3000" b="1" dirty="0" smtClean="0">
                <a:solidFill>
                  <a:srgbClr val="FFFFFF"/>
                </a:solidFill>
              </a:rPr>
              <a:t> Diversity: Who is Invited to the Table Matters</a:t>
            </a:r>
            <a:endParaRPr lang="en-US" sz="3000" dirty="0">
              <a:solidFill>
                <a:srgbClr val="FFFFFF"/>
              </a:solidFill>
            </a:endParaRPr>
          </a:p>
        </p:txBody>
      </p:sp>
      <p:pic>
        <p:nvPicPr>
          <p:cNvPr id="7" name="Picture 6"/>
          <p:cNvPicPr>
            <a:picLocks noChangeAspect="1"/>
          </p:cNvPicPr>
          <p:nvPr/>
        </p:nvPicPr>
        <p:blipFill>
          <a:blip r:embed="rId3"/>
          <a:stretch>
            <a:fillRect/>
          </a:stretch>
        </p:blipFill>
        <p:spPr>
          <a:xfrm>
            <a:off x="2067697" y="1295400"/>
            <a:ext cx="4953000" cy="3809064"/>
          </a:xfrm>
          <a:prstGeom prst="rect">
            <a:avLst/>
          </a:prstGeom>
        </p:spPr>
      </p:pic>
      <p:sp>
        <p:nvSpPr>
          <p:cNvPr id="9" name="TextBox 8"/>
          <p:cNvSpPr txBox="1"/>
          <p:nvPr/>
        </p:nvSpPr>
        <p:spPr>
          <a:xfrm>
            <a:off x="533400" y="5459500"/>
            <a:ext cx="8305800" cy="1200329"/>
          </a:xfrm>
          <a:prstGeom prst="rect">
            <a:avLst/>
          </a:prstGeom>
          <a:noFill/>
        </p:spPr>
        <p:txBody>
          <a:bodyPr wrap="square" rtlCol="0">
            <a:spAutoFit/>
          </a:bodyPr>
          <a:lstStyle/>
          <a:p>
            <a:pPr marL="285750" indent="-285750">
              <a:buFont typeface="Arial" panose="020B0604020202020204" pitchFamily="34" charset="0"/>
              <a:buChar char="•"/>
            </a:pPr>
            <a:r>
              <a:rPr lang="en-US" dirty="0" smtClean="0"/>
              <a:t>659 registered, approx. 518 attendees;</a:t>
            </a:r>
          </a:p>
          <a:p>
            <a:pPr marL="285750" indent="-285750">
              <a:buFont typeface="Arial" panose="020B0604020202020204" pitchFamily="34" charset="0"/>
              <a:buChar char="•"/>
            </a:pPr>
            <a:r>
              <a:rPr lang="en-US" dirty="0" smtClean="0"/>
              <a:t>122 surveys completed (24% Response Rate); 85% Knew the Story of Henrietta Lacks.;</a:t>
            </a:r>
          </a:p>
          <a:p>
            <a:pPr marL="285750" indent="-285750">
              <a:buFont typeface="Arial" panose="020B0604020202020204" pitchFamily="34" charset="0"/>
              <a:buChar char="•"/>
            </a:pPr>
            <a:r>
              <a:rPr lang="en-US" dirty="0" smtClean="0"/>
              <a:t>15% Introduced to the Story through the Event</a:t>
            </a:r>
            <a:r>
              <a:rPr lang="en-US" dirty="0"/>
              <a:t>.</a:t>
            </a:r>
          </a:p>
        </p:txBody>
      </p:sp>
    </p:spTree>
    <p:extLst>
      <p:ext uri="{BB962C8B-B14F-4D97-AF65-F5344CB8AC3E}">
        <p14:creationId xmlns:p14="http://schemas.microsoft.com/office/powerpoint/2010/main" val="110522226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6200" y="0"/>
            <a:ext cx="9448800" cy="792162"/>
          </a:xfrm>
        </p:spPr>
        <p:txBody>
          <a:bodyPr>
            <a:normAutofit/>
          </a:bodyPr>
          <a:lstStyle/>
          <a:p>
            <a:pPr lvl="0"/>
            <a:r>
              <a:rPr lang="en-US" sz="2400" b="1" dirty="0" smtClean="0">
                <a:solidFill>
                  <a:srgbClr val="FFFFFF"/>
                </a:solidFill>
              </a:rPr>
              <a:t>Diversity at the Table Can Advance Diversity in Research </a:t>
            </a:r>
            <a:endParaRPr lang="en-US" sz="2400" dirty="0">
              <a:solidFill>
                <a:srgbClr val="FFFFFF"/>
              </a:solidFill>
            </a:endParaRPr>
          </a:p>
        </p:txBody>
      </p:sp>
      <p:pic>
        <p:nvPicPr>
          <p:cNvPr id="4" name="Content Placeholder 3"/>
          <p:cNvPicPr>
            <a:picLocks noGrp="1" noChangeAspect="1"/>
          </p:cNvPicPr>
          <p:nvPr>
            <p:ph idx="4294967295"/>
          </p:nvPr>
        </p:nvPicPr>
        <p:blipFill>
          <a:blip r:embed="rId3"/>
          <a:stretch>
            <a:fillRect/>
          </a:stretch>
        </p:blipFill>
        <p:spPr>
          <a:xfrm>
            <a:off x="4572000" y="1657350"/>
            <a:ext cx="4572000" cy="2862263"/>
          </a:xfrm>
          <a:prstGeom prst="rect">
            <a:avLst/>
          </a:prstGeom>
        </p:spPr>
      </p:pic>
      <p:pic>
        <p:nvPicPr>
          <p:cNvPr id="8" name="Picture 7"/>
          <p:cNvPicPr>
            <a:picLocks noChangeAspect="1"/>
          </p:cNvPicPr>
          <p:nvPr/>
        </p:nvPicPr>
        <p:blipFill>
          <a:blip r:embed="rId4"/>
          <a:stretch>
            <a:fillRect/>
          </a:stretch>
        </p:blipFill>
        <p:spPr>
          <a:xfrm>
            <a:off x="0" y="1657256"/>
            <a:ext cx="4459576" cy="2822679"/>
          </a:xfrm>
          <a:prstGeom prst="rect">
            <a:avLst/>
          </a:prstGeom>
        </p:spPr>
      </p:pic>
    </p:spTree>
    <p:extLst>
      <p:ext uri="{BB962C8B-B14F-4D97-AF65-F5344CB8AC3E}">
        <p14:creationId xmlns:p14="http://schemas.microsoft.com/office/powerpoint/2010/main" val="303351400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89686" y="-8241"/>
            <a:ext cx="7086600" cy="762000"/>
          </a:xfrm>
        </p:spPr>
        <p:txBody>
          <a:bodyPr>
            <a:normAutofit fontScale="90000"/>
          </a:bodyPr>
          <a:lstStyle/>
          <a:p>
            <a:pPr lvl="0"/>
            <a:r>
              <a:rPr lang="en-US" sz="3200" b="1" dirty="0" smtClean="0">
                <a:solidFill>
                  <a:srgbClr val="FFFFFF"/>
                </a:solidFill>
              </a:rPr>
              <a:t>Understanding Where We are in Dialogue</a:t>
            </a:r>
            <a:endParaRPr lang="en-US" sz="3200" b="1" dirty="0">
              <a:solidFill>
                <a:srgbClr val="FFFFFF"/>
              </a:solidFill>
            </a:endParaRPr>
          </a:p>
        </p:txBody>
      </p:sp>
      <p:pic>
        <p:nvPicPr>
          <p:cNvPr id="4" name="Content Placeholder 3"/>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0" y="1044575"/>
            <a:ext cx="4340225" cy="5614988"/>
          </a:xfrm>
        </p:spPr>
      </p:pic>
      <p:sp>
        <p:nvSpPr>
          <p:cNvPr id="9" name="Rectangle 8"/>
          <p:cNvSpPr/>
          <p:nvPr/>
        </p:nvSpPr>
        <p:spPr>
          <a:xfrm>
            <a:off x="496888" y="4481384"/>
            <a:ext cx="3998912" cy="1905000"/>
          </a:xfrm>
          <a:prstGeom prst="rect">
            <a:avLst/>
          </a:prstGeom>
          <a:solidFill>
            <a:srgbClr val="FFFFCC">
              <a:alpha val="9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Elbow Connector 12"/>
          <p:cNvCxnSpPr>
            <a:endCxn id="14" idx="2"/>
          </p:cNvCxnSpPr>
          <p:nvPr/>
        </p:nvCxnSpPr>
        <p:spPr>
          <a:xfrm flipV="1">
            <a:off x="4495800" y="4172129"/>
            <a:ext cx="2906927" cy="1343600"/>
          </a:xfrm>
          <a:prstGeom prst="bentConnector2">
            <a:avLst/>
          </a:prstGeom>
          <a:ln>
            <a:tailEnd type="triangle"/>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5688227" y="2971800"/>
            <a:ext cx="3429000" cy="1200329"/>
          </a:xfrm>
          <a:prstGeom prst="rect">
            <a:avLst/>
          </a:prstGeom>
          <a:noFill/>
          <a:ln>
            <a:solidFill>
              <a:schemeClr val="accent1"/>
            </a:solidFill>
          </a:ln>
        </p:spPr>
        <p:txBody>
          <a:bodyPr wrap="square" rtlCol="0">
            <a:spAutoFit/>
          </a:bodyPr>
          <a:lstStyle/>
          <a:p>
            <a:r>
              <a:rPr lang="en-US" dirty="0" smtClean="0"/>
              <a:t>“Please Assist us in evaluating this event and planning future activities by completing this evaluation form.”</a:t>
            </a:r>
            <a:endParaRPr lang="en-US" dirty="0"/>
          </a:p>
        </p:txBody>
      </p:sp>
    </p:spTree>
    <p:extLst>
      <p:ext uri="{BB962C8B-B14F-4D97-AF65-F5344CB8AC3E}">
        <p14:creationId xmlns:p14="http://schemas.microsoft.com/office/powerpoint/2010/main" val="14222566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4294967295"/>
          </p:nvPr>
        </p:nvSpPr>
        <p:spPr>
          <a:xfrm>
            <a:off x="-18535" y="762000"/>
            <a:ext cx="4040188" cy="1219200"/>
          </a:xfrm>
        </p:spPr>
        <p:txBody>
          <a:bodyPr>
            <a:noAutofit/>
          </a:bodyPr>
          <a:lstStyle/>
          <a:p>
            <a:r>
              <a:rPr lang="en-US" sz="1700" b="0" dirty="0" smtClean="0"/>
              <a:t>Q2: Today's </a:t>
            </a:r>
            <a:r>
              <a:rPr lang="en-US" sz="1700" b="0" dirty="0"/>
              <a:t>Conversation positively informed my views on how trust in medical research can be advanced through community engagement.</a:t>
            </a:r>
          </a:p>
        </p:txBody>
      </p:sp>
      <p:sp>
        <p:nvSpPr>
          <p:cNvPr id="5" name="Text Placeholder 4"/>
          <p:cNvSpPr>
            <a:spLocks noGrp="1"/>
          </p:cNvSpPr>
          <p:nvPr>
            <p:ph type="body" sz="quarter" idx="4294967295"/>
          </p:nvPr>
        </p:nvSpPr>
        <p:spPr>
          <a:xfrm>
            <a:off x="5127625" y="762000"/>
            <a:ext cx="4041775" cy="1219200"/>
          </a:xfrm>
        </p:spPr>
        <p:txBody>
          <a:bodyPr>
            <a:noAutofit/>
          </a:bodyPr>
          <a:lstStyle/>
          <a:p>
            <a:r>
              <a:rPr lang="en-US" sz="1700" b="0" dirty="0" smtClean="0"/>
              <a:t>Q3: As </a:t>
            </a:r>
            <a:r>
              <a:rPr lang="en-US" sz="1700" b="0" dirty="0"/>
              <a:t>a result of today's conversation, I am more likely to talk to my family and community about the importance of clinical research.</a:t>
            </a:r>
          </a:p>
        </p:txBody>
      </p:sp>
      <p:pic>
        <p:nvPicPr>
          <p:cNvPr id="12" name="Content Placeholder 11"/>
          <p:cNvPicPr>
            <a:picLocks noGrp="1" noChangeAspect="1"/>
          </p:cNvPicPr>
          <p:nvPr>
            <p:ph sz="quarter" idx="4294967295"/>
          </p:nvPr>
        </p:nvPicPr>
        <p:blipFill>
          <a:blip r:embed="rId3"/>
          <a:stretch>
            <a:fillRect/>
          </a:stretch>
        </p:blipFill>
        <p:spPr>
          <a:xfrm>
            <a:off x="5127625" y="2601913"/>
            <a:ext cx="4016375" cy="3608387"/>
          </a:xfrm>
          <a:prstGeom prst="rect">
            <a:avLst/>
          </a:prstGeom>
        </p:spPr>
      </p:pic>
      <p:pic>
        <p:nvPicPr>
          <p:cNvPr id="11" name="Content Placeholder 10"/>
          <p:cNvPicPr>
            <a:picLocks noGrp="1" noChangeAspect="1"/>
          </p:cNvPicPr>
          <p:nvPr>
            <p:ph sz="half" idx="4294967295"/>
          </p:nvPr>
        </p:nvPicPr>
        <p:blipFill>
          <a:blip r:embed="rId4"/>
          <a:stretch>
            <a:fillRect/>
          </a:stretch>
        </p:blipFill>
        <p:spPr>
          <a:xfrm>
            <a:off x="0" y="2601913"/>
            <a:ext cx="4040188" cy="3608387"/>
          </a:xfrm>
          <a:prstGeom prst="rect">
            <a:avLst/>
          </a:prstGeom>
        </p:spPr>
      </p:pic>
    </p:spTree>
    <p:extLst>
      <p:ext uri="{BB962C8B-B14F-4D97-AF65-F5344CB8AC3E}">
        <p14:creationId xmlns:p14="http://schemas.microsoft.com/office/powerpoint/2010/main" val="427682197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4985</TotalTime>
  <Words>1234</Words>
  <Application>Microsoft Office PowerPoint</Application>
  <PresentationFormat>On-screen Show (4:3)</PresentationFormat>
  <Paragraphs>136</Paragraphs>
  <Slides>18</Slides>
  <Notes>13</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18</vt:i4>
      </vt:variant>
    </vt:vector>
  </HeadingPairs>
  <TitlesOfParts>
    <vt:vector size="20" baseType="lpstr">
      <vt:lpstr>Office Theme</vt:lpstr>
      <vt:lpstr>Acrobat Document</vt:lpstr>
      <vt:lpstr>PowerPoint Presentation</vt:lpstr>
      <vt:lpstr>Overview and Aims of the Conversation</vt:lpstr>
      <vt:lpstr>“Why” Dialogue: The Story of Ms. Rose Marie</vt:lpstr>
      <vt:lpstr>Best Practices: When Partners Talk, Trust is Built</vt:lpstr>
      <vt:lpstr>Advancing Trust by Acknowledging the Past to Inform the Future</vt:lpstr>
      <vt:lpstr>  Diversity: Who is Invited to the Table Matters</vt:lpstr>
      <vt:lpstr>Diversity at the Table Can Advance Diversity in Research </vt:lpstr>
      <vt:lpstr>Understanding Where We are in Dialogue</vt:lpstr>
      <vt:lpstr>PowerPoint Presentation</vt:lpstr>
      <vt:lpstr>Leadership MUST Support the Partnership AND the Dialogue </vt:lpstr>
      <vt:lpstr>How do we advance trust?: The Community Response</vt:lpstr>
      <vt:lpstr>Partnerships and Dialogue: The Lacks Family and the UICC Patient Brigade </vt:lpstr>
      <vt:lpstr>Why Diversity in Clinical Trials Matters to Us: The Story of DJ Tim Buck2</vt:lpstr>
      <vt:lpstr>Advancing Trust Through Students, Training, Committed Leadership and Patient Partners </vt:lpstr>
      <vt:lpstr>PowerPoint Presentation</vt:lpstr>
      <vt:lpstr>PowerPoint Presentation</vt:lpstr>
      <vt:lpstr>PowerPoint Presentation</vt:lpstr>
      <vt:lpstr>PowerPoint Presentation</vt:lpstr>
    </vt:vector>
  </TitlesOfParts>
  <Company>University of Chicago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  -  Slide 1</dc:title>
  <dc:creator>Grant Schexnider</dc:creator>
  <cp:lastModifiedBy>Fair, Alecia S</cp:lastModifiedBy>
  <cp:revision>210</cp:revision>
  <cp:lastPrinted>2008-10-02T18:33:26Z</cp:lastPrinted>
  <dcterms:created xsi:type="dcterms:W3CDTF">2009-12-09T17:45:36Z</dcterms:created>
  <dcterms:modified xsi:type="dcterms:W3CDTF">2017-09-14T02:39:07Z</dcterms:modified>
</cp:coreProperties>
</file>