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318" r:id="rId3"/>
    <p:sldId id="262" r:id="rId4"/>
    <p:sldId id="317" r:id="rId5"/>
    <p:sldId id="260" r:id="rId6"/>
    <p:sldId id="261" r:id="rId7"/>
    <p:sldId id="319" r:id="rId8"/>
    <p:sldId id="284" r:id="rId9"/>
    <p:sldId id="258" r:id="rId10"/>
    <p:sldId id="311" r:id="rId11"/>
    <p:sldId id="313" r:id="rId12"/>
    <p:sldId id="285" r:id="rId13"/>
    <p:sldId id="286" r:id="rId14"/>
    <p:sldId id="287" r:id="rId15"/>
    <p:sldId id="288" r:id="rId16"/>
    <p:sldId id="289" r:id="rId17"/>
    <p:sldId id="294" r:id="rId18"/>
    <p:sldId id="295" r:id="rId19"/>
    <p:sldId id="296" r:id="rId20"/>
    <p:sldId id="297" r:id="rId21"/>
    <p:sldId id="302" r:id="rId22"/>
    <p:sldId id="303" r:id="rId23"/>
    <p:sldId id="306" r:id="rId24"/>
    <p:sldId id="307" r:id="rId25"/>
    <p:sldId id="308" r:id="rId26"/>
    <p:sldId id="310" r:id="rId27"/>
    <p:sldId id="314" r:id="rId28"/>
    <p:sldId id="316" r:id="rId29"/>
    <p:sldId id="315" r:id="rId30"/>
    <p:sldId id="31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825" autoAdjust="0"/>
  </p:normalViewPr>
  <p:slideViewPr>
    <p:cSldViewPr snapToGrid="0">
      <p:cViewPr>
        <p:scale>
          <a:sx n="80" d="100"/>
          <a:sy n="80" d="100"/>
        </p:scale>
        <p:origin x="-782" y="-1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accent1">
                    <a:lumMod val="75000"/>
                  </a:schemeClr>
                </a:solidFill>
              </a:rPr>
              <a:t>Top 5 survey response data  used to drive</a:t>
            </a:r>
            <a:r>
              <a:rPr lang="en-US" b="1" baseline="0" dirty="0">
                <a:solidFill>
                  <a:schemeClr val="accent1">
                    <a:lumMod val="75000"/>
                  </a:schemeClr>
                </a:solidFill>
              </a:rPr>
              <a:t> decisions</a:t>
            </a:r>
            <a:endParaRPr lang="en-US" b="1" dirty="0">
              <a:solidFill>
                <a:schemeClr val="accent1">
                  <a:lumMod val="75000"/>
                </a:schemeClr>
              </a:solidFill>
            </a:endParaRPr>
          </a:p>
        </c:rich>
      </c:tx>
      <c:overlay val="0"/>
      <c:spPr>
        <a:noFill/>
        <a:ln>
          <a:noFill/>
        </a:ln>
        <a:effectLst/>
      </c:spPr>
    </c:title>
    <c:autoTitleDeleted val="0"/>
    <c:plotArea>
      <c:layout/>
      <c:barChart>
        <c:barDir val="bar"/>
        <c:grouping val="clustered"/>
        <c:varyColors val="0"/>
        <c:ser>
          <c:idx val="0"/>
          <c:order val="0"/>
          <c:tx>
            <c:strRef>
              <c:f>Sheet1!$B$1</c:f>
              <c:strCache>
                <c:ptCount val="1"/>
                <c:pt idx="0">
                  <c:v>Number of federal programs using ACS data to drive decisions </c:v>
                </c:pt>
              </c:strCache>
            </c:strRef>
          </c:tx>
          <c:spPr>
            <a:solidFill>
              <a:schemeClr val="accent1"/>
            </a:solidFill>
            <a:ln>
              <a:noFill/>
            </a:ln>
            <a:effectLst/>
          </c:spPr>
          <c:invertIfNegative val="0"/>
          <c:cat>
            <c:strRef>
              <c:f>Sheet1!$A$2:$A$6</c:f>
              <c:strCache>
                <c:ptCount val="5"/>
                <c:pt idx="0">
                  <c:v>Income</c:v>
                </c:pt>
                <c:pt idx="1">
                  <c:v>Age</c:v>
                </c:pt>
                <c:pt idx="2">
                  <c:v>Race</c:v>
                </c:pt>
                <c:pt idx="3">
                  <c:v>Hispanic</c:v>
                </c:pt>
                <c:pt idx="4">
                  <c:v>Sex</c:v>
                </c:pt>
              </c:strCache>
            </c:strRef>
          </c:cat>
          <c:val>
            <c:numRef>
              <c:f>Sheet1!$B$2:$B$6</c:f>
              <c:numCache>
                <c:formatCode>General</c:formatCode>
                <c:ptCount val="5"/>
                <c:pt idx="0">
                  <c:v>199</c:v>
                </c:pt>
                <c:pt idx="1">
                  <c:v>182</c:v>
                </c:pt>
                <c:pt idx="2">
                  <c:v>176</c:v>
                </c:pt>
                <c:pt idx="3">
                  <c:v>170</c:v>
                </c:pt>
                <c:pt idx="4">
                  <c:v>143</c:v>
                </c:pt>
              </c:numCache>
            </c:numRef>
          </c:val>
          <c:extLst xmlns:c16r2="http://schemas.microsoft.com/office/drawing/2015/06/chart">
            <c:ext xmlns:c16="http://schemas.microsoft.com/office/drawing/2014/chart" uri="{C3380CC4-5D6E-409C-BE32-E72D297353CC}">
              <c16:uniqueId val="{00000000-E98D-4204-A76E-D0A694229FA1}"/>
            </c:ext>
          </c:extLst>
        </c:ser>
        <c:dLbls>
          <c:showLegendKey val="0"/>
          <c:showVal val="0"/>
          <c:showCatName val="0"/>
          <c:showSerName val="0"/>
          <c:showPercent val="0"/>
          <c:showBubbleSize val="0"/>
        </c:dLbls>
        <c:gapWidth val="182"/>
        <c:axId val="44809216"/>
        <c:axId val="96756480"/>
      </c:barChart>
      <c:catAx>
        <c:axId val="44809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756480"/>
        <c:crosses val="autoZero"/>
        <c:auto val="1"/>
        <c:lblAlgn val="ctr"/>
        <c:lblOffset val="100"/>
        <c:noMultiLvlLbl val="0"/>
      </c:catAx>
      <c:valAx>
        <c:axId val="96756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809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0000"/>
      </a:solid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9D0594-9571-493B-9AC0-A55FF5E1BC2A}" type="doc">
      <dgm:prSet loTypeId="urn:microsoft.com/office/officeart/2005/8/layout/cycle5" loCatId="cycle" qsTypeId="urn:microsoft.com/office/officeart/2005/8/quickstyle/simple1" qsCatId="simple" csTypeId="urn:microsoft.com/office/officeart/2005/8/colors/accent1_2" csCatId="accent1" phldr="0"/>
      <dgm:spPr/>
      <dgm:t>
        <a:bodyPr/>
        <a:lstStyle/>
        <a:p>
          <a:endParaRPr lang="en-US"/>
        </a:p>
      </dgm:t>
    </dgm:pt>
    <dgm:pt modelId="{61AE8345-7C78-4F3E-97EF-D3DDA9030753}" type="pres">
      <dgm:prSet presAssocID="{869D0594-9571-493B-9AC0-A55FF5E1BC2A}" presName="cycle" presStyleCnt="0">
        <dgm:presLayoutVars>
          <dgm:dir/>
          <dgm:resizeHandles val="exact"/>
        </dgm:presLayoutVars>
      </dgm:prSet>
      <dgm:spPr/>
      <dgm:t>
        <a:bodyPr/>
        <a:lstStyle/>
        <a:p>
          <a:endParaRPr lang="en-US"/>
        </a:p>
      </dgm:t>
    </dgm:pt>
  </dgm:ptLst>
  <dgm:cxnLst>
    <dgm:cxn modelId="{3E6AFC7F-8BFB-4BE1-AEC1-3A3557AB16EC}" type="presOf" srcId="{869D0594-9571-493B-9AC0-A55FF5E1BC2A}" destId="{61AE8345-7C78-4F3E-97EF-D3DDA9030753}" srcOrd="0"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9D0594-9571-493B-9AC0-A55FF5E1BC2A}" type="doc">
      <dgm:prSet loTypeId="urn:microsoft.com/office/officeart/2005/8/layout/cycle5" loCatId="cycle" qsTypeId="urn:microsoft.com/office/officeart/2005/8/quickstyle/simple1" qsCatId="simple" csTypeId="urn:microsoft.com/office/officeart/2005/8/colors/accent1_2" csCatId="accent1" phldr="0"/>
      <dgm:spPr/>
      <dgm:t>
        <a:bodyPr/>
        <a:lstStyle/>
        <a:p>
          <a:endParaRPr lang="en-US"/>
        </a:p>
      </dgm:t>
    </dgm:pt>
    <dgm:pt modelId="{61AE8345-7C78-4F3E-97EF-D3DDA9030753}" type="pres">
      <dgm:prSet presAssocID="{869D0594-9571-493B-9AC0-A55FF5E1BC2A}" presName="cycle" presStyleCnt="0">
        <dgm:presLayoutVars>
          <dgm:dir/>
          <dgm:resizeHandles val="exact"/>
        </dgm:presLayoutVars>
      </dgm:prSet>
      <dgm:spPr/>
      <dgm:t>
        <a:bodyPr/>
        <a:lstStyle/>
        <a:p>
          <a:endParaRPr lang="en-US"/>
        </a:p>
      </dgm:t>
    </dgm:pt>
  </dgm:ptLst>
  <dgm:cxnLst>
    <dgm:cxn modelId="{3E6AFC7F-8BFB-4BE1-AEC1-3A3557AB16EC}" type="presOf" srcId="{869D0594-9571-493B-9AC0-A55FF5E1BC2A}" destId="{61AE8345-7C78-4F3E-97EF-D3DDA9030753}" srcOrd="0"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EEFF4C-0B3F-4437-88AC-8B0E70861F0F}" type="doc">
      <dgm:prSet loTypeId="urn:microsoft.com/office/officeart/2005/8/layout/hList7" loCatId="list" qsTypeId="urn:microsoft.com/office/officeart/2005/8/quickstyle/simple1" qsCatId="simple" csTypeId="urn:microsoft.com/office/officeart/2005/8/colors/accent1_2" csCatId="accent1" phldr="1"/>
      <dgm:spPr/>
    </dgm:pt>
    <dgm:pt modelId="{FAB112D9-36F9-425C-8B4B-39EA5B1A4F0E}">
      <dgm:prSet phldrT="[Text]"/>
      <dgm:spPr/>
      <dgm:t>
        <a:bodyPr/>
        <a:lstStyle/>
        <a:p>
          <a:r>
            <a:rPr lang="en-US" dirty="0"/>
            <a:t>Health System score cards</a:t>
          </a:r>
        </a:p>
      </dgm:t>
    </dgm:pt>
    <dgm:pt modelId="{50B4F65E-91FD-4E42-BA73-A28AC958929E}" type="parTrans" cxnId="{0C368240-86C2-48D7-98AB-EC6C48460077}">
      <dgm:prSet/>
      <dgm:spPr/>
      <dgm:t>
        <a:bodyPr/>
        <a:lstStyle/>
        <a:p>
          <a:endParaRPr lang="en-US"/>
        </a:p>
      </dgm:t>
    </dgm:pt>
    <dgm:pt modelId="{6627E2C6-FCF5-4CCC-8536-2CEDE0C29866}" type="sibTrans" cxnId="{0C368240-86C2-48D7-98AB-EC6C48460077}">
      <dgm:prSet/>
      <dgm:spPr/>
      <dgm:t>
        <a:bodyPr/>
        <a:lstStyle/>
        <a:p>
          <a:endParaRPr lang="en-US"/>
        </a:p>
      </dgm:t>
    </dgm:pt>
    <dgm:pt modelId="{71A0B837-84EF-4190-8F15-7479E0A78317}">
      <dgm:prSet phldrT="[Text]"/>
      <dgm:spPr/>
      <dgm:t>
        <a:bodyPr/>
        <a:lstStyle/>
        <a:p>
          <a:r>
            <a:rPr lang="en-US" dirty="0"/>
            <a:t>Overall Health Outcomes  </a:t>
          </a:r>
        </a:p>
      </dgm:t>
    </dgm:pt>
    <dgm:pt modelId="{EEFDE175-D690-42EE-8E1E-D373B5E69433}" type="parTrans" cxnId="{999DECF5-5565-462A-9FF1-B072DF92FB90}">
      <dgm:prSet/>
      <dgm:spPr/>
      <dgm:t>
        <a:bodyPr/>
        <a:lstStyle/>
        <a:p>
          <a:endParaRPr lang="en-US"/>
        </a:p>
      </dgm:t>
    </dgm:pt>
    <dgm:pt modelId="{81686F8C-E873-4712-9603-B6821C8CB0BA}" type="sibTrans" cxnId="{999DECF5-5565-462A-9FF1-B072DF92FB90}">
      <dgm:prSet/>
      <dgm:spPr/>
      <dgm:t>
        <a:bodyPr/>
        <a:lstStyle/>
        <a:p>
          <a:endParaRPr lang="en-US"/>
        </a:p>
      </dgm:t>
    </dgm:pt>
    <dgm:pt modelId="{9CFBF458-1FFA-4123-89F1-469482316A34}">
      <dgm:prSet phldrT="[Text]"/>
      <dgm:spPr/>
      <dgm:t>
        <a:bodyPr/>
        <a:lstStyle/>
        <a:p>
          <a:r>
            <a:rPr lang="en-US" dirty="0"/>
            <a:t>Health Behaviors</a:t>
          </a:r>
        </a:p>
      </dgm:t>
    </dgm:pt>
    <dgm:pt modelId="{D0F4158C-6697-42A8-8CD2-B02589CA4C34}" type="parTrans" cxnId="{1B3B530F-0671-4B3D-B895-C027B3C656D0}">
      <dgm:prSet/>
      <dgm:spPr/>
      <dgm:t>
        <a:bodyPr/>
        <a:lstStyle/>
        <a:p>
          <a:endParaRPr lang="en-US"/>
        </a:p>
      </dgm:t>
    </dgm:pt>
    <dgm:pt modelId="{93D4E160-0EAD-4C1E-BB14-481B1761D209}" type="sibTrans" cxnId="{1B3B530F-0671-4B3D-B895-C027B3C656D0}">
      <dgm:prSet/>
      <dgm:spPr/>
      <dgm:t>
        <a:bodyPr/>
        <a:lstStyle/>
        <a:p>
          <a:endParaRPr lang="en-US"/>
        </a:p>
      </dgm:t>
    </dgm:pt>
    <dgm:pt modelId="{6BEC23E0-839E-43B3-88AD-065BD233A6CB}" type="pres">
      <dgm:prSet presAssocID="{ADEEFF4C-0B3F-4437-88AC-8B0E70861F0F}" presName="Name0" presStyleCnt="0">
        <dgm:presLayoutVars>
          <dgm:dir/>
          <dgm:resizeHandles val="exact"/>
        </dgm:presLayoutVars>
      </dgm:prSet>
      <dgm:spPr/>
    </dgm:pt>
    <dgm:pt modelId="{208DCA73-1178-4E31-AEAB-02B764DFCC20}" type="pres">
      <dgm:prSet presAssocID="{ADEEFF4C-0B3F-4437-88AC-8B0E70861F0F}" presName="fgShape" presStyleLbl="fgShp" presStyleIdx="0" presStyleCnt="1" custLinFactNeighborY="-14815"/>
      <dgm:spPr/>
    </dgm:pt>
    <dgm:pt modelId="{57CA79E9-E479-43BF-8ADF-9D44DB56832A}" type="pres">
      <dgm:prSet presAssocID="{ADEEFF4C-0B3F-4437-88AC-8B0E70861F0F}" presName="linComp" presStyleCnt="0"/>
      <dgm:spPr/>
    </dgm:pt>
    <dgm:pt modelId="{744F2DBE-65B3-415A-A6A1-6BFE41C0F43A}" type="pres">
      <dgm:prSet presAssocID="{FAB112D9-36F9-425C-8B4B-39EA5B1A4F0E}" presName="compNode" presStyleCnt="0"/>
      <dgm:spPr/>
    </dgm:pt>
    <dgm:pt modelId="{042D7B50-AE6D-43E0-A219-F8235B389F01}" type="pres">
      <dgm:prSet presAssocID="{FAB112D9-36F9-425C-8B4B-39EA5B1A4F0E}" presName="bkgdShape" presStyleLbl="node1" presStyleIdx="0" presStyleCnt="3"/>
      <dgm:spPr/>
      <dgm:t>
        <a:bodyPr/>
        <a:lstStyle/>
        <a:p>
          <a:endParaRPr lang="en-US"/>
        </a:p>
      </dgm:t>
    </dgm:pt>
    <dgm:pt modelId="{EDDB9E2D-FCB9-4C20-B6D0-CA9A32294F54}" type="pres">
      <dgm:prSet presAssocID="{FAB112D9-36F9-425C-8B4B-39EA5B1A4F0E}" presName="nodeTx" presStyleLbl="node1" presStyleIdx="0" presStyleCnt="3">
        <dgm:presLayoutVars>
          <dgm:bulletEnabled val="1"/>
        </dgm:presLayoutVars>
      </dgm:prSet>
      <dgm:spPr/>
      <dgm:t>
        <a:bodyPr/>
        <a:lstStyle/>
        <a:p>
          <a:endParaRPr lang="en-US"/>
        </a:p>
      </dgm:t>
    </dgm:pt>
    <dgm:pt modelId="{7C2F62B0-700A-4C40-93E0-435128C008FD}" type="pres">
      <dgm:prSet presAssocID="{FAB112D9-36F9-425C-8B4B-39EA5B1A4F0E}" presName="invisiNode" presStyleLbl="node1" presStyleIdx="0" presStyleCnt="3"/>
      <dgm:spPr/>
    </dgm:pt>
    <dgm:pt modelId="{EA3BCB13-FD87-4F6E-ACF9-0FFA2A721FA4}" type="pres">
      <dgm:prSet presAssocID="{FAB112D9-36F9-425C-8B4B-39EA5B1A4F0E}"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pt>
    <dgm:pt modelId="{5FF661BC-5F69-4ABB-98EE-1D8D1057F6A6}" type="pres">
      <dgm:prSet presAssocID="{6627E2C6-FCF5-4CCC-8536-2CEDE0C29866}" presName="sibTrans" presStyleLbl="sibTrans2D1" presStyleIdx="0" presStyleCnt="0"/>
      <dgm:spPr/>
      <dgm:t>
        <a:bodyPr/>
        <a:lstStyle/>
        <a:p>
          <a:endParaRPr lang="en-US"/>
        </a:p>
      </dgm:t>
    </dgm:pt>
    <dgm:pt modelId="{076B5235-B4EF-4D73-A361-742338568104}" type="pres">
      <dgm:prSet presAssocID="{71A0B837-84EF-4190-8F15-7479E0A78317}" presName="compNode" presStyleCnt="0"/>
      <dgm:spPr/>
    </dgm:pt>
    <dgm:pt modelId="{314DBA78-36ED-48DB-80DA-DC2BE0C534A4}" type="pres">
      <dgm:prSet presAssocID="{71A0B837-84EF-4190-8F15-7479E0A78317}" presName="bkgdShape" presStyleLbl="node1" presStyleIdx="1" presStyleCnt="3" custLinFactNeighborX="0"/>
      <dgm:spPr/>
      <dgm:t>
        <a:bodyPr/>
        <a:lstStyle/>
        <a:p>
          <a:endParaRPr lang="en-US"/>
        </a:p>
      </dgm:t>
    </dgm:pt>
    <dgm:pt modelId="{A5229FF8-3232-4AEB-BC9E-FC1AF2E3B5BF}" type="pres">
      <dgm:prSet presAssocID="{71A0B837-84EF-4190-8F15-7479E0A78317}" presName="nodeTx" presStyleLbl="node1" presStyleIdx="1" presStyleCnt="3">
        <dgm:presLayoutVars>
          <dgm:bulletEnabled val="1"/>
        </dgm:presLayoutVars>
      </dgm:prSet>
      <dgm:spPr/>
      <dgm:t>
        <a:bodyPr/>
        <a:lstStyle/>
        <a:p>
          <a:endParaRPr lang="en-US"/>
        </a:p>
      </dgm:t>
    </dgm:pt>
    <dgm:pt modelId="{7CBF423F-4B42-4AA5-A568-A42C4605E1DD}" type="pres">
      <dgm:prSet presAssocID="{71A0B837-84EF-4190-8F15-7479E0A78317}" presName="invisiNode" presStyleLbl="node1" presStyleIdx="1" presStyleCnt="3"/>
      <dgm:spPr/>
    </dgm:pt>
    <dgm:pt modelId="{1329CB1C-0186-4BBD-B86D-CFF8C35E6F7F}" type="pres">
      <dgm:prSet presAssocID="{71A0B837-84EF-4190-8F15-7479E0A78317}"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1000" b="-21000"/>
          </a:stretch>
        </a:blipFill>
      </dgm:spPr>
    </dgm:pt>
    <dgm:pt modelId="{70BF2FF9-E831-44EC-9188-D3AC49548E71}" type="pres">
      <dgm:prSet presAssocID="{81686F8C-E873-4712-9603-B6821C8CB0BA}" presName="sibTrans" presStyleLbl="sibTrans2D1" presStyleIdx="0" presStyleCnt="0"/>
      <dgm:spPr/>
      <dgm:t>
        <a:bodyPr/>
        <a:lstStyle/>
        <a:p>
          <a:endParaRPr lang="en-US"/>
        </a:p>
      </dgm:t>
    </dgm:pt>
    <dgm:pt modelId="{3F1C9127-44FC-4860-A72A-8504159C5EDE}" type="pres">
      <dgm:prSet presAssocID="{9CFBF458-1FFA-4123-89F1-469482316A34}" presName="compNode" presStyleCnt="0"/>
      <dgm:spPr/>
    </dgm:pt>
    <dgm:pt modelId="{96720D42-2D0D-4F43-AFC8-89794BAA16DA}" type="pres">
      <dgm:prSet presAssocID="{9CFBF458-1FFA-4123-89F1-469482316A34}" presName="bkgdShape" presStyleLbl="node1" presStyleIdx="2" presStyleCnt="3"/>
      <dgm:spPr/>
      <dgm:t>
        <a:bodyPr/>
        <a:lstStyle/>
        <a:p>
          <a:endParaRPr lang="en-US"/>
        </a:p>
      </dgm:t>
    </dgm:pt>
    <dgm:pt modelId="{04A600AA-C4D6-4914-9520-B01BAAE83BCC}" type="pres">
      <dgm:prSet presAssocID="{9CFBF458-1FFA-4123-89F1-469482316A34}" presName="nodeTx" presStyleLbl="node1" presStyleIdx="2" presStyleCnt="3">
        <dgm:presLayoutVars>
          <dgm:bulletEnabled val="1"/>
        </dgm:presLayoutVars>
      </dgm:prSet>
      <dgm:spPr/>
      <dgm:t>
        <a:bodyPr/>
        <a:lstStyle/>
        <a:p>
          <a:endParaRPr lang="en-US"/>
        </a:p>
      </dgm:t>
    </dgm:pt>
    <dgm:pt modelId="{7A6E61BC-CAC0-41B0-B553-D1B955C7D2D1}" type="pres">
      <dgm:prSet presAssocID="{9CFBF458-1FFA-4123-89F1-469482316A34}" presName="invisiNode" presStyleLbl="node1" presStyleIdx="2" presStyleCnt="3"/>
      <dgm:spPr/>
    </dgm:pt>
    <dgm:pt modelId="{83398118-06CB-4EE5-964D-6956DA7A85F9}" type="pres">
      <dgm:prSet presAssocID="{9CFBF458-1FFA-4123-89F1-469482316A34}"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842A9FB0-A111-48E9-8ABA-E89E4B9567CA}" type="presOf" srcId="{9CFBF458-1FFA-4123-89F1-469482316A34}" destId="{04A600AA-C4D6-4914-9520-B01BAAE83BCC}" srcOrd="1" destOrd="0" presId="urn:microsoft.com/office/officeart/2005/8/layout/hList7"/>
    <dgm:cxn modelId="{0C368240-86C2-48D7-98AB-EC6C48460077}" srcId="{ADEEFF4C-0B3F-4437-88AC-8B0E70861F0F}" destId="{FAB112D9-36F9-425C-8B4B-39EA5B1A4F0E}" srcOrd="0" destOrd="0" parTransId="{50B4F65E-91FD-4E42-BA73-A28AC958929E}" sibTransId="{6627E2C6-FCF5-4CCC-8536-2CEDE0C29866}"/>
    <dgm:cxn modelId="{7C179DC2-23AC-4D82-A024-A2739646F34A}" type="presOf" srcId="{FAB112D9-36F9-425C-8B4B-39EA5B1A4F0E}" destId="{EDDB9E2D-FCB9-4C20-B6D0-CA9A32294F54}" srcOrd="1" destOrd="0" presId="urn:microsoft.com/office/officeart/2005/8/layout/hList7"/>
    <dgm:cxn modelId="{285C7AA5-425B-4E68-9EBE-DBF81D9842B2}" type="presOf" srcId="{FAB112D9-36F9-425C-8B4B-39EA5B1A4F0E}" destId="{042D7B50-AE6D-43E0-A219-F8235B389F01}" srcOrd="0" destOrd="0" presId="urn:microsoft.com/office/officeart/2005/8/layout/hList7"/>
    <dgm:cxn modelId="{26C4FF34-3D1D-420A-B797-24CD3F77BB01}" type="presOf" srcId="{71A0B837-84EF-4190-8F15-7479E0A78317}" destId="{A5229FF8-3232-4AEB-BC9E-FC1AF2E3B5BF}" srcOrd="1" destOrd="0" presId="urn:microsoft.com/office/officeart/2005/8/layout/hList7"/>
    <dgm:cxn modelId="{6E2091CF-F5A4-474D-85C6-8C980CF24E2D}" type="presOf" srcId="{9CFBF458-1FFA-4123-89F1-469482316A34}" destId="{96720D42-2D0D-4F43-AFC8-89794BAA16DA}" srcOrd="0" destOrd="0" presId="urn:microsoft.com/office/officeart/2005/8/layout/hList7"/>
    <dgm:cxn modelId="{7D4FDCA6-1176-499C-A947-2F46DD4B285E}" type="presOf" srcId="{71A0B837-84EF-4190-8F15-7479E0A78317}" destId="{314DBA78-36ED-48DB-80DA-DC2BE0C534A4}" srcOrd="0" destOrd="0" presId="urn:microsoft.com/office/officeart/2005/8/layout/hList7"/>
    <dgm:cxn modelId="{E61921A1-968C-4F12-B4CF-07D487FDA548}" type="presOf" srcId="{ADEEFF4C-0B3F-4437-88AC-8B0E70861F0F}" destId="{6BEC23E0-839E-43B3-88AD-065BD233A6CB}" srcOrd="0" destOrd="0" presId="urn:microsoft.com/office/officeart/2005/8/layout/hList7"/>
    <dgm:cxn modelId="{999DECF5-5565-462A-9FF1-B072DF92FB90}" srcId="{ADEEFF4C-0B3F-4437-88AC-8B0E70861F0F}" destId="{71A0B837-84EF-4190-8F15-7479E0A78317}" srcOrd="1" destOrd="0" parTransId="{EEFDE175-D690-42EE-8E1E-D373B5E69433}" sibTransId="{81686F8C-E873-4712-9603-B6821C8CB0BA}"/>
    <dgm:cxn modelId="{CEDF4822-F096-4421-A8F6-576307447883}" type="presOf" srcId="{6627E2C6-FCF5-4CCC-8536-2CEDE0C29866}" destId="{5FF661BC-5F69-4ABB-98EE-1D8D1057F6A6}" srcOrd="0" destOrd="0" presId="urn:microsoft.com/office/officeart/2005/8/layout/hList7"/>
    <dgm:cxn modelId="{1B3B530F-0671-4B3D-B895-C027B3C656D0}" srcId="{ADEEFF4C-0B3F-4437-88AC-8B0E70861F0F}" destId="{9CFBF458-1FFA-4123-89F1-469482316A34}" srcOrd="2" destOrd="0" parTransId="{D0F4158C-6697-42A8-8CD2-B02589CA4C34}" sibTransId="{93D4E160-0EAD-4C1E-BB14-481B1761D209}"/>
    <dgm:cxn modelId="{B87003D4-060A-406C-BB91-C3265E0703E8}" type="presOf" srcId="{81686F8C-E873-4712-9603-B6821C8CB0BA}" destId="{70BF2FF9-E831-44EC-9188-D3AC49548E71}" srcOrd="0" destOrd="0" presId="urn:microsoft.com/office/officeart/2005/8/layout/hList7"/>
    <dgm:cxn modelId="{6B6E5B77-DF90-4928-A54F-0D0C09171E93}" type="presParOf" srcId="{6BEC23E0-839E-43B3-88AD-065BD233A6CB}" destId="{208DCA73-1178-4E31-AEAB-02B764DFCC20}" srcOrd="0" destOrd="0" presId="urn:microsoft.com/office/officeart/2005/8/layout/hList7"/>
    <dgm:cxn modelId="{0F72B223-B547-4866-B734-576DDA3B785E}" type="presParOf" srcId="{6BEC23E0-839E-43B3-88AD-065BD233A6CB}" destId="{57CA79E9-E479-43BF-8ADF-9D44DB56832A}" srcOrd="1" destOrd="0" presId="urn:microsoft.com/office/officeart/2005/8/layout/hList7"/>
    <dgm:cxn modelId="{904AA19E-FC15-4E26-9B13-EF0BA94D8371}" type="presParOf" srcId="{57CA79E9-E479-43BF-8ADF-9D44DB56832A}" destId="{744F2DBE-65B3-415A-A6A1-6BFE41C0F43A}" srcOrd="0" destOrd="0" presId="urn:microsoft.com/office/officeart/2005/8/layout/hList7"/>
    <dgm:cxn modelId="{5539A162-B231-4C02-999D-1ECB6E635AAF}" type="presParOf" srcId="{744F2DBE-65B3-415A-A6A1-6BFE41C0F43A}" destId="{042D7B50-AE6D-43E0-A219-F8235B389F01}" srcOrd="0" destOrd="0" presId="urn:microsoft.com/office/officeart/2005/8/layout/hList7"/>
    <dgm:cxn modelId="{AFB3288E-4104-4B7A-AFB3-1503B23460C0}" type="presParOf" srcId="{744F2DBE-65B3-415A-A6A1-6BFE41C0F43A}" destId="{EDDB9E2D-FCB9-4C20-B6D0-CA9A32294F54}" srcOrd="1" destOrd="0" presId="urn:microsoft.com/office/officeart/2005/8/layout/hList7"/>
    <dgm:cxn modelId="{97038866-E145-47EE-853E-F5D3C00A674E}" type="presParOf" srcId="{744F2DBE-65B3-415A-A6A1-6BFE41C0F43A}" destId="{7C2F62B0-700A-4C40-93E0-435128C008FD}" srcOrd="2" destOrd="0" presId="urn:microsoft.com/office/officeart/2005/8/layout/hList7"/>
    <dgm:cxn modelId="{A70CB03C-3C9E-488A-8CD6-E226C2A841F8}" type="presParOf" srcId="{744F2DBE-65B3-415A-A6A1-6BFE41C0F43A}" destId="{EA3BCB13-FD87-4F6E-ACF9-0FFA2A721FA4}" srcOrd="3" destOrd="0" presId="urn:microsoft.com/office/officeart/2005/8/layout/hList7"/>
    <dgm:cxn modelId="{D9BCD8B2-B54F-418E-82B7-6F76D5B591A2}" type="presParOf" srcId="{57CA79E9-E479-43BF-8ADF-9D44DB56832A}" destId="{5FF661BC-5F69-4ABB-98EE-1D8D1057F6A6}" srcOrd="1" destOrd="0" presId="urn:microsoft.com/office/officeart/2005/8/layout/hList7"/>
    <dgm:cxn modelId="{4FB73BE4-CD0C-4A08-8067-B834F675B215}" type="presParOf" srcId="{57CA79E9-E479-43BF-8ADF-9D44DB56832A}" destId="{076B5235-B4EF-4D73-A361-742338568104}" srcOrd="2" destOrd="0" presId="urn:microsoft.com/office/officeart/2005/8/layout/hList7"/>
    <dgm:cxn modelId="{D6406101-E280-46B7-A7F5-9850E0FC9191}" type="presParOf" srcId="{076B5235-B4EF-4D73-A361-742338568104}" destId="{314DBA78-36ED-48DB-80DA-DC2BE0C534A4}" srcOrd="0" destOrd="0" presId="urn:microsoft.com/office/officeart/2005/8/layout/hList7"/>
    <dgm:cxn modelId="{D8111CF9-2805-4782-8103-9CE0C682659D}" type="presParOf" srcId="{076B5235-B4EF-4D73-A361-742338568104}" destId="{A5229FF8-3232-4AEB-BC9E-FC1AF2E3B5BF}" srcOrd="1" destOrd="0" presId="urn:microsoft.com/office/officeart/2005/8/layout/hList7"/>
    <dgm:cxn modelId="{ACC9E169-49A5-4EDA-98F7-BBBF090A283D}" type="presParOf" srcId="{076B5235-B4EF-4D73-A361-742338568104}" destId="{7CBF423F-4B42-4AA5-A568-A42C4605E1DD}" srcOrd="2" destOrd="0" presId="urn:microsoft.com/office/officeart/2005/8/layout/hList7"/>
    <dgm:cxn modelId="{BEE80E41-974B-47E5-B093-28A377679BE3}" type="presParOf" srcId="{076B5235-B4EF-4D73-A361-742338568104}" destId="{1329CB1C-0186-4BBD-B86D-CFF8C35E6F7F}" srcOrd="3" destOrd="0" presId="urn:microsoft.com/office/officeart/2005/8/layout/hList7"/>
    <dgm:cxn modelId="{A8587218-193C-4A88-A260-6DA9408F0388}" type="presParOf" srcId="{57CA79E9-E479-43BF-8ADF-9D44DB56832A}" destId="{70BF2FF9-E831-44EC-9188-D3AC49548E71}" srcOrd="3" destOrd="0" presId="urn:microsoft.com/office/officeart/2005/8/layout/hList7"/>
    <dgm:cxn modelId="{E7D2D460-ED2E-42F0-A6F7-A3599C0D73DD}" type="presParOf" srcId="{57CA79E9-E479-43BF-8ADF-9D44DB56832A}" destId="{3F1C9127-44FC-4860-A72A-8504159C5EDE}" srcOrd="4" destOrd="0" presId="urn:microsoft.com/office/officeart/2005/8/layout/hList7"/>
    <dgm:cxn modelId="{D93B9957-3CEC-4ED9-B3D3-BDA4D7BC29D1}" type="presParOf" srcId="{3F1C9127-44FC-4860-A72A-8504159C5EDE}" destId="{96720D42-2D0D-4F43-AFC8-89794BAA16DA}" srcOrd="0" destOrd="0" presId="urn:microsoft.com/office/officeart/2005/8/layout/hList7"/>
    <dgm:cxn modelId="{24BA36F7-32C6-4192-8183-2FA488122E2D}" type="presParOf" srcId="{3F1C9127-44FC-4860-A72A-8504159C5EDE}" destId="{04A600AA-C4D6-4914-9520-B01BAAE83BCC}" srcOrd="1" destOrd="0" presId="urn:microsoft.com/office/officeart/2005/8/layout/hList7"/>
    <dgm:cxn modelId="{D0E7D552-90F8-44F2-A7D2-826319525516}" type="presParOf" srcId="{3F1C9127-44FC-4860-A72A-8504159C5EDE}" destId="{7A6E61BC-CAC0-41B0-B553-D1B955C7D2D1}" srcOrd="2" destOrd="0" presId="urn:microsoft.com/office/officeart/2005/8/layout/hList7"/>
    <dgm:cxn modelId="{6A3BD96A-95E9-4E06-BD2C-C83984393BAD}" type="presParOf" srcId="{3F1C9127-44FC-4860-A72A-8504159C5EDE}" destId="{83398118-06CB-4EE5-964D-6956DA7A85F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44F75-9277-4DBD-AE58-A897FE42CFC7}" type="datetimeFigureOut">
              <a:rPr lang="en-US" smtClean="0"/>
              <a:t>9/12/2017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83B36-2E57-4E41-99B3-56A5E4FC4384}" type="slidenum">
              <a:rPr lang="en-US" smtClean="0"/>
              <a:t>‹#›</a:t>
            </a:fld>
            <a:endParaRPr lang="en-US"/>
          </a:p>
        </p:txBody>
      </p:sp>
    </p:spTree>
    <p:extLst>
      <p:ext uri="{BB962C8B-B14F-4D97-AF65-F5344CB8AC3E}">
        <p14:creationId xmlns:p14="http://schemas.microsoft.com/office/powerpoint/2010/main" val="3939159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Our mission is to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9D9C1B4-EF1E-4535-9965-2EC6E43D1B5C}" type="slidenum">
              <a:rPr lang="en-US" altLang="en-US" smtClean="0"/>
              <a:pPr/>
              <a:t>3</a:t>
            </a:fld>
            <a:endParaRPr lang="en-US" altLang="en-US" dirty="0"/>
          </a:p>
        </p:txBody>
      </p:sp>
    </p:spTree>
    <p:extLst>
      <p:ext uri="{BB962C8B-B14F-4D97-AF65-F5344CB8AC3E}">
        <p14:creationId xmlns:p14="http://schemas.microsoft.com/office/powerpoint/2010/main" val="1896632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City of Chicago Survey has resulted in ten priority action areas: They are publishing their full plan in December 2015. </a:t>
            </a:r>
          </a:p>
          <a:p>
            <a:endParaRPr lang="en-US" baseline="0" dirty="0"/>
          </a:p>
          <a:p>
            <a:r>
              <a:rPr lang="en-US" baseline="0" dirty="0"/>
              <a:t> </a:t>
            </a:r>
            <a:r>
              <a:rPr lang="en-US" b="1" u="sng" dirty="0">
                <a:effectLst/>
              </a:rPr>
              <a:t>HEALTHY CHICAGO 2.0 ACTION AREAS</a:t>
            </a:r>
            <a:endParaRPr lang="en-US" dirty="0">
              <a:effectLst/>
            </a:endParaRPr>
          </a:p>
          <a:p>
            <a:r>
              <a:rPr lang="en-US" dirty="0">
                <a:effectLst/>
              </a:rPr>
              <a:t>Access to healthcare and human services</a:t>
            </a:r>
          </a:p>
          <a:p>
            <a:r>
              <a:rPr lang="en-US" dirty="0">
                <a:effectLst/>
              </a:rPr>
              <a:t>Behavioral Health</a:t>
            </a:r>
          </a:p>
          <a:p>
            <a:r>
              <a:rPr lang="en-US" dirty="0">
                <a:effectLst/>
              </a:rPr>
              <a:t>Chronic disease prevention and control</a:t>
            </a:r>
          </a:p>
          <a:p>
            <a:r>
              <a:rPr lang="en-US" dirty="0">
                <a:effectLst/>
              </a:rPr>
              <a:t>Community development</a:t>
            </a:r>
          </a:p>
          <a:p>
            <a:r>
              <a:rPr lang="en-US" dirty="0">
                <a:effectLst/>
              </a:rPr>
              <a:t>Data &amp; Research</a:t>
            </a:r>
          </a:p>
          <a:p>
            <a:r>
              <a:rPr lang="en-US" dirty="0">
                <a:effectLst/>
              </a:rPr>
              <a:t>Education equity</a:t>
            </a:r>
          </a:p>
          <a:p>
            <a:r>
              <a:rPr lang="en-US" dirty="0">
                <a:effectLst/>
              </a:rPr>
              <a:t>Infectious Disease</a:t>
            </a:r>
          </a:p>
          <a:p>
            <a:r>
              <a:rPr lang="en-US" dirty="0">
                <a:effectLst/>
              </a:rPr>
              <a:t>Maternal, Infant, Child and Adolescent Health</a:t>
            </a:r>
          </a:p>
          <a:p>
            <a:r>
              <a:rPr lang="en-US" dirty="0">
                <a:effectLst/>
              </a:rPr>
              <a:t>Partnerships and Community Engagement</a:t>
            </a:r>
          </a:p>
          <a:p>
            <a:r>
              <a:rPr lang="en-US" dirty="0">
                <a:effectLst/>
              </a:rPr>
              <a:t>Violence and Injury Prevention</a:t>
            </a:r>
          </a:p>
          <a:p>
            <a:endParaRPr lang="en-US" baseline="0" dirty="0"/>
          </a:p>
          <a:p>
            <a:endParaRPr lang="en-US" baseline="0" dirty="0"/>
          </a:p>
          <a:p>
            <a:pPr defTabSz="947410">
              <a:defRPr/>
            </a:pPr>
            <a:r>
              <a:rPr lang="en-US" dirty="0"/>
              <a:t>Its important</a:t>
            </a:r>
            <a:r>
              <a:rPr lang="en-US" baseline="0" dirty="0"/>
              <a:t> to know </a:t>
            </a:r>
            <a:r>
              <a:rPr lang="en-US" baseline="0" dirty="0" err="1"/>
              <a:t>whats</a:t>
            </a:r>
            <a:r>
              <a:rPr lang="en-US" baseline="0" dirty="0"/>
              <a:t> going on at county and city level because we don’t want to campaign for resources, support </a:t>
            </a:r>
            <a:r>
              <a:rPr lang="en-US" baseline="0" dirty="0" err="1"/>
              <a:t>etc</a:t>
            </a:r>
            <a:r>
              <a:rPr lang="en-US" baseline="0" dirty="0"/>
              <a:t> which are already being covered. Equally we want to know where funds are going so that if we can get involved </a:t>
            </a:r>
          </a:p>
          <a:p>
            <a:endParaRPr lang="en-US" dirty="0"/>
          </a:p>
        </p:txBody>
      </p:sp>
      <p:sp>
        <p:nvSpPr>
          <p:cNvPr id="4" name="Slide Number Placeholder 3"/>
          <p:cNvSpPr>
            <a:spLocks noGrp="1"/>
          </p:cNvSpPr>
          <p:nvPr>
            <p:ph type="sldNum" sz="quarter" idx="10"/>
          </p:nvPr>
        </p:nvSpPr>
        <p:spPr/>
        <p:txBody>
          <a:bodyPr/>
          <a:lstStyle/>
          <a:p>
            <a:pPr>
              <a:defRPr/>
            </a:pPr>
            <a:fld id="{CB729855-2837-42B4-92DD-C6B478ED94D0}" type="slidenum">
              <a:rPr lang="en-US" altLang="en-US" smtClean="0"/>
              <a:pPr>
                <a:defRPr/>
              </a:pPr>
              <a:t>14</a:t>
            </a:fld>
            <a:endParaRPr lang="en-US" altLang="en-US"/>
          </a:p>
        </p:txBody>
      </p:sp>
    </p:spTree>
    <p:extLst>
      <p:ext uri="{BB962C8B-B14F-4D97-AF65-F5344CB8AC3E}">
        <p14:creationId xmlns:p14="http://schemas.microsoft.com/office/powerpoint/2010/main" val="826131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does </a:t>
            </a:r>
            <a:r>
              <a:rPr lang="en-US" dirty="0" err="1"/>
              <a:t>pcori</a:t>
            </a:r>
            <a:r>
              <a:rPr lang="en-US" dirty="0"/>
              <a:t> research use big data and how can you get involved with big data projects </a:t>
            </a:r>
            <a:r>
              <a:rPr lang="en-US" baseline="0" dirty="0"/>
              <a:t>? </a:t>
            </a:r>
            <a:endParaRPr lang="en-US" dirty="0"/>
          </a:p>
          <a:p>
            <a:pPr defTabSz="947410">
              <a:defRPr/>
            </a:pPr>
            <a:endParaRPr lang="en-US" dirty="0"/>
          </a:p>
          <a:p>
            <a:pPr defTabSz="947410">
              <a:defRPr/>
            </a:pPr>
            <a:r>
              <a:rPr lang="en-US" dirty="0"/>
              <a:t>Health researchers also </a:t>
            </a:r>
            <a:r>
              <a:rPr lang="en-US" baseline="0" dirty="0"/>
              <a:t>often cite national and state heath statistics when they argue for funding prioritization – </a:t>
            </a:r>
          </a:p>
          <a:p>
            <a:pPr defTabSz="947410">
              <a:defRPr/>
            </a:pPr>
            <a:r>
              <a:rPr lang="en-US" baseline="0" dirty="0"/>
              <a:t> </a:t>
            </a:r>
            <a:r>
              <a:rPr lang="en-US" dirty="0"/>
              <a:t>Remember</a:t>
            </a:r>
            <a:r>
              <a:rPr lang="en-US" baseline="0" dirty="0"/>
              <a:t> too in the last session we talked about the conditions that were impacting African American communities most? Remember that the top two were cancer and cardiovascular health?  These priorities are based on big data – collected through surveys </a:t>
            </a:r>
            <a:endParaRPr lang="en-US" dirty="0"/>
          </a:p>
          <a:p>
            <a:pPr defTabSz="947410">
              <a:defRPr/>
            </a:pPr>
            <a:endParaRPr lang="en-US" baseline="0" dirty="0"/>
          </a:p>
          <a:p>
            <a:r>
              <a:rPr lang="en-US" baseline="0" dirty="0"/>
              <a:t>This map shows the numbers of stroke related deaths per 100,000 people – the navy blue shaded areas show areas with high density of mortality from stroke in Chicago</a:t>
            </a:r>
          </a:p>
          <a:p>
            <a:endParaRPr lang="en-US" baseline="0" dirty="0"/>
          </a:p>
          <a:p>
            <a:pPr defTabSz="947410">
              <a:defRPr/>
            </a:pPr>
            <a:r>
              <a:rPr lang="en-US" dirty="0"/>
              <a:t>By analyzing big data researchers know that stroke is more common and more severe in minorities, especially African Americans and Hispanics – in other words the data shows us health</a:t>
            </a:r>
            <a:r>
              <a:rPr lang="en-US" baseline="0" dirty="0"/>
              <a:t> disparities in outcome – more people from minority groups are likely to die from stroke than other populations - </a:t>
            </a:r>
            <a:r>
              <a:rPr lang="en-US" dirty="0"/>
              <a:t>. They also know that both groups are less likely to</a:t>
            </a:r>
            <a:r>
              <a:rPr lang="en-US" baseline="0" dirty="0"/>
              <a:t> call 911. They want to know why. </a:t>
            </a:r>
            <a:endParaRPr lang="en-US" dirty="0"/>
          </a:p>
          <a:p>
            <a:pPr defTabSz="947410">
              <a:defRPr/>
            </a:pPr>
            <a:endParaRPr lang="en-US" dirty="0"/>
          </a:p>
          <a:p>
            <a:pPr defTabSz="947410">
              <a:defRPr/>
            </a:pPr>
            <a:r>
              <a:rPr lang="en-US" dirty="0"/>
              <a:t>What is being done? </a:t>
            </a:r>
            <a:r>
              <a:rPr lang="en-US" baseline="0" dirty="0"/>
              <a:t>The CEERIAS project which some of you selected as a project you would like to learn more about is one </a:t>
            </a:r>
            <a:r>
              <a:rPr lang="en-US" baseline="0" dirty="0" err="1"/>
              <a:t>pcori</a:t>
            </a:r>
            <a:r>
              <a:rPr lang="en-US" baseline="0" dirty="0"/>
              <a:t> project designed to address this issue –</a:t>
            </a:r>
          </a:p>
          <a:p>
            <a:pPr defTabSz="947410">
              <a:defRPr/>
            </a:pPr>
            <a:endParaRPr lang="en-US" dirty="0"/>
          </a:p>
          <a:p>
            <a:pPr defTabSz="947410">
              <a:defRPr/>
            </a:pPr>
            <a:r>
              <a:rPr lang="en-US" dirty="0"/>
              <a:t>Investigators are developing and adapting a community-partnered intervention using community health promoters ("Stroke Promoters") to deliver messaging regarding stroke symptom awareness and the need for calling 911 after stroke onset. The study investigators will implement this intervention in 2 large south side Chicago communities </a:t>
            </a:r>
          </a:p>
          <a:p>
            <a:pPr defTabSz="947410">
              <a:defRPr/>
            </a:pPr>
            <a:endParaRPr lang="en-US" baseline="0" dirty="0"/>
          </a:p>
          <a:p>
            <a:pPr defTabSz="947410">
              <a:defRPr/>
            </a:pPr>
            <a:r>
              <a:rPr lang="en-US" baseline="0" dirty="0"/>
              <a:t>Priscilla and her faith based community had been contacted about the CEERIAS project – INVITE Priscilla to  talk about this ?? </a:t>
            </a:r>
          </a:p>
          <a:p>
            <a:pPr defTabSz="947410">
              <a:defRPr/>
            </a:pPr>
            <a:endParaRPr lang="en-US" baseline="0" dirty="0"/>
          </a:p>
          <a:p>
            <a:pPr defTabSz="947410">
              <a:defRPr/>
            </a:pPr>
            <a:r>
              <a:rPr lang="en-US" baseline="0" dirty="0"/>
              <a:t>OK now cast your minds back to the activities you completed – sheets 3 and 4 … Can you think of another </a:t>
            </a:r>
            <a:r>
              <a:rPr lang="en-US" baseline="0" dirty="0" err="1"/>
              <a:t>pcori</a:t>
            </a:r>
            <a:r>
              <a:rPr lang="en-US" baseline="0" dirty="0"/>
              <a:t> project you have heard about during our training sessions which tackle heart disease?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B729855-2837-42B4-92DD-C6B478ED94D0}" type="slidenum">
              <a:rPr lang="en-US" altLang="en-US" smtClean="0"/>
              <a:pPr>
                <a:defRPr/>
              </a:pPr>
              <a:t>15</a:t>
            </a:fld>
            <a:endParaRPr lang="en-US" altLang="en-US"/>
          </a:p>
        </p:txBody>
      </p:sp>
    </p:spTree>
    <p:extLst>
      <p:ext uri="{BB962C8B-B14F-4D97-AF65-F5344CB8AC3E}">
        <p14:creationId xmlns:p14="http://schemas.microsoft.com/office/powerpoint/2010/main" val="3231988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410">
              <a:defRPr/>
            </a:pPr>
            <a:endParaRPr lang="en-US" baseline="0" dirty="0"/>
          </a:p>
          <a:p>
            <a:pPr defTabSz="947410">
              <a:defRPr/>
            </a:pPr>
            <a:r>
              <a:rPr lang="en-US" baseline="0" dirty="0"/>
              <a:t>Trainer (RJ) </a:t>
            </a:r>
          </a:p>
          <a:p>
            <a:pPr defTabSz="947410">
              <a:defRPr/>
            </a:pPr>
            <a:r>
              <a:rPr lang="en-US" baseline="0" dirty="0"/>
              <a:t>One of the problems with big data like the mortality data across Chicago or the stroke data is that it just tells you numbers – not about the other factors that may lead to stoke – social and economic factors – lack of access to healthy foods, toxic environments </a:t>
            </a:r>
            <a:r>
              <a:rPr lang="en-US" baseline="0" dirty="0" err="1"/>
              <a:t>etc</a:t>
            </a:r>
            <a:r>
              <a:rPr lang="en-US" baseline="0" dirty="0"/>
              <a:t> </a:t>
            </a:r>
          </a:p>
          <a:p>
            <a:pPr defTabSz="947410">
              <a:defRPr/>
            </a:pPr>
            <a:endParaRPr lang="en-US" baseline="0" dirty="0"/>
          </a:p>
          <a:p>
            <a:pPr defTabSz="947410">
              <a:defRPr/>
            </a:pPr>
            <a:r>
              <a:rPr lang="en-US" baseline="0" dirty="0"/>
              <a:t>PPRNs are trying to get better big data – they want to capture the big numbers AND to encourage patients to share information about their health behavior, diets </a:t>
            </a:r>
            <a:r>
              <a:rPr lang="en-US" baseline="0" dirty="0" err="1"/>
              <a:t>etc</a:t>
            </a:r>
            <a:r>
              <a:rPr lang="en-US" baseline="0" dirty="0"/>
              <a:t> as well as their conditions – they are trying to make big data more patient centered and factor aware.. </a:t>
            </a:r>
          </a:p>
          <a:p>
            <a:pPr defTabSz="947410">
              <a:defRPr/>
            </a:pPr>
            <a:endParaRPr lang="en-US" baseline="0" dirty="0"/>
          </a:p>
          <a:p>
            <a:pPr defTabSz="947410">
              <a:defRPr/>
            </a:pPr>
            <a:r>
              <a:rPr lang="en-US" baseline="0" dirty="0"/>
              <a:t>BUT what are they and </a:t>
            </a:r>
            <a:r>
              <a:rPr lang="en-US" baseline="0" dirty="0" err="1"/>
              <a:t>whats</a:t>
            </a:r>
            <a:r>
              <a:rPr lang="en-US" baseline="0" dirty="0"/>
              <a:t> it like to join one?</a:t>
            </a:r>
          </a:p>
          <a:p>
            <a:pPr defTabSz="947410">
              <a:defRPr/>
            </a:pPr>
            <a:endParaRPr lang="en-US" baseline="0" dirty="0"/>
          </a:p>
          <a:p>
            <a:pPr defTabSz="947410">
              <a:defRPr/>
            </a:pPr>
            <a:r>
              <a:rPr lang="en-US" baseline="0" dirty="0"/>
              <a:t>Before we do this exercise I would like to invite Regina to talk about her experience of Creaky Joints …</a:t>
            </a:r>
          </a:p>
          <a:p>
            <a:pPr defTabSz="947410">
              <a:defRPr/>
            </a:pPr>
            <a:endParaRPr lang="en-US" baseline="0" dirty="0"/>
          </a:p>
          <a:p>
            <a:pPr defTabSz="947410">
              <a:defRP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B729855-2837-42B4-92DD-C6B478ED94D0}" type="slidenum">
              <a:rPr lang="en-US" altLang="en-US" smtClean="0"/>
              <a:pPr>
                <a:defRPr/>
              </a:pPr>
              <a:t>16</a:t>
            </a:fld>
            <a:endParaRPr lang="en-US" altLang="en-US"/>
          </a:p>
        </p:txBody>
      </p:sp>
    </p:spTree>
    <p:extLst>
      <p:ext uri="{BB962C8B-B14F-4D97-AF65-F5344CB8AC3E}">
        <p14:creationId xmlns:p14="http://schemas.microsoft.com/office/powerpoint/2010/main" val="3056621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Trainer dialogue (RJ) </a:t>
            </a:r>
          </a:p>
          <a:p>
            <a:endParaRPr lang="en-US" altLang="en-US" dirty="0"/>
          </a:p>
          <a:p>
            <a:r>
              <a:rPr lang="en-US" altLang="en-US" dirty="0"/>
              <a:t>So we have looked at the big</a:t>
            </a:r>
            <a:r>
              <a:rPr lang="en-US" altLang="en-US" baseline="0" dirty="0"/>
              <a:t> picture ! </a:t>
            </a:r>
          </a:p>
          <a:p>
            <a:endParaRPr lang="en-US" altLang="en-US" baseline="0" dirty="0"/>
          </a:p>
          <a:p>
            <a:r>
              <a:rPr lang="en-US" altLang="en-US" baseline="0" dirty="0"/>
              <a:t>Now i</a:t>
            </a:r>
            <a:r>
              <a:rPr lang="en-US" altLang="en-US" dirty="0"/>
              <a:t>n</a:t>
            </a:r>
            <a:r>
              <a:rPr lang="en-US" altLang="en-US" baseline="0" dirty="0"/>
              <a:t> the </a:t>
            </a:r>
            <a:r>
              <a:rPr lang="en-US" altLang="en-US" b="1" baseline="0" dirty="0"/>
              <a:t>next hour we are going to develop a survey to identify the health conditions and factors which are priorities </a:t>
            </a:r>
            <a:r>
              <a:rPr lang="en-US" altLang="en-US" baseline="0" dirty="0"/>
              <a:t>in </a:t>
            </a:r>
            <a:r>
              <a:rPr lang="en-US" altLang="en-US" b="1" baseline="0" dirty="0"/>
              <a:t>your</a:t>
            </a:r>
            <a:r>
              <a:rPr lang="en-US" altLang="en-US" baseline="0" dirty="0"/>
              <a:t> faith based communities </a:t>
            </a:r>
          </a:p>
          <a:p>
            <a:endParaRPr lang="en-US" altLang="en-US" baseline="0" dirty="0"/>
          </a:p>
          <a:p>
            <a:r>
              <a:rPr lang="en-US" altLang="en-US" baseline="0" dirty="0"/>
              <a:t>We are going to make sure that we group and describe these conditions and factors in ways that are meaningful to policy makers, </a:t>
            </a:r>
            <a:r>
              <a:rPr lang="en-US" altLang="en-US" baseline="0" dirty="0" err="1"/>
              <a:t>pcor</a:t>
            </a:r>
            <a:r>
              <a:rPr lang="en-US" altLang="en-US" baseline="0" dirty="0"/>
              <a:t> </a:t>
            </a:r>
            <a:r>
              <a:rPr lang="en-US" altLang="en-US" b="1" baseline="0" dirty="0"/>
              <a:t>and </a:t>
            </a:r>
            <a:r>
              <a:rPr lang="en-US" altLang="en-US" baseline="0" dirty="0"/>
              <a:t>community members – a big ask! </a:t>
            </a:r>
            <a:endParaRPr lang="en-US" altLang="en-US" dirty="0"/>
          </a:p>
          <a:p>
            <a:endParaRPr lang="en-US" altLang="en-US" baseline="0" dirty="0"/>
          </a:p>
          <a:p>
            <a:endParaRPr lang="en-US" altLang="en-US" baseline="0" dirty="0"/>
          </a:p>
          <a:p>
            <a:endParaRPr lang="en-US" dirty="0"/>
          </a:p>
        </p:txBody>
      </p:sp>
      <p:sp>
        <p:nvSpPr>
          <p:cNvPr id="4" name="Slide Number Placeholder 3"/>
          <p:cNvSpPr>
            <a:spLocks noGrp="1"/>
          </p:cNvSpPr>
          <p:nvPr>
            <p:ph type="sldNum" sz="quarter" idx="10"/>
          </p:nvPr>
        </p:nvSpPr>
        <p:spPr/>
        <p:txBody>
          <a:bodyPr/>
          <a:lstStyle/>
          <a:p>
            <a:pPr>
              <a:defRPr/>
            </a:pPr>
            <a:fld id="{CB729855-2837-42B4-92DD-C6B478ED94D0}" type="slidenum">
              <a:rPr lang="en-US" altLang="en-US" smtClean="0">
                <a:solidFill>
                  <a:prstClr val="black"/>
                </a:solidFill>
              </a:rPr>
              <a:pPr>
                <a:defRPr/>
              </a:pPr>
              <a:t>17</a:t>
            </a:fld>
            <a:endParaRPr lang="en-US" altLang="en-US">
              <a:solidFill>
                <a:prstClr val="black"/>
              </a:solidFill>
            </a:endParaRPr>
          </a:p>
        </p:txBody>
      </p:sp>
    </p:spTree>
    <p:extLst>
      <p:ext uri="{BB962C8B-B14F-4D97-AF65-F5344CB8AC3E}">
        <p14:creationId xmlns:p14="http://schemas.microsoft.com/office/powerpoint/2010/main" val="2877864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dialogue</a:t>
            </a:r>
            <a:r>
              <a:rPr lang="en-US" baseline="0" dirty="0"/>
              <a:t> (RJ?) </a:t>
            </a:r>
          </a:p>
          <a:p>
            <a:endParaRPr lang="en-US" baseline="0" dirty="0"/>
          </a:p>
          <a:p>
            <a:r>
              <a:rPr lang="en-US" baseline="0" dirty="0"/>
              <a:t>What we are going to do next is to  design a survey which will help you and your communities to identify the health conditions that are prevalent in your community – and to find out which health factors you think faith based communities can best focus on to deliver improved health outcomes  -- faith based communities where people have good quality of life and long life</a:t>
            </a:r>
          </a:p>
          <a:p>
            <a:endParaRPr lang="en-US" baseline="0" dirty="0"/>
          </a:p>
          <a:p>
            <a:r>
              <a:rPr lang="en-US" baseline="0" dirty="0"/>
              <a:t>To take advantage of the funds and resources </a:t>
            </a:r>
            <a:r>
              <a:rPr lang="en-US" baseline="0" dirty="0" err="1"/>
              <a:t>pcori</a:t>
            </a:r>
            <a:r>
              <a:rPr lang="en-US" baseline="0" dirty="0"/>
              <a:t> offers we need </a:t>
            </a:r>
            <a:r>
              <a:rPr lang="en-US" baseline="0" dirty="0" err="1"/>
              <a:t>ot</a:t>
            </a:r>
            <a:r>
              <a:rPr lang="en-US" baseline="0" dirty="0"/>
              <a:t> make sure we use language which health researchers, </a:t>
            </a:r>
            <a:r>
              <a:rPr lang="en-US" baseline="0" dirty="0" err="1"/>
              <a:t>pcori</a:t>
            </a:r>
            <a:r>
              <a:rPr lang="en-US" baseline="0" dirty="0"/>
              <a:t> and community members relate to. </a:t>
            </a:r>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CB729855-2837-42B4-92DD-C6B478ED94D0}" type="slidenum">
              <a:rPr lang="en-US" altLang="en-US" smtClean="0"/>
              <a:pPr>
                <a:defRPr/>
              </a:pPr>
              <a:t>18</a:t>
            </a:fld>
            <a:endParaRPr lang="en-US" altLang="en-US"/>
          </a:p>
        </p:txBody>
      </p:sp>
    </p:spTree>
    <p:extLst>
      <p:ext uri="{BB962C8B-B14F-4D97-AF65-F5344CB8AC3E}">
        <p14:creationId xmlns:p14="http://schemas.microsoft.com/office/powerpoint/2010/main" val="1933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Trainer dialogue</a:t>
            </a:r>
            <a:r>
              <a:rPr lang="en-US" altLang="en-US" baseline="0" dirty="0"/>
              <a:t> (RJ) </a:t>
            </a:r>
          </a:p>
          <a:p>
            <a:r>
              <a:rPr lang="en-US" altLang="en-US" baseline="0" dirty="0"/>
              <a:t>The method we will be using to find out about priority health conditions in your community is a survey . Other methods we could use include interviews focus groups. But we want to collect data which enables us to get involved with big data questions and research  </a:t>
            </a:r>
          </a:p>
          <a:p>
            <a:endParaRPr lang="en-US" altLang="en-US" baseline="0" dirty="0"/>
          </a:p>
          <a:p>
            <a:r>
              <a:rPr lang="en-US" altLang="en-US" baseline="0" dirty="0"/>
              <a:t>Our survey is short and has four key sections </a:t>
            </a:r>
          </a:p>
          <a:p>
            <a:r>
              <a:rPr lang="en-US" altLang="en-US" baseline="0" dirty="0"/>
              <a:t>Who is doing the survey</a:t>
            </a:r>
          </a:p>
          <a:p>
            <a:r>
              <a:rPr lang="en-US" altLang="en-US" baseline="0" dirty="0"/>
              <a:t>Health conditions </a:t>
            </a:r>
          </a:p>
          <a:p>
            <a:r>
              <a:rPr lang="en-US" altLang="en-US" baseline="0" dirty="0"/>
              <a:t>Health factors </a:t>
            </a:r>
          </a:p>
          <a:p>
            <a:r>
              <a:rPr lang="en-US" altLang="en-US" baseline="0" dirty="0"/>
              <a:t>And demographics </a:t>
            </a:r>
          </a:p>
          <a:p>
            <a:endParaRPr lang="en-US" altLang="en-US" baseline="0" dirty="0"/>
          </a:p>
          <a:p>
            <a:r>
              <a:rPr lang="en-US" altLang="en-US" baseline="0" dirty="0"/>
              <a:t>We want to go over each section with you to make sure you understand all the terms, are comfortable about the purpose of the survey and confident that others will be able and willing to complete the categories covered. It is also an introduction to the key things you find on surveys.   </a:t>
            </a:r>
          </a:p>
          <a:p>
            <a:endParaRPr lang="en-US" altLang="en-US" baseline="0" dirty="0"/>
          </a:p>
          <a:p>
            <a:endParaRPr lang="en-US" altLang="en-US" baseline="0" dirty="0"/>
          </a:p>
          <a:p>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5259" indent="-302022">
              <a:defRPr>
                <a:solidFill>
                  <a:schemeClr val="tx1"/>
                </a:solidFill>
                <a:latin typeface="Calibri" panose="020F0502020204030204" pitchFamily="34" charset="0"/>
                <a:ea typeface="MS PGothic" panose="020B0600070205080204" pitchFamily="34" charset="-128"/>
              </a:defRPr>
            </a:lvl2pPr>
            <a:lvl3pPr marL="1208091" indent="-241617">
              <a:defRPr>
                <a:solidFill>
                  <a:schemeClr val="tx1"/>
                </a:solidFill>
                <a:latin typeface="Calibri" panose="020F0502020204030204" pitchFamily="34" charset="0"/>
                <a:ea typeface="MS PGothic" panose="020B0600070205080204" pitchFamily="34" charset="-128"/>
              </a:defRPr>
            </a:lvl3pPr>
            <a:lvl4pPr marL="1691328" indent="-241617">
              <a:defRPr>
                <a:solidFill>
                  <a:schemeClr val="tx1"/>
                </a:solidFill>
                <a:latin typeface="Calibri" panose="020F0502020204030204" pitchFamily="34" charset="0"/>
                <a:ea typeface="MS PGothic" panose="020B0600070205080204" pitchFamily="34" charset="-128"/>
              </a:defRPr>
            </a:lvl4pPr>
            <a:lvl5pPr marL="2174564" indent="-241617">
              <a:defRPr>
                <a:solidFill>
                  <a:schemeClr val="tx1"/>
                </a:solidFill>
                <a:latin typeface="Calibri" panose="020F0502020204030204" pitchFamily="34" charset="0"/>
                <a:ea typeface="MS PGothic" panose="020B0600070205080204" pitchFamily="34" charset="-128"/>
              </a:defRPr>
            </a:lvl5pPr>
            <a:lvl6pPr marL="2657800"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41036"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24273"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7509"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BAA9BA4-E3EE-4808-A4B0-5D79210899DA}" type="slidenum">
              <a:rPr lang="en-US" altLang="en-US" smtClean="0">
                <a:solidFill>
                  <a:prstClr val="black"/>
                </a:solidFill>
              </a:rPr>
              <a:pPr/>
              <a:t>19</a:t>
            </a:fld>
            <a:endParaRPr lang="en-US" altLang="en-US">
              <a:solidFill>
                <a:prstClr val="black"/>
              </a:solidFill>
            </a:endParaRPr>
          </a:p>
        </p:txBody>
      </p:sp>
    </p:spTree>
    <p:extLst>
      <p:ext uri="{BB962C8B-B14F-4D97-AF65-F5344CB8AC3E}">
        <p14:creationId xmlns:p14="http://schemas.microsoft.com/office/powerpoint/2010/main" val="1899637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four questions you need to be confident about answering before handing the survey out </a:t>
            </a:r>
          </a:p>
          <a:p>
            <a:endParaRPr lang="en-US" baseline="0" dirty="0"/>
          </a:p>
          <a:p>
            <a:r>
              <a:rPr lang="en-US" baseline="0" dirty="0"/>
              <a:t>Can you try completing the sentences …. </a:t>
            </a:r>
          </a:p>
        </p:txBody>
      </p:sp>
      <p:sp>
        <p:nvSpPr>
          <p:cNvPr id="4" name="Slide Number Placeholder 3"/>
          <p:cNvSpPr>
            <a:spLocks noGrp="1"/>
          </p:cNvSpPr>
          <p:nvPr>
            <p:ph type="sldNum" sz="quarter" idx="10"/>
          </p:nvPr>
        </p:nvSpPr>
        <p:spPr/>
        <p:txBody>
          <a:bodyPr/>
          <a:lstStyle/>
          <a:p>
            <a:pPr>
              <a:defRPr/>
            </a:pPr>
            <a:fld id="{CB729855-2837-42B4-92DD-C6B478ED94D0}" type="slidenum">
              <a:rPr lang="en-US" altLang="en-US" smtClean="0"/>
              <a:pPr>
                <a:defRPr/>
              </a:pPr>
              <a:t>20</a:t>
            </a:fld>
            <a:endParaRPr lang="en-US" altLang="en-US"/>
          </a:p>
        </p:txBody>
      </p:sp>
    </p:spTree>
    <p:extLst>
      <p:ext uri="{BB962C8B-B14F-4D97-AF65-F5344CB8AC3E}">
        <p14:creationId xmlns:p14="http://schemas.microsoft.com/office/powerpoint/2010/main" val="3731476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CB729855-2837-42B4-92DD-C6B478ED94D0}" type="slidenum">
              <a:rPr lang="en-US" altLang="en-US" smtClean="0"/>
              <a:pPr>
                <a:defRPr/>
              </a:pPr>
              <a:t>21</a:t>
            </a:fld>
            <a:endParaRPr lang="en-US" altLang="en-US"/>
          </a:p>
        </p:txBody>
      </p:sp>
    </p:spTree>
    <p:extLst>
      <p:ext uri="{BB962C8B-B14F-4D97-AF65-F5344CB8AC3E}">
        <p14:creationId xmlns:p14="http://schemas.microsoft.com/office/powerpoint/2010/main" val="2339371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have already</a:t>
            </a:r>
            <a:r>
              <a:rPr lang="en-US" baseline="0" dirty="0"/>
              <a:t> seen and is illustrated by t</a:t>
            </a:r>
            <a:r>
              <a:rPr lang="en-US" dirty="0"/>
              <a:t>he fact sheets in your folder</a:t>
            </a:r>
            <a:r>
              <a:rPr lang="en-US" baseline="0" dirty="0"/>
              <a:t> </a:t>
            </a:r>
            <a:r>
              <a:rPr lang="en-US" dirty="0"/>
              <a:t>there is a lot of health data info out</a:t>
            </a:r>
            <a:r>
              <a:rPr lang="en-US" baseline="0" dirty="0"/>
              <a:t> there at state level and county level </a:t>
            </a:r>
          </a:p>
          <a:p>
            <a:endParaRPr lang="en-US" baseline="0" dirty="0"/>
          </a:p>
          <a:p>
            <a:r>
              <a:rPr lang="en-US" baseline="0" dirty="0"/>
              <a:t>This blue </a:t>
            </a:r>
            <a:r>
              <a:rPr lang="en-US" dirty="0"/>
              <a:t>map displays Illinois’s summary ranks for </a:t>
            </a:r>
            <a:r>
              <a:rPr lang="en-US" b="1" dirty="0"/>
              <a:t>health factors – specifically clinical care, healthy behaviors, environment and social and economic factors   - </a:t>
            </a:r>
            <a:r>
              <a:rPr lang="en-US" dirty="0"/>
              <a:t>you can see the data sources for these rankings in the 2015 County Health Rankings booklet in your files for Illinois </a:t>
            </a:r>
          </a:p>
          <a:p>
            <a:endParaRPr lang="en-US" b="1" dirty="0"/>
          </a:p>
          <a:p>
            <a:r>
              <a:rPr lang="en-US" dirty="0"/>
              <a:t>Lighter colors indicate better performance in the respective summary rankings. So Du Page county for example is lighter than Cook County – and ranks in the top 1-26 whilst Cook County ranks 52-76 Detailed information on</a:t>
            </a:r>
          </a:p>
          <a:p>
            <a:r>
              <a:rPr lang="en-US" dirty="0"/>
              <a:t>the underlying measures is available at countyhealthrankings.org.</a:t>
            </a:r>
            <a:endParaRPr lang="en-US" baseline="0" dirty="0"/>
          </a:p>
          <a:p>
            <a:endParaRPr lang="en-US" baseline="0" dirty="0"/>
          </a:p>
          <a:p>
            <a:r>
              <a:rPr lang="en-US" baseline="0" dirty="0"/>
              <a:t>But is this data relevant for our communities and what are the specific health factors in our local areas?  </a:t>
            </a:r>
          </a:p>
          <a:p>
            <a:endParaRPr lang="en-US" baseline="0" dirty="0"/>
          </a:p>
          <a:p>
            <a:r>
              <a:rPr lang="en-US" baseline="0" dirty="0"/>
              <a:t>Also which factors are the factors impacting health that faith based communities can address or are addressing?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B729855-2837-42B4-92DD-C6B478ED94D0}" type="slidenum">
              <a:rPr lang="en-US" altLang="en-US" smtClean="0"/>
              <a:pPr>
                <a:defRPr/>
              </a:pPr>
              <a:t>22</a:t>
            </a:fld>
            <a:endParaRPr lang="en-US" altLang="en-US"/>
          </a:p>
        </p:txBody>
      </p:sp>
    </p:spTree>
    <p:extLst>
      <p:ext uri="{BB962C8B-B14F-4D97-AF65-F5344CB8AC3E}">
        <p14:creationId xmlns:p14="http://schemas.microsoft.com/office/powerpoint/2010/main" val="1295488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Trainer dialogue (RJ/</a:t>
            </a:r>
            <a:r>
              <a:rPr lang="en-US" altLang="en-US" dirty="0" err="1"/>
              <a:t>Dr</a:t>
            </a:r>
            <a:r>
              <a:rPr lang="en-US" altLang="en-US" dirty="0"/>
              <a:t> Ingram) </a:t>
            </a:r>
          </a:p>
          <a:p>
            <a:endParaRPr lang="en-US" altLang="en-US" dirty="0"/>
          </a:p>
          <a:p>
            <a:r>
              <a:rPr lang="en-US" altLang="en-US" baseline="0" dirty="0"/>
              <a:t>Ok we have a survey ! I will take the survey away and create a version in survey monkey using all your feedback today. We will also create hard copies for you to disseminate. </a:t>
            </a:r>
          </a:p>
          <a:p>
            <a:endParaRPr lang="en-US" altLang="en-US" baseline="0" dirty="0"/>
          </a:p>
          <a:p>
            <a:r>
              <a:rPr lang="en-US" altLang="en-US" baseline="0" dirty="0"/>
              <a:t>Now we need to engage our communities and encourage community member to tell us about the health conditions that they think are prevalent in their communities and the factors impacting those health conditions. </a:t>
            </a:r>
          </a:p>
          <a:p>
            <a:endParaRPr lang="en-US" altLang="en-US" baseline="0" dirty="0"/>
          </a:p>
          <a:p>
            <a:r>
              <a:rPr lang="en-US" altLang="en-US" baseline="0" dirty="0"/>
              <a:t>Goal C is therefore to learn how to conduct a survey on health conditions and factors impacting your faith based community </a:t>
            </a:r>
          </a:p>
          <a:p>
            <a:endParaRPr lang="en-US" altLang="en-US" baseline="0" dirty="0"/>
          </a:p>
          <a:p>
            <a:r>
              <a:rPr lang="en-US" altLang="en-US" baseline="0" dirty="0"/>
              <a:t>So – in this next section </a:t>
            </a:r>
            <a:r>
              <a:rPr lang="en-US" altLang="en-US" baseline="0" dirty="0" err="1"/>
              <a:t>Dr</a:t>
            </a:r>
            <a:r>
              <a:rPr lang="en-US" altLang="en-US" baseline="0" dirty="0"/>
              <a:t> Ingram is going to talk about the steps we would like you to take in order to do this and the support we will provide you with. </a:t>
            </a:r>
          </a:p>
          <a:p>
            <a:endParaRPr lang="en-US" altLang="en-US" baseline="0" dirty="0"/>
          </a:p>
          <a:p>
            <a:endParaRPr lang="en-US" dirty="0"/>
          </a:p>
        </p:txBody>
      </p:sp>
      <p:sp>
        <p:nvSpPr>
          <p:cNvPr id="4" name="Slide Number Placeholder 3"/>
          <p:cNvSpPr>
            <a:spLocks noGrp="1"/>
          </p:cNvSpPr>
          <p:nvPr>
            <p:ph type="sldNum" sz="quarter" idx="10"/>
          </p:nvPr>
        </p:nvSpPr>
        <p:spPr/>
        <p:txBody>
          <a:bodyPr/>
          <a:lstStyle/>
          <a:p>
            <a:pPr>
              <a:defRPr/>
            </a:pPr>
            <a:fld id="{CB729855-2837-42B4-92DD-C6B478ED94D0}" type="slidenum">
              <a:rPr lang="en-US" altLang="en-US" smtClean="0"/>
              <a:pPr>
                <a:defRPr/>
              </a:pPr>
              <a:t>24</a:t>
            </a:fld>
            <a:endParaRPr lang="en-US" altLang="en-US"/>
          </a:p>
        </p:txBody>
      </p:sp>
    </p:spTree>
    <p:extLst>
      <p:ext uri="{BB962C8B-B14F-4D97-AF65-F5344CB8AC3E}">
        <p14:creationId xmlns:p14="http://schemas.microsoft.com/office/powerpoint/2010/main" val="2899854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represent the founding core of the Pastors4PCOR Research Ministry Advisory Board. Our vision is “to inform, inspire and engage congregations in research through collaboration” </a:t>
            </a:r>
          </a:p>
          <a:p>
            <a:r>
              <a:rPr lang="en-US" altLang="en-US" dirty="0"/>
              <a:t>The Chair of the Pastors4PCOR Research Ministry Advisory Board -- Bishop Simon Gordon – pictured here with the project lead </a:t>
            </a:r>
            <a:r>
              <a:rPr lang="en-US" altLang="en-US" dirty="0" err="1"/>
              <a:t>Dr</a:t>
            </a:r>
            <a:r>
              <a:rPr lang="en-US" altLang="en-US" dirty="0"/>
              <a:t> Paris Davis and co-chair Pastor Walter Turner  – is a member of the SHMN of churches which meets monthly to discuss the health issues and related matters pertaining to congregations in the South suburbs and </a:t>
            </a:r>
            <a:r>
              <a:rPr lang="en-US" altLang="en-US" dirty="0" err="1"/>
              <a:t>southside</a:t>
            </a:r>
            <a:r>
              <a:rPr lang="en-US" altLang="en-US" dirty="0"/>
              <a:t> of the city.  </a:t>
            </a:r>
          </a:p>
          <a:p>
            <a:r>
              <a:rPr lang="en-US" altLang="en-US" dirty="0"/>
              <a:t>Bishop Gordon is the head of his own church </a:t>
            </a:r>
            <a:r>
              <a:rPr lang="en-US" altLang="en-US" dirty="0" err="1"/>
              <a:t>Triedstone</a:t>
            </a:r>
            <a:r>
              <a:rPr lang="en-US" altLang="en-US" dirty="0"/>
              <a:t> and a not for profit Community Development </a:t>
            </a:r>
            <a:r>
              <a:rPr lang="en-US" altLang="en-US" dirty="0" err="1"/>
              <a:t>Organisation</a:t>
            </a:r>
            <a:r>
              <a:rPr lang="en-US" altLang="en-US" dirty="0"/>
              <a:t> – Total Resource. TRCDO has over  15 years of experience in facilitating information exchanges, health fairs, </a:t>
            </a:r>
            <a:r>
              <a:rPr lang="en-US" altLang="en-US" dirty="0" err="1"/>
              <a:t>testings</a:t>
            </a:r>
            <a:r>
              <a:rPr lang="en-US" altLang="en-US" dirty="0"/>
              <a:t> and screenings for underserved communities of color. </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5DCE1E1-4708-46D6-88E4-1630D1DC2BD1}" type="slidenum">
              <a:rPr lang="en-US" altLang="en-US" smtClean="0"/>
              <a:pPr/>
              <a:t>5</a:t>
            </a:fld>
            <a:endParaRPr lang="en-US" altLang="en-US"/>
          </a:p>
        </p:txBody>
      </p:sp>
    </p:spTree>
    <p:extLst>
      <p:ext uri="{BB962C8B-B14F-4D97-AF65-F5344CB8AC3E}">
        <p14:creationId xmlns:p14="http://schemas.microsoft.com/office/powerpoint/2010/main" val="1151218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Trainer dialogue</a:t>
            </a:r>
            <a:r>
              <a:rPr lang="en-US" altLang="en-US" baseline="0" dirty="0"/>
              <a:t> (Diana) </a:t>
            </a:r>
            <a:endParaRPr lang="en-US" altLang="en-US" dirty="0"/>
          </a:p>
          <a:p>
            <a:endParaRPr lang="en-US" altLang="en-US" dirty="0"/>
          </a:p>
          <a:p>
            <a:r>
              <a:rPr lang="en-US" altLang="en-US" dirty="0"/>
              <a:t>Here</a:t>
            </a:r>
            <a:r>
              <a:rPr lang="en-US" altLang="en-US" baseline="0" dirty="0"/>
              <a:t> are </a:t>
            </a:r>
            <a:r>
              <a:rPr lang="en-US" altLang="en-US" dirty="0"/>
              <a:t>Activity sheets 5 and 6 to</a:t>
            </a:r>
            <a:r>
              <a:rPr lang="en-US" altLang="en-US" baseline="0" dirty="0"/>
              <a:t> add to </a:t>
            </a:r>
            <a:r>
              <a:rPr lang="en-US" altLang="en-US" dirty="0"/>
              <a:t>your folder. </a:t>
            </a:r>
          </a:p>
          <a:p>
            <a:endParaRPr lang="en-US" altLang="en-US" baseline="0" dirty="0"/>
          </a:p>
          <a:p>
            <a:r>
              <a:rPr lang="en-US" altLang="en-US" baseline="0" dirty="0"/>
              <a:t>Activity sheet 5 is designed to </a:t>
            </a:r>
            <a:r>
              <a:rPr lang="en-US" dirty="0"/>
              <a:t>help you work through the process of advertising the survey to your faith based communities and encouraging members of your community to complete the survey. It also outlines the role of your survey mentor in supporting you throughout this process. </a:t>
            </a:r>
          </a:p>
          <a:p>
            <a:endParaRPr lang="en-US" dirty="0"/>
          </a:p>
          <a:p>
            <a:r>
              <a:rPr lang="en-US" altLang="en-US" baseline="0" dirty="0"/>
              <a:t>Activity sheet 6 is for you to record all the activity you do to encourage people to take the survey.    </a:t>
            </a:r>
          </a:p>
          <a:p>
            <a:endParaRPr lang="en-US" altLang="en-US" baseline="0" dirty="0"/>
          </a:p>
          <a:p>
            <a:r>
              <a:rPr lang="en-US" altLang="en-US" baseline="0" dirty="0"/>
              <a:t>We would like you to work through these sheets with the support of your survey mentor who you will meet today -- throughout February and March. </a:t>
            </a:r>
          </a:p>
          <a:p>
            <a:endParaRPr lang="en-US" altLang="en-US" baseline="0" dirty="0"/>
          </a:p>
          <a:p>
            <a:r>
              <a:rPr lang="en-US" altLang="en-US" baseline="0" dirty="0"/>
              <a:t>The aim is to have handed out and collected surveys by 3 April 2016 The project team will input the and we will discuss your experience and the results of the survey at the next session -- session four on April 16 2016. </a:t>
            </a:r>
          </a:p>
          <a:p>
            <a:endParaRPr lang="en-US" altLang="en-US" baseline="0" dirty="0"/>
          </a:p>
          <a:p>
            <a:r>
              <a:rPr lang="en-US" altLang="en-US" baseline="0" dirty="0"/>
              <a:t> In session 4 we will be able to see what the most prevalent </a:t>
            </a:r>
            <a:r>
              <a:rPr lang="en-US" altLang="en-US" baseline="0" dirty="0" err="1"/>
              <a:t>pcori</a:t>
            </a:r>
            <a:r>
              <a:rPr lang="en-US" altLang="en-US" baseline="0" dirty="0"/>
              <a:t> conditions are in your communities and also the health factors impacting health. In session 4 we will talk about what you are already doing to support people living with these conditions – asset mapping – and start to think about the next steps we would like to take  </a:t>
            </a:r>
          </a:p>
          <a:p>
            <a:endParaRPr lang="en-US" altLang="en-US" baseline="0" dirty="0"/>
          </a:p>
          <a:p>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5259" indent="-302022">
              <a:defRPr>
                <a:solidFill>
                  <a:schemeClr val="tx1"/>
                </a:solidFill>
                <a:latin typeface="Calibri" panose="020F0502020204030204" pitchFamily="34" charset="0"/>
                <a:ea typeface="MS PGothic" panose="020B0600070205080204" pitchFamily="34" charset="-128"/>
              </a:defRPr>
            </a:lvl2pPr>
            <a:lvl3pPr marL="1208091" indent="-241617">
              <a:defRPr>
                <a:solidFill>
                  <a:schemeClr val="tx1"/>
                </a:solidFill>
                <a:latin typeface="Calibri" panose="020F0502020204030204" pitchFamily="34" charset="0"/>
                <a:ea typeface="MS PGothic" panose="020B0600070205080204" pitchFamily="34" charset="-128"/>
              </a:defRPr>
            </a:lvl3pPr>
            <a:lvl4pPr marL="1691328" indent="-241617">
              <a:defRPr>
                <a:solidFill>
                  <a:schemeClr val="tx1"/>
                </a:solidFill>
                <a:latin typeface="Calibri" panose="020F0502020204030204" pitchFamily="34" charset="0"/>
                <a:ea typeface="MS PGothic" panose="020B0600070205080204" pitchFamily="34" charset="-128"/>
              </a:defRPr>
            </a:lvl4pPr>
            <a:lvl5pPr marL="2174564" indent="-241617">
              <a:defRPr>
                <a:solidFill>
                  <a:schemeClr val="tx1"/>
                </a:solidFill>
                <a:latin typeface="Calibri" panose="020F0502020204030204" pitchFamily="34" charset="0"/>
                <a:ea typeface="MS PGothic" panose="020B0600070205080204" pitchFamily="34" charset="-128"/>
              </a:defRPr>
            </a:lvl5pPr>
            <a:lvl6pPr marL="2657800"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41036"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24273"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7509"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BAA9BA4-E3EE-4808-A4B0-5D79210899DA}" type="slidenum">
              <a:rPr lang="en-US" altLang="en-US" smtClean="0">
                <a:solidFill>
                  <a:prstClr val="black"/>
                </a:solidFill>
              </a:rPr>
              <a:pPr/>
              <a:t>25</a:t>
            </a:fld>
            <a:endParaRPr lang="en-US" altLang="en-US">
              <a:solidFill>
                <a:prstClr val="black"/>
              </a:solidFill>
            </a:endParaRPr>
          </a:p>
        </p:txBody>
      </p:sp>
    </p:spTree>
    <p:extLst>
      <p:ext uri="{BB962C8B-B14F-4D97-AF65-F5344CB8AC3E}">
        <p14:creationId xmlns:p14="http://schemas.microsoft.com/office/powerpoint/2010/main" val="3895348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Trainer dialogue (RJ) </a:t>
            </a:r>
          </a:p>
          <a:p>
            <a:pPr eaLnBrk="1" hangingPunct="1">
              <a:spcBef>
                <a:spcPct val="0"/>
              </a:spcBef>
            </a:pPr>
            <a:endParaRPr lang="en-US" altLang="en-US" dirty="0"/>
          </a:p>
          <a:p>
            <a:pPr marL="362427" indent="-362427" algn="just" defTabSz="947410" eaLnBrk="1" hangingPunct="1">
              <a:spcBef>
                <a:spcPct val="0"/>
              </a:spcBef>
              <a:buFont typeface="Wingdings" panose="05000000000000000000" pitchFamily="2" charset="2"/>
              <a:buChar char="ü"/>
              <a:defRPr/>
            </a:pPr>
            <a:r>
              <a:rPr lang="en-US" altLang="en-US" dirty="0"/>
              <a:t> </a:t>
            </a:r>
            <a:r>
              <a:rPr lang="en-US" altLang="en-US" sz="800" b="1" dirty="0"/>
              <a:t>Inform, inspire and engage your faith based communities with research </a:t>
            </a:r>
            <a:r>
              <a:rPr lang="en-US" altLang="en-US" sz="800" dirty="0"/>
              <a:t>– reach out to your communities to disseminate the health priorities survey with your mentors help  </a:t>
            </a:r>
          </a:p>
          <a:p>
            <a:pPr marL="362427" indent="-362427" algn="just" eaLnBrk="1" hangingPunct="1">
              <a:spcBef>
                <a:spcPct val="0"/>
              </a:spcBef>
              <a:buFont typeface="Wingdings" panose="05000000000000000000" pitchFamily="2" charset="2"/>
              <a:buChar char="ü"/>
            </a:pPr>
            <a:endParaRPr lang="en-US" altLang="en-US" sz="800" dirty="0"/>
          </a:p>
          <a:p>
            <a:pPr marL="362427" indent="-362427" algn="just" eaLnBrk="1" hangingPunct="1">
              <a:spcBef>
                <a:spcPct val="0"/>
              </a:spcBef>
              <a:buFont typeface="Wingdings" panose="05000000000000000000" pitchFamily="2" charset="2"/>
              <a:buChar char="ü"/>
            </a:pPr>
            <a:r>
              <a:rPr lang="en-US" altLang="en-US" b="1" dirty="0"/>
              <a:t>Complete the session evaluation form – </a:t>
            </a:r>
            <a:r>
              <a:rPr lang="en-US" altLang="en-US" dirty="0"/>
              <a:t>there</a:t>
            </a:r>
            <a:r>
              <a:rPr lang="en-US" altLang="en-US" baseline="0" dirty="0"/>
              <a:t> is a hard copy in your folder </a:t>
            </a:r>
          </a:p>
          <a:p>
            <a:pPr marL="362427" indent="-362427" algn="just" eaLnBrk="1" hangingPunct="1">
              <a:spcBef>
                <a:spcPct val="0"/>
              </a:spcBef>
              <a:buFont typeface="Wingdings" panose="05000000000000000000" pitchFamily="2" charset="2"/>
              <a:buChar char="ü"/>
            </a:pPr>
            <a:endParaRPr lang="en-US" altLang="en-US" baseline="0" dirty="0"/>
          </a:p>
          <a:p>
            <a:pPr eaLnBrk="1" hangingPunct="1">
              <a:spcBef>
                <a:spcPct val="0"/>
              </a:spcBef>
            </a:pPr>
            <a:r>
              <a:rPr lang="en-US" altLang="en-US" dirty="0"/>
              <a:t>Finally make a note of the new date of the next meeting – April 16  </a:t>
            </a:r>
            <a:r>
              <a:rPr lang="en-US" altLang="en-US" baseline="0" dirty="0"/>
              <a:t>when we will be hearing from you about your experiences of sharing the survey and reviewing the data you collected – finding out which health </a:t>
            </a:r>
            <a:r>
              <a:rPr lang="en-US" altLang="en-US" baseline="0" dirty="0" err="1"/>
              <a:t>condtions</a:t>
            </a:r>
            <a:r>
              <a:rPr lang="en-US" altLang="en-US" baseline="0" dirty="0"/>
              <a:t> to </a:t>
            </a:r>
            <a:r>
              <a:rPr lang="en-US" altLang="en-US" baseline="0" dirty="0" err="1"/>
              <a:t>prioritise</a:t>
            </a:r>
            <a:r>
              <a:rPr lang="en-US" altLang="en-US" baseline="0" dirty="0"/>
              <a:t> so that we can begin to target researchers </a:t>
            </a:r>
          </a:p>
          <a:p>
            <a:pPr eaLnBrk="1" hangingPunct="1">
              <a:spcBef>
                <a:spcPct val="0"/>
              </a:spcBef>
            </a:pPr>
            <a:endParaRPr lang="en-US" altLang="en-US" baseline="0" dirty="0"/>
          </a:p>
          <a:p>
            <a:pPr defTabSz="947410" eaLnBrk="1" hangingPunct="1">
              <a:spcBef>
                <a:spcPct val="0"/>
              </a:spcBef>
              <a:defRPr/>
            </a:pPr>
            <a:r>
              <a:rPr lang="en-US" altLang="en-US" baseline="0" dirty="0"/>
              <a:t>NB: Remember the community hands? Well we’ll be looking at the results of that exercise in session 4 too …. And learning how to fund out about how churches support the health of members </a:t>
            </a:r>
          </a:p>
          <a:p>
            <a:pPr eaLnBrk="1" hangingPunct="1">
              <a:spcBef>
                <a:spcPct val="0"/>
              </a:spcBef>
            </a:pPr>
            <a:endParaRPr lang="en-US" altLang="en-US" baseline="0" dirty="0"/>
          </a:p>
          <a:p>
            <a:pPr eaLnBrk="1" hangingPunct="1">
              <a:spcBef>
                <a:spcPct val="0"/>
              </a:spcBef>
            </a:pPr>
            <a:endParaRPr lang="en-US" altLang="en-US" baseline="0"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5259" indent="-302022">
              <a:defRPr>
                <a:solidFill>
                  <a:schemeClr val="tx1"/>
                </a:solidFill>
                <a:latin typeface="Calibri" panose="020F0502020204030204" pitchFamily="34" charset="0"/>
                <a:ea typeface="MS PGothic" panose="020B0600070205080204" pitchFamily="34" charset="-128"/>
              </a:defRPr>
            </a:lvl2pPr>
            <a:lvl3pPr marL="1208091" indent="-241617">
              <a:defRPr>
                <a:solidFill>
                  <a:schemeClr val="tx1"/>
                </a:solidFill>
                <a:latin typeface="Calibri" panose="020F0502020204030204" pitchFamily="34" charset="0"/>
                <a:ea typeface="MS PGothic" panose="020B0600070205080204" pitchFamily="34" charset="-128"/>
              </a:defRPr>
            </a:lvl3pPr>
            <a:lvl4pPr marL="1691328" indent="-241617">
              <a:defRPr>
                <a:solidFill>
                  <a:schemeClr val="tx1"/>
                </a:solidFill>
                <a:latin typeface="Calibri" panose="020F0502020204030204" pitchFamily="34" charset="0"/>
                <a:ea typeface="MS PGothic" panose="020B0600070205080204" pitchFamily="34" charset="-128"/>
              </a:defRPr>
            </a:lvl4pPr>
            <a:lvl5pPr marL="2174564" indent="-241617">
              <a:defRPr>
                <a:solidFill>
                  <a:schemeClr val="tx1"/>
                </a:solidFill>
                <a:latin typeface="Calibri" panose="020F0502020204030204" pitchFamily="34" charset="0"/>
                <a:ea typeface="MS PGothic" panose="020B0600070205080204" pitchFamily="34" charset="-128"/>
              </a:defRPr>
            </a:lvl5pPr>
            <a:lvl6pPr marL="2657800"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41036"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24273"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7509"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01BD3F5-56D5-43F2-A2F7-5C849E283542}" type="slidenum">
              <a:rPr lang="en-US" altLang="en-US" smtClean="0"/>
              <a:pPr/>
              <a:t>26</a:t>
            </a:fld>
            <a:endParaRPr lang="en-US" altLang="en-US"/>
          </a:p>
        </p:txBody>
      </p:sp>
    </p:spTree>
    <p:extLst>
      <p:ext uri="{BB962C8B-B14F-4D97-AF65-F5344CB8AC3E}">
        <p14:creationId xmlns:p14="http://schemas.microsoft.com/office/powerpoint/2010/main" val="2431757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Trainer dialogue (RJ) </a:t>
            </a:r>
          </a:p>
          <a:p>
            <a:pPr eaLnBrk="1" hangingPunct="1">
              <a:spcBef>
                <a:spcPct val="0"/>
              </a:spcBef>
            </a:pPr>
            <a:endParaRPr lang="en-US" altLang="en-US" dirty="0"/>
          </a:p>
          <a:p>
            <a:pPr marL="362427" indent="-362427" algn="just" defTabSz="947410" eaLnBrk="1" hangingPunct="1">
              <a:spcBef>
                <a:spcPct val="0"/>
              </a:spcBef>
              <a:buFont typeface="Wingdings" panose="05000000000000000000" pitchFamily="2" charset="2"/>
              <a:buChar char="ü"/>
              <a:defRPr/>
            </a:pPr>
            <a:r>
              <a:rPr lang="en-US" altLang="en-US" dirty="0"/>
              <a:t> </a:t>
            </a:r>
            <a:r>
              <a:rPr lang="en-US" altLang="en-US" sz="800" b="1" dirty="0"/>
              <a:t>Inform, inspire and engage your faith based communities with research </a:t>
            </a:r>
            <a:r>
              <a:rPr lang="en-US" altLang="en-US" sz="800" dirty="0"/>
              <a:t>– reach out to your communities to disseminate the health priorities survey with your mentors help  </a:t>
            </a:r>
          </a:p>
          <a:p>
            <a:pPr marL="362427" indent="-362427" algn="just" eaLnBrk="1" hangingPunct="1">
              <a:spcBef>
                <a:spcPct val="0"/>
              </a:spcBef>
              <a:buFont typeface="Wingdings" panose="05000000000000000000" pitchFamily="2" charset="2"/>
              <a:buChar char="ü"/>
            </a:pPr>
            <a:endParaRPr lang="en-US" altLang="en-US" sz="800" dirty="0"/>
          </a:p>
          <a:p>
            <a:pPr marL="362427" indent="-362427" algn="just" eaLnBrk="1" hangingPunct="1">
              <a:spcBef>
                <a:spcPct val="0"/>
              </a:spcBef>
              <a:buFont typeface="Wingdings" panose="05000000000000000000" pitchFamily="2" charset="2"/>
              <a:buChar char="ü"/>
            </a:pPr>
            <a:r>
              <a:rPr lang="en-US" altLang="en-US" b="1" dirty="0"/>
              <a:t>Complete the session evaluation form – </a:t>
            </a:r>
            <a:r>
              <a:rPr lang="en-US" altLang="en-US" dirty="0"/>
              <a:t>there</a:t>
            </a:r>
            <a:r>
              <a:rPr lang="en-US" altLang="en-US" baseline="0" dirty="0"/>
              <a:t> is a hard copy in your folder </a:t>
            </a:r>
          </a:p>
          <a:p>
            <a:pPr marL="362427" indent="-362427" algn="just" eaLnBrk="1" hangingPunct="1">
              <a:spcBef>
                <a:spcPct val="0"/>
              </a:spcBef>
              <a:buFont typeface="Wingdings" panose="05000000000000000000" pitchFamily="2" charset="2"/>
              <a:buChar char="ü"/>
            </a:pPr>
            <a:endParaRPr lang="en-US" altLang="en-US" baseline="0" dirty="0"/>
          </a:p>
          <a:p>
            <a:pPr eaLnBrk="1" hangingPunct="1">
              <a:spcBef>
                <a:spcPct val="0"/>
              </a:spcBef>
            </a:pPr>
            <a:r>
              <a:rPr lang="en-US" altLang="en-US" dirty="0"/>
              <a:t>Finally make a note of the new date of the next meeting – April 16  </a:t>
            </a:r>
            <a:r>
              <a:rPr lang="en-US" altLang="en-US" baseline="0" dirty="0"/>
              <a:t>when we will be hearing from you about your experiences of sharing the survey and reviewing the data you collected – finding out which health </a:t>
            </a:r>
            <a:r>
              <a:rPr lang="en-US" altLang="en-US" baseline="0" dirty="0" err="1"/>
              <a:t>condtions</a:t>
            </a:r>
            <a:r>
              <a:rPr lang="en-US" altLang="en-US" baseline="0" dirty="0"/>
              <a:t> to </a:t>
            </a:r>
            <a:r>
              <a:rPr lang="en-US" altLang="en-US" baseline="0" dirty="0" err="1"/>
              <a:t>prioritise</a:t>
            </a:r>
            <a:r>
              <a:rPr lang="en-US" altLang="en-US" baseline="0" dirty="0"/>
              <a:t> so that we can begin to target researchers </a:t>
            </a:r>
          </a:p>
          <a:p>
            <a:pPr eaLnBrk="1" hangingPunct="1">
              <a:spcBef>
                <a:spcPct val="0"/>
              </a:spcBef>
            </a:pPr>
            <a:endParaRPr lang="en-US" altLang="en-US" baseline="0" dirty="0"/>
          </a:p>
          <a:p>
            <a:pPr defTabSz="947410" eaLnBrk="1" hangingPunct="1">
              <a:spcBef>
                <a:spcPct val="0"/>
              </a:spcBef>
              <a:defRPr/>
            </a:pPr>
            <a:r>
              <a:rPr lang="en-US" altLang="en-US" baseline="0" dirty="0"/>
              <a:t>NB: Remember the community hands? Well we’ll be looking at the results of that exercise in session 4 too …. And learning how to fund out about how churches support the health of members </a:t>
            </a:r>
          </a:p>
          <a:p>
            <a:pPr eaLnBrk="1" hangingPunct="1">
              <a:spcBef>
                <a:spcPct val="0"/>
              </a:spcBef>
            </a:pPr>
            <a:endParaRPr lang="en-US" altLang="en-US" baseline="0" dirty="0"/>
          </a:p>
          <a:p>
            <a:pPr eaLnBrk="1" hangingPunct="1">
              <a:spcBef>
                <a:spcPct val="0"/>
              </a:spcBef>
            </a:pPr>
            <a:endParaRPr lang="en-US" altLang="en-US" baseline="0"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5259" indent="-302022">
              <a:defRPr>
                <a:solidFill>
                  <a:schemeClr val="tx1"/>
                </a:solidFill>
                <a:latin typeface="Calibri" panose="020F0502020204030204" pitchFamily="34" charset="0"/>
                <a:ea typeface="MS PGothic" panose="020B0600070205080204" pitchFamily="34" charset="-128"/>
              </a:defRPr>
            </a:lvl2pPr>
            <a:lvl3pPr marL="1208091" indent="-241617">
              <a:defRPr>
                <a:solidFill>
                  <a:schemeClr val="tx1"/>
                </a:solidFill>
                <a:latin typeface="Calibri" panose="020F0502020204030204" pitchFamily="34" charset="0"/>
                <a:ea typeface="MS PGothic" panose="020B0600070205080204" pitchFamily="34" charset="-128"/>
              </a:defRPr>
            </a:lvl3pPr>
            <a:lvl4pPr marL="1691328" indent="-241617">
              <a:defRPr>
                <a:solidFill>
                  <a:schemeClr val="tx1"/>
                </a:solidFill>
                <a:latin typeface="Calibri" panose="020F0502020204030204" pitchFamily="34" charset="0"/>
                <a:ea typeface="MS PGothic" panose="020B0600070205080204" pitchFamily="34" charset="-128"/>
              </a:defRPr>
            </a:lvl4pPr>
            <a:lvl5pPr marL="2174564" indent="-241617">
              <a:defRPr>
                <a:solidFill>
                  <a:schemeClr val="tx1"/>
                </a:solidFill>
                <a:latin typeface="Calibri" panose="020F0502020204030204" pitchFamily="34" charset="0"/>
                <a:ea typeface="MS PGothic" panose="020B0600070205080204" pitchFamily="34" charset="-128"/>
              </a:defRPr>
            </a:lvl5pPr>
            <a:lvl6pPr marL="2657800"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41036"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24273"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7509"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01BD3F5-56D5-43F2-A2F7-5C849E283542}" type="slidenum">
              <a:rPr lang="en-US" altLang="en-US" smtClean="0"/>
              <a:pPr/>
              <a:t>27</a:t>
            </a:fld>
            <a:endParaRPr lang="en-US" altLang="en-US"/>
          </a:p>
        </p:txBody>
      </p:sp>
    </p:spTree>
    <p:extLst>
      <p:ext uri="{BB962C8B-B14F-4D97-AF65-F5344CB8AC3E}">
        <p14:creationId xmlns:p14="http://schemas.microsoft.com/office/powerpoint/2010/main" val="2314744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Trainer dialogue (RJ) </a:t>
            </a:r>
          </a:p>
          <a:p>
            <a:pPr eaLnBrk="1" hangingPunct="1">
              <a:spcBef>
                <a:spcPct val="0"/>
              </a:spcBef>
            </a:pPr>
            <a:endParaRPr lang="en-US" altLang="en-US" dirty="0"/>
          </a:p>
          <a:p>
            <a:pPr marL="362427" indent="-362427" algn="just" defTabSz="947410" eaLnBrk="1" hangingPunct="1">
              <a:spcBef>
                <a:spcPct val="0"/>
              </a:spcBef>
              <a:buFont typeface="Wingdings" panose="05000000000000000000" pitchFamily="2" charset="2"/>
              <a:buChar char="ü"/>
              <a:defRPr/>
            </a:pPr>
            <a:r>
              <a:rPr lang="en-US" altLang="en-US" dirty="0"/>
              <a:t> </a:t>
            </a:r>
            <a:r>
              <a:rPr lang="en-US" altLang="en-US" sz="800" b="1" dirty="0"/>
              <a:t>Inform, inspire and engage your faith based communities with research </a:t>
            </a:r>
            <a:r>
              <a:rPr lang="en-US" altLang="en-US" sz="800" dirty="0"/>
              <a:t>– reach out to your communities to disseminate the health priorities survey with your mentors help  </a:t>
            </a:r>
          </a:p>
          <a:p>
            <a:pPr marL="362427" indent="-362427" algn="just" eaLnBrk="1" hangingPunct="1">
              <a:spcBef>
                <a:spcPct val="0"/>
              </a:spcBef>
              <a:buFont typeface="Wingdings" panose="05000000000000000000" pitchFamily="2" charset="2"/>
              <a:buChar char="ü"/>
            </a:pPr>
            <a:endParaRPr lang="en-US" altLang="en-US" sz="800" dirty="0"/>
          </a:p>
          <a:p>
            <a:pPr marL="362427" indent="-362427" algn="just" eaLnBrk="1" hangingPunct="1">
              <a:spcBef>
                <a:spcPct val="0"/>
              </a:spcBef>
              <a:buFont typeface="Wingdings" panose="05000000000000000000" pitchFamily="2" charset="2"/>
              <a:buChar char="ü"/>
            </a:pPr>
            <a:r>
              <a:rPr lang="en-US" altLang="en-US" b="1" dirty="0"/>
              <a:t>Complete the session evaluation form – </a:t>
            </a:r>
            <a:r>
              <a:rPr lang="en-US" altLang="en-US" dirty="0"/>
              <a:t>there</a:t>
            </a:r>
            <a:r>
              <a:rPr lang="en-US" altLang="en-US" baseline="0" dirty="0"/>
              <a:t> is a hard copy in your folder </a:t>
            </a:r>
          </a:p>
          <a:p>
            <a:pPr marL="362427" indent="-362427" algn="just" eaLnBrk="1" hangingPunct="1">
              <a:spcBef>
                <a:spcPct val="0"/>
              </a:spcBef>
              <a:buFont typeface="Wingdings" panose="05000000000000000000" pitchFamily="2" charset="2"/>
              <a:buChar char="ü"/>
            </a:pPr>
            <a:endParaRPr lang="en-US" altLang="en-US" baseline="0" dirty="0"/>
          </a:p>
          <a:p>
            <a:pPr eaLnBrk="1" hangingPunct="1">
              <a:spcBef>
                <a:spcPct val="0"/>
              </a:spcBef>
            </a:pPr>
            <a:r>
              <a:rPr lang="en-US" altLang="en-US" dirty="0"/>
              <a:t>Finally make a note of the new date of the next meeting – April 16  </a:t>
            </a:r>
            <a:r>
              <a:rPr lang="en-US" altLang="en-US" baseline="0" dirty="0"/>
              <a:t>when we will be hearing from you about your experiences of sharing the survey and reviewing the data you collected – finding out which health </a:t>
            </a:r>
            <a:r>
              <a:rPr lang="en-US" altLang="en-US" baseline="0" dirty="0" err="1"/>
              <a:t>condtions</a:t>
            </a:r>
            <a:r>
              <a:rPr lang="en-US" altLang="en-US" baseline="0" dirty="0"/>
              <a:t> to </a:t>
            </a:r>
            <a:r>
              <a:rPr lang="en-US" altLang="en-US" baseline="0" dirty="0" err="1"/>
              <a:t>prioritise</a:t>
            </a:r>
            <a:r>
              <a:rPr lang="en-US" altLang="en-US" baseline="0" dirty="0"/>
              <a:t> so that we can begin to target researchers </a:t>
            </a:r>
          </a:p>
          <a:p>
            <a:pPr eaLnBrk="1" hangingPunct="1">
              <a:spcBef>
                <a:spcPct val="0"/>
              </a:spcBef>
            </a:pPr>
            <a:endParaRPr lang="en-US" altLang="en-US" baseline="0" dirty="0"/>
          </a:p>
          <a:p>
            <a:pPr defTabSz="947410" eaLnBrk="1" hangingPunct="1">
              <a:spcBef>
                <a:spcPct val="0"/>
              </a:spcBef>
              <a:defRPr/>
            </a:pPr>
            <a:r>
              <a:rPr lang="en-US" altLang="en-US" baseline="0" dirty="0"/>
              <a:t>NB: Remember the community hands? Well we’ll be looking at the results of that exercise in session 4 too …. And learning how to fund out about how churches support the health of members </a:t>
            </a:r>
          </a:p>
          <a:p>
            <a:pPr eaLnBrk="1" hangingPunct="1">
              <a:spcBef>
                <a:spcPct val="0"/>
              </a:spcBef>
            </a:pPr>
            <a:endParaRPr lang="en-US" altLang="en-US" baseline="0" dirty="0"/>
          </a:p>
          <a:p>
            <a:pPr eaLnBrk="1" hangingPunct="1">
              <a:spcBef>
                <a:spcPct val="0"/>
              </a:spcBef>
            </a:pPr>
            <a:endParaRPr lang="en-US" altLang="en-US" baseline="0"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5259" indent="-302022">
              <a:defRPr>
                <a:solidFill>
                  <a:schemeClr val="tx1"/>
                </a:solidFill>
                <a:latin typeface="Calibri" panose="020F0502020204030204" pitchFamily="34" charset="0"/>
                <a:ea typeface="MS PGothic" panose="020B0600070205080204" pitchFamily="34" charset="-128"/>
              </a:defRPr>
            </a:lvl2pPr>
            <a:lvl3pPr marL="1208091" indent="-241617">
              <a:defRPr>
                <a:solidFill>
                  <a:schemeClr val="tx1"/>
                </a:solidFill>
                <a:latin typeface="Calibri" panose="020F0502020204030204" pitchFamily="34" charset="0"/>
                <a:ea typeface="MS PGothic" panose="020B0600070205080204" pitchFamily="34" charset="-128"/>
              </a:defRPr>
            </a:lvl3pPr>
            <a:lvl4pPr marL="1691328" indent="-241617">
              <a:defRPr>
                <a:solidFill>
                  <a:schemeClr val="tx1"/>
                </a:solidFill>
                <a:latin typeface="Calibri" panose="020F0502020204030204" pitchFamily="34" charset="0"/>
                <a:ea typeface="MS PGothic" panose="020B0600070205080204" pitchFamily="34" charset="-128"/>
              </a:defRPr>
            </a:lvl4pPr>
            <a:lvl5pPr marL="2174564" indent="-241617">
              <a:defRPr>
                <a:solidFill>
                  <a:schemeClr val="tx1"/>
                </a:solidFill>
                <a:latin typeface="Calibri" panose="020F0502020204030204" pitchFamily="34" charset="0"/>
                <a:ea typeface="MS PGothic" panose="020B0600070205080204" pitchFamily="34" charset="-128"/>
              </a:defRPr>
            </a:lvl5pPr>
            <a:lvl6pPr marL="2657800"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41036"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24273"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7509"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01BD3F5-56D5-43F2-A2F7-5C849E283542}" type="slidenum">
              <a:rPr lang="en-US" altLang="en-US" smtClean="0"/>
              <a:pPr/>
              <a:t>28</a:t>
            </a:fld>
            <a:endParaRPr lang="en-US" altLang="en-US"/>
          </a:p>
        </p:txBody>
      </p:sp>
    </p:spTree>
    <p:extLst>
      <p:ext uri="{BB962C8B-B14F-4D97-AF65-F5344CB8AC3E}">
        <p14:creationId xmlns:p14="http://schemas.microsoft.com/office/powerpoint/2010/main" val="3965161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Trainer dialogue (RJ) </a:t>
            </a:r>
          </a:p>
          <a:p>
            <a:pPr eaLnBrk="1" hangingPunct="1">
              <a:spcBef>
                <a:spcPct val="0"/>
              </a:spcBef>
            </a:pPr>
            <a:endParaRPr lang="en-US" altLang="en-US" dirty="0"/>
          </a:p>
          <a:p>
            <a:pPr marL="362427" indent="-362427" algn="just" defTabSz="947410" eaLnBrk="1" hangingPunct="1">
              <a:spcBef>
                <a:spcPct val="0"/>
              </a:spcBef>
              <a:buFont typeface="Wingdings" panose="05000000000000000000" pitchFamily="2" charset="2"/>
              <a:buChar char="ü"/>
              <a:defRPr/>
            </a:pPr>
            <a:r>
              <a:rPr lang="en-US" altLang="en-US" dirty="0"/>
              <a:t> </a:t>
            </a:r>
            <a:r>
              <a:rPr lang="en-US" altLang="en-US" sz="800" b="1" dirty="0"/>
              <a:t>Inform, inspire and engage your faith based communities with research </a:t>
            </a:r>
            <a:r>
              <a:rPr lang="en-US" altLang="en-US" sz="800" dirty="0"/>
              <a:t>– reach out to your communities to disseminate the health priorities survey with your mentors help  </a:t>
            </a:r>
          </a:p>
          <a:p>
            <a:pPr marL="362427" indent="-362427" algn="just" eaLnBrk="1" hangingPunct="1">
              <a:spcBef>
                <a:spcPct val="0"/>
              </a:spcBef>
              <a:buFont typeface="Wingdings" panose="05000000000000000000" pitchFamily="2" charset="2"/>
              <a:buChar char="ü"/>
            </a:pPr>
            <a:endParaRPr lang="en-US" altLang="en-US" sz="800" dirty="0"/>
          </a:p>
          <a:p>
            <a:pPr marL="362427" indent="-362427" algn="just" eaLnBrk="1" hangingPunct="1">
              <a:spcBef>
                <a:spcPct val="0"/>
              </a:spcBef>
              <a:buFont typeface="Wingdings" panose="05000000000000000000" pitchFamily="2" charset="2"/>
              <a:buChar char="ü"/>
            </a:pPr>
            <a:r>
              <a:rPr lang="en-US" altLang="en-US" b="1" dirty="0"/>
              <a:t>Complete the session evaluation form – </a:t>
            </a:r>
            <a:r>
              <a:rPr lang="en-US" altLang="en-US" dirty="0"/>
              <a:t>there</a:t>
            </a:r>
            <a:r>
              <a:rPr lang="en-US" altLang="en-US" baseline="0" dirty="0"/>
              <a:t> is a hard copy in your folder </a:t>
            </a:r>
          </a:p>
          <a:p>
            <a:pPr marL="362427" indent="-362427" algn="just" eaLnBrk="1" hangingPunct="1">
              <a:spcBef>
                <a:spcPct val="0"/>
              </a:spcBef>
              <a:buFont typeface="Wingdings" panose="05000000000000000000" pitchFamily="2" charset="2"/>
              <a:buChar char="ü"/>
            </a:pPr>
            <a:endParaRPr lang="en-US" altLang="en-US" baseline="0" dirty="0"/>
          </a:p>
          <a:p>
            <a:pPr eaLnBrk="1" hangingPunct="1">
              <a:spcBef>
                <a:spcPct val="0"/>
              </a:spcBef>
            </a:pPr>
            <a:r>
              <a:rPr lang="en-US" altLang="en-US" dirty="0"/>
              <a:t>Finally make a note of the new date of the next meeting – April 16  </a:t>
            </a:r>
            <a:r>
              <a:rPr lang="en-US" altLang="en-US" baseline="0" dirty="0"/>
              <a:t>when we will be hearing from you about your experiences of sharing the survey and reviewing the data you collected – finding out which health </a:t>
            </a:r>
            <a:r>
              <a:rPr lang="en-US" altLang="en-US" baseline="0" dirty="0" err="1"/>
              <a:t>condtions</a:t>
            </a:r>
            <a:r>
              <a:rPr lang="en-US" altLang="en-US" baseline="0" dirty="0"/>
              <a:t> to </a:t>
            </a:r>
            <a:r>
              <a:rPr lang="en-US" altLang="en-US" baseline="0" dirty="0" err="1"/>
              <a:t>prioritise</a:t>
            </a:r>
            <a:r>
              <a:rPr lang="en-US" altLang="en-US" baseline="0" dirty="0"/>
              <a:t> so that we can begin to target researchers </a:t>
            </a:r>
          </a:p>
          <a:p>
            <a:pPr eaLnBrk="1" hangingPunct="1">
              <a:spcBef>
                <a:spcPct val="0"/>
              </a:spcBef>
            </a:pPr>
            <a:endParaRPr lang="en-US" altLang="en-US" baseline="0" dirty="0"/>
          </a:p>
          <a:p>
            <a:pPr defTabSz="947410" eaLnBrk="1" hangingPunct="1">
              <a:spcBef>
                <a:spcPct val="0"/>
              </a:spcBef>
              <a:defRPr/>
            </a:pPr>
            <a:r>
              <a:rPr lang="en-US" altLang="en-US" baseline="0" dirty="0"/>
              <a:t>NB: Remember the community hands? Well we’ll be looking at the results of that exercise in session 4 too …. And learning how to fund out about how churches support the health of members </a:t>
            </a:r>
          </a:p>
          <a:p>
            <a:pPr eaLnBrk="1" hangingPunct="1">
              <a:spcBef>
                <a:spcPct val="0"/>
              </a:spcBef>
            </a:pPr>
            <a:endParaRPr lang="en-US" altLang="en-US" baseline="0" dirty="0"/>
          </a:p>
          <a:p>
            <a:pPr eaLnBrk="1" hangingPunct="1">
              <a:spcBef>
                <a:spcPct val="0"/>
              </a:spcBef>
            </a:pPr>
            <a:endParaRPr lang="en-US" altLang="en-US" baseline="0"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5259" indent="-302022">
              <a:defRPr>
                <a:solidFill>
                  <a:schemeClr val="tx1"/>
                </a:solidFill>
                <a:latin typeface="Calibri" panose="020F0502020204030204" pitchFamily="34" charset="0"/>
                <a:ea typeface="MS PGothic" panose="020B0600070205080204" pitchFamily="34" charset="-128"/>
              </a:defRPr>
            </a:lvl2pPr>
            <a:lvl3pPr marL="1208091" indent="-241617">
              <a:defRPr>
                <a:solidFill>
                  <a:schemeClr val="tx1"/>
                </a:solidFill>
                <a:latin typeface="Calibri" panose="020F0502020204030204" pitchFamily="34" charset="0"/>
                <a:ea typeface="MS PGothic" panose="020B0600070205080204" pitchFamily="34" charset="-128"/>
              </a:defRPr>
            </a:lvl3pPr>
            <a:lvl4pPr marL="1691328" indent="-241617">
              <a:defRPr>
                <a:solidFill>
                  <a:schemeClr val="tx1"/>
                </a:solidFill>
                <a:latin typeface="Calibri" panose="020F0502020204030204" pitchFamily="34" charset="0"/>
                <a:ea typeface="MS PGothic" panose="020B0600070205080204" pitchFamily="34" charset="-128"/>
              </a:defRPr>
            </a:lvl4pPr>
            <a:lvl5pPr marL="2174564" indent="-241617">
              <a:defRPr>
                <a:solidFill>
                  <a:schemeClr val="tx1"/>
                </a:solidFill>
                <a:latin typeface="Calibri" panose="020F0502020204030204" pitchFamily="34" charset="0"/>
                <a:ea typeface="MS PGothic" panose="020B0600070205080204" pitchFamily="34" charset="-128"/>
              </a:defRPr>
            </a:lvl5pPr>
            <a:lvl6pPr marL="2657800"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41036"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24273"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7509" indent="-2416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01BD3F5-56D5-43F2-A2F7-5C849E283542}" type="slidenum">
              <a:rPr lang="en-US" altLang="en-US" smtClean="0"/>
              <a:pPr/>
              <a:t>29</a:t>
            </a:fld>
            <a:endParaRPr lang="en-US" altLang="en-US"/>
          </a:p>
        </p:txBody>
      </p:sp>
    </p:spTree>
    <p:extLst>
      <p:ext uri="{BB962C8B-B14F-4D97-AF65-F5344CB8AC3E}">
        <p14:creationId xmlns:p14="http://schemas.microsoft.com/office/powerpoint/2010/main" val="399552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Dialogue</a:t>
            </a:r>
            <a:r>
              <a:rPr lang="en-US" baseline="0" dirty="0"/>
              <a:t> (RJ) </a:t>
            </a:r>
          </a:p>
          <a:p>
            <a:endParaRPr lang="en-US" dirty="0"/>
          </a:p>
          <a:p>
            <a:r>
              <a:rPr lang="en-US" dirty="0"/>
              <a:t>So we have refreshed where we are on the research</a:t>
            </a:r>
            <a:r>
              <a:rPr lang="en-US" baseline="0" dirty="0"/>
              <a:t> ministry journey </a:t>
            </a:r>
            <a:r>
              <a:rPr lang="en-US" dirty="0"/>
              <a:t>– now lets turn to the</a:t>
            </a:r>
            <a:r>
              <a:rPr lang="en-US" baseline="0" dirty="0"/>
              <a:t> </a:t>
            </a:r>
            <a:r>
              <a:rPr lang="en-US" dirty="0"/>
              <a:t>three things we would like you to be confident about doing by the end of todays session. </a:t>
            </a:r>
          </a:p>
          <a:p>
            <a:endParaRPr lang="en-US" dirty="0"/>
          </a:p>
          <a:p>
            <a:endParaRPr lang="en-US" dirty="0"/>
          </a:p>
          <a:p>
            <a:r>
              <a:rPr lang="en-US" dirty="0"/>
              <a:t>By the end</a:t>
            </a:r>
            <a:r>
              <a:rPr lang="en-US" baseline="0" dirty="0"/>
              <a:t> of today we would like you to </a:t>
            </a:r>
          </a:p>
          <a:p>
            <a:endParaRPr lang="en-US" baseline="0" dirty="0"/>
          </a:p>
          <a:p>
            <a:r>
              <a:rPr lang="en-US" baseline="0" dirty="0"/>
              <a:t>Goal A …</a:t>
            </a:r>
          </a:p>
          <a:p>
            <a:r>
              <a:rPr lang="en-US" baseline="0" dirty="0"/>
              <a:t>Goal B …</a:t>
            </a:r>
          </a:p>
          <a:p>
            <a:r>
              <a:rPr lang="en-US" baseline="0" dirty="0"/>
              <a:t>Goal C …</a:t>
            </a:r>
          </a:p>
          <a:p>
            <a:endParaRPr lang="en-US" baseline="0" dirty="0"/>
          </a:p>
          <a:p>
            <a:endParaRPr lang="en-US" dirty="0"/>
          </a:p>
          <a:p>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CB729855-2837-42B4-92DD-C6B478ED94D0}" type="slidenum">
              <a:rPr lang="en-US" altLang="en-US" smtClean="0"/>
              <a:pPr>
                <a:defRPr/>
              </a:pPr>
              <a:t>30</a:t>
            </a:fld>
            <a:endParaRPr lang="en-US" altLang="en-US"/>
          </a:p>
        </p:txBody>
      </p:sp>
    </p:spTree>
    <p:extLst>
      <p:ext uri="{BB962C8B-B14F-4D97-AF65-F5344CB8AC3E}">
        <p14:creationId xmlns:p14="http://schemas.microsoft.com/office/powerpoint/2010/main" val="200526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Pastors4PCOR is a faith</a:t>
            </a:r>
            <a:r>
              <a:rPr lang="en-US" baseline="0" dirty="0"/>
              <a:t> based community network of churches, health researchers and representatives from Cook County Health and Hospital Systems. Here are all the partners who currently sit on the board and who oversee our program </a:t>
            </a:r>
            <a:endParaRPr lang="en-US" dirty="0"/>
          </a:p>
        </p:txBody>
      </p:sp>
      <p:sp>
        <p:nvSpPr>
          <p:cNvPr id="4" name="Slide Number Placeholder 3"/>
          <p:cNvSpPr>
            <a:spLocks noGrp="1"/>
          </p:cNvSpPr>
          <p:nvPr>
            <p:ph type="sldNum" sz="quarter" idx="10"/>
          </p:nvPr>
        </p:nvSpPr>
        <p:spPr/>
        <p:txBody>
          <a:bodyPr/>
          <a:lstStyle/>
          <a:p>
            <a:pPr>
              <a:defRPr/>
            </a:pPr>
            <a:fld id="{CB729855-2837-42B4-92DD-C6B478ED94D0}" type="slidenum">
              <a:rPr lang="en-US" altLang="en-US" smtClean="0"/>
              <a:pPr>
                <a:defRPr/>
              </a:pPr>
              <a:t>6</a:t>
            </a:fld>
            <a:endParaRPr lang="en-US" altLang="en-US" dirty="0"/>
          </a:p>
        </p:txBody>
      </p:sp>
    </p:spTree>
    <p:extLst>
      <p:ext uri="{BB962C8B-B14F-4D97-AF65-F5344CB8AC3E}">
        <p14:creationId xmlns:p14="http://schemas.microsoft.com/office/powerpoint/2010/main" val="162180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Dialogue</a:t>
            </a:r>
            <a:r>
              <a:rPr lang="en-US" baseline="0" dirty="0"/>
              <a:t> (RJ) </a:t>
            </a:r>
          </a:p>
          <a:p>
            <a:endParaRPr lang="en-US" dirty="0"/>
          </a:p>
          <a:p>
            <a:r>
              <a:rPr lang="en-US" dirty="0"/>
              <a:t>So we have refreshed where we are on the research</a:t>
            </a:r>
            <a:r>
              <a:rPr lang="en-US" baseline="0" dirty="0"/>
              <a:t> ministry journey </a:t>
            </a:r>
            <a:r>
              <a:rPr lang="en-US" dirty="0"/>
              <a:t>– now lets turn to the</a:t>
            </a:r>
            <a:r>
              <a:rPr lang="en-US" baseline="0" dirty="0"/>
              <a:t> </a:t>
            </a:r>
            <a:r>
              <a:rPr lang="en-US" dirty="0"/>
              <a:t>three things we would like you to be confident about doing by the end of todays session. </a:t>
            </a:r>
          </a:p>
          <a:p>
            <a:endParaRPr lang="en-US" dirty="0"/>
          </a:p>
          <a:p>
            <a:endParaRPr lang="en-US" dirty="0"/>
          </a:p>
          <a:p>
            <a:r>
              <a:rPr lang="en-US" dirty="0"/>
              <a:t>By the end</a:t>
            </a:r>
            <a:r>
              <a:rPr lang="en-US" baseline="0" dirty="0"/>
              <a:t> of today we would like you to </a:t>
            </a:r>
          </a:p>
          <a:p>
            <a:endParaRPr lang="en-US" baseline="0" dirty="0"/>
          </a:p>
          <a:p>
            <a:r>
              <a:rPr lang="en-US" baseline="0" dirty="0"/>
              <a:t>Goal A …</a:t>
            </a:r>
          </a:p>
          <a:p>
            <a:r>
              <a:rPr lang="en-US" baseline="0" dirty="0"/>
              <a:t>Goal B …</a:t>
            </a:r>
          </a:p>
          <a:p>
            <a:r>
              <a:rPr lang="en-US" baseline="0" dirty="0"/>
              <a:t>Goal C …</a:t>
            </a:r>
          </a:p>
          <a:p>
            <a:endParaRPr lang="en-US" baseline="0" dirty="0"/>
          </a:p>
          <a:p>
            <a:endParaRPr lang="en-US" dirty="0"/>
          </a:p>
          <a:p>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CB729855-2837-42B4-92DD-C6B478ED94D0}" type="slidenum">
              <a:rPr lang="en-US" altLang="en-US" smtClean="0"/>
              <a:pPr>
                <a:defRPr/>
              </a:pPr>
              <a:t>8</a:t>
            </a:fld>
            <a:endParaRPr lang="en-US" altLang="en-US" dirty="0"/>
          </a:p>
        </p:txBody>
      </p:sp>
    </p:spTree>
    <p:extLst>
      <p:ext uri="{BB962C8B-B14F-4D97-AF65-F5344CB8AC3E}">
        <p14:creationId xmlns:p14="http://schemas.microsoft.com/office/powerpoint/2010/main" val="3800929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why</a:t>
            </a:r>
            <a:r>
              <a:rPr lang="en-US" altLang="en-US" baseline="0" dirty="0"/>
              <a:t> we are taking these six steps. At the end of the engagement journey we hope that you will feel confident and knowledgeable enough to perhaps join the </a:t>
            </a:r>
            <a:r>
              <a:rPr lang="en-US" altLang="en-US" baseline="0" dirty="0" err="1"/>
              <a:t>pcor</a:t>
            </a:r>
            <a:r>
              <a:rPr lang="en-US" altLang="en-US" baseline="0" dirty="0"/>
              <a:t> community as a patient reviewer or </a:t>
            </a:r>
            <a:r>
              <a:rPr lang="en-US" altLang="en-US" baseline="0" dirty="0" err="1"/>
              <a:t>pcori</a:t>
            </a:r>
            <a:r>
              <a:rPr lang="en-US" altLang="en-US" baseline="0" dirty="0"/>
              <a:t> ambassador or champion </a:t>
            </a:r>
            <a:r>
              <a:rPr lang="en-US" altLang="en-US" baseline="0" dirty="0" err="1"/>
              <a:t>pcor</a:t>
            </a:r>
            <a:r>
              <a:rPr lang="en-US" altLang="en-US" baseline="0" dirty="0"/>
              <a:t> and </a:t>
            </a:r>
            <a:r>
              <a:rPr lang="en-US" altLang="en-US" baseline="0" dirty="0" err="1"/>
              <a:t>pcor</a:t>
            </a:r>
            <a:r>
              <a:rPr lang="en-US" altLang="en-US" baseline="0" dirty="0"/>
              <a:t> findings to other members of your community</a:t>
            </a:r>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6BDF0B0-CE7C-4EAA-A963-1B31A37E0A77}" type="slidenum">
              <a:rPr lang="en-US" altLang="en-US" smtClean="0"/>
              <a:pPr/>
              <a:t>9</a:t>
            </a:fld>
            <a:endParaRPr lang="en-US" altLang="en-US"/>
          </a:p>
        </p:txBody>
      </p:sp>
    </p:spTree>
    <p:extLst>
      <p:ext uri="{BB962C8B-B14F-4D97-AF65-F5344CB8AC3E}">
        <p14:creationId xmlns:p14="http://schemas.microsoft.com/office/powerpoint/2010/main" val="882956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Dialogue</a:t>
            </a:r>
            <a:r>
              <a:rPr lang="en-US" baseline="0" dirty="0"/>
              <a:t> (RJ) </a:t>
            </a:r>
          </a:p>
          <a:p>
            <a:endParaRPr lang="en-US" dirty="0"/>
          </a:p>
          <a:p>
            <a:r>
              <a:rPr lang="en-US" dirty="0"/>
              <a:t>So we have refreshed where we are on the research</a:t>
            </a:r>
            <a:r>
              <a:rPr lang="en-US" baseline="0" dirty="0"/>
              <a:t> ministry journey </a:t>
            </a:r>
            <a:r>
              <a:rPr lang="en-US" dirty="0"/>
              <a:t>– now lets turn to the</a:t>
            </a:r>
            <a:r>
              <a:rPr lang="en-US" baseline="0" dirty="0"/>
              <a:t> </a:t>
            </a:r>
            <a:r>
              <a:rPr lang="en-US" dirty="0"/>
              <a:t>three things we would like you to be confident about doing by the end of todays session. </a:t>
            </a:r>
          </a:p>
          <a:p>
            <a:endParaRPr lang="en-US" dirty="0"/>
          </a:p>
          <a:p>
            <a:endParaRPr lang="en-US" dirty="0"/>
          </a:p>
          <a:p>
            <a:r>
              <a:rPr lang="en-US" dirty="0"/>
              <a:t>By the end</a:t>
            </a:r>
            <a:r>
              <a:rPr lang="en-US" baseline="0" dirty="0"/>
              <a:t> of today we would like you to </a:t>
            </a:r>
          </a:p>
          <a:p>
            <a:endParaRPr lang="en-US" baseline="0" dirty="0"/>
          </a:p>
          <a:p>
            <a:r>
              <a:rPr lang="en-US" baseline="0" dirty="0"/>
              <a:t>Goal A …</a:t>
            </a:r>
          </a:p>
          <a:p>
            <a:r>
              <a:rPr lang="en-US" baseline="0" dirty="0"/>
              <a:t>Goal B …</a:t>
            </a:r>
          </a:p>
          <a:p>
            <a:r>
              <a:rPr lang="en-US" baseline="0" dirty="0"/>
              <a:t>Goal C …</a:t>
            </a:r>
          </a:p>
          <a:p>
            <a:endParaRPr lang="en-US" baseline="0" dirty="0"/>
          </a:p>
          <a:p>
            <a:endParaRPr lang="en-US" dirty="0"/>
          </a:p>
          <a:p>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CB729855-2837-42B4-92DD-C6B478ED94D0}" type="slidenum">
              <a:rPr lang="en-US" altLang="en-US" smtClean="0"/>
              <a:pPr>
                <a:defRPr/>
              </a:pPr>
              <a:t>10</a:t>
            </a:fld>
            <a:endParaRPr lang="en-US" altLang="en-US"/>
          </a:p>
        </p:txBody>
      </p:sp>
    </p:spTree>
    <p:extLst>
      <p:ext uri="{BB962C8B-B14F-4D97-AF65-F5344CB8AC3E}">
        <p14:creationId xmlns:p14="http://schemas.microsoft.com/office/powerpoint/2010/main" val="3379411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Trainer dialogue (RJ) </a:t>
            </a:r>
          </a:p>
          <a:p>
            <a:endParaRPr lang="en-US" altLang="en-US" dirty="0"/>
          </a:p>
          <a:p>
            <a:r>
              <a:rPr lang="en-US" altLang="en-US" dirty="0"/>
              <a:t>So we have looked at the big</a:t>
            </a:r>
            <a:r>
              <a:rPr lang="en-US" altLang="en-US" baseline="0" dirty="0"/>
              <a:t> picture ! </a:t>
            </a:r>
          </a:p>
          <a:p>
            <a:endParaRPr lang="en-US" altLang="en-US" baseline="0" dirty="0"/>
          </a:p>
          <a:p>
            <a:r>
              <a:rPr lang="en-US" altLang="en-US" baseline="0" dirty="0"/>
              <a:t>Now i</a:t>
            </a:r>
            <a:r>
              <a:rPr lang="en-US" altLang="en-US" dirty="0"/>
              <a:t>n</a:t>
            </a:r>
            <a:r>
              <a:rPr lang="en-US" altLang="en-US" baseline="0" dirty="0"/>
              <a:t> the </a:t>
            </a:r>
            <a:r>
              <a:rPr lang="en-US" altLang="en-US" b="1" baseline="0" dirty="0"/>
              <a:t>next hour we are going to develop a survey to identify the health conditions and factors which are priorities </a:t>
            </a:r>
            <a:r>
              <a:rPr lang="en-US" altLang="en-US" baseline="0" dirty="0"/>
              <a:t>in </a:t>
            </a:r>
            <a:r>
              <a:rPr lang="en-US" altLang="en-US" b="1" baseline="0" dirty="0"/>
              <a:t>your</a:t>
            </a:r>
            <a:r>
              <a:rPr lang="en-US" altLang="en-US" baseline="0" dirty="0"/>
              <a:t> faith based communities </a:t>
            </a:r>
          </a:p>
          <a:p>
            <a:endParaRPr lang="en-US" altLang="en-US" baseline="0" dirty="0"/>
          </a:p>
          <a:p>
            <a:r>
              <a:rPr lang="en-US" altLang="en-US" baseline="0" dirty="0"/>
              <a:t>We are going to make sure that we group and describe these conditions and factors in ways that are meaningful to policy makers, </a:t>
            </a:r>
            <a:r>
              <a:rPr lang="en-US" altLang="en-US" baseline="0" dirty="0" err="1"/>
              <a:t>pcor</a:t>
            </a:r>
            <a:r>
              <a:rPr lang="en-US" altLang="en-US" baseline="0" dirty="0"/>
              <a:t> </a:t>
            </a:r>
            <a:r>
              <a:rPr lang="en-US" altLang="en-US" b="1" baseline="0" dirty="0"/>
              <a:t>and </a:t>
            </a:r>
            <a:r>
              <a:rPr lang="en-US" altLang="en-US" baseline="0" dirty="0"/>
              <a:t>community members – a big ask! </a:t>
            </a:r>
            <a:endParaRPr lang="en-US" altLang="en-US" dirty="0"/>
          </a:p>
          <a:p>
            <a:endParaRPr lang="en-US" altLang="en-US" baseline="0" dirty="0"/>
          </a:p>
          <a:p>
            <a:endParaRPr lang="en-US" altLang="en-US" baseline="0" dirty="0"/>
          </a:p>
          <a:p>
            <a:endParaRPr lang="en-US" dirty="0"/>
          </a:p>
        </p:txBody>
      </p:sp>
      <p:sp>
        <p:nvSpPr>
          <p:cNvPr id="4" name="Slide Number Placeholder 3"/>
          <p:cNvSpPr>
            <a:spLocks noGrp="1"/>
          </p:cNvSpPr>
          <p:nvPr>
            <p:ph type="sldNum" sz="quarter" idx="10"/>
          </p:nvPr>
        </p:nvSpPr>
        <p:spPr/>
        <p:txBody>
          <a:bodyPr/>
          <a:lstStyle/>
          <a:p>
            <a:pPr>
              <a:defRPr/>
            </a:pPr>
            <a:fld id="{CB729855-2837-42B4-92DD-C6B478ED94D0}" type="slidenum">
              <a:rPr lang="en-US" altLang="en-US" smtClean="0">
                <a:solidFill>
                  <a:prstClr val="black"/>
                </a:solidFill>
              </a:rPr>
              <a:pPr>
                <a:defRPr/>
              </a:pPr>
              <a:t>11</a:t>
            </a:fld>
            <a:endParaRPr lang="en-US" altLang="en-US">
              <a:solidFill>
                <a:prstClr val="black"/>
              </a:solidFill>
            </a:endParaRPr>
          </a:p>
        </p:txBody>
      </p:sp>
    </p:spTree>
    <p:extLst>
      <p:ext uri="{BB962C8B-B14F-4D97-AF65-F5344CB8AC3E}">
        <p14:creationId xmlns:p14="http://schemas.microsoft.com/office/powerpoint/2010/main" val="2231645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endParaRPr lang="en-US" dirty="0"/>
          </a:p>
          <a:p>
            <a:r>
              <a:rPr lang="en-US" dirty="0"/>
              <a:t>Big data is the data </a:t>
            </a:r>
            <a:r>
              <a:rPr lang="en-US" dirty="0" err="1"/>
              <a:t>gvt</a:t>
            </a:r>
            <a:r>
              <a:rPr lang="en-US" baseline="0" dirty="0"/>
              <a:t> collects to make policy </a:t>
            </a:r>
            <a:r>
              <a:rPr lang="en-US" baseline="0" dirty="0" err="1"/>
              <a:t>decsions</a:t>
            </a:r>
            <a:r>
              <a:rPr lang="en-US" baseline="0" dirty="0"/>
              <a:t> </a:t>
            </a:r>
            <a:endParaRPr lang="en-US" dirty="0"/>
          </a:p>
          <a:p>
            <a:endParaRPr lang="en-US" dirty="0"/>
          </a:p>
          <a:p>
            <a:r>
              <a:rPr lang="en-US" dirty="0"/>
              <a:t>Has anyone here just received an invitation to take</a:t>
            </a:r>
            <a:r>
              <a:rPr lang="en-US" baseline="0" dirty="0"/>
              <a:t> part in the American Community Survey ?</a:t>
            </a:r>
          </a:p>
          <a:p>
            <a:endParaRPr lang="en-US" baseline="0" dirty="0"/>
          </a:p>
          <a:p>
            <a:r>
              <a:rPr lang="en-US" baseline="0" dirty="0"/>
              <a:t>The ACS is an example of big data – it is what </a:t>
            </a:r>
            <a:r>
              <a:rPr lang="en-US" baseline="0" dirty="0" err="1"/>
              <a:t>govt</a:t>
            </a:r>
            <a:r>
              <a:rPr lang="en-US" baseline="0" dirty="0"/>
              <a:t> bases many of its policy decisions on – and because you are legally required to complete it – </a:t>
            </a:r>
            <a:r>
              <a:rPr lang="en-US" baseline="0" dirty="0" err="1"/>
              <a:t>govt</a:t>
            </a:r>
            <a:r>
              <a:rPr lang="en-US" baseline="0" dirty="0"/>
              <a:t> views it as highly trustworthy – indeed what you can see in this table is the number of federal programs which use the ACS data to make decisions about how to distribute resources between men and women, amongst ages groups, by race and ethnicity and how they set income level eligibility </a:t>
            </a:r>
          </a:p>
          <a:p>
            <a:endParaRPr lang="en-US" baseline="0" dirty="0"/>
          </a:p>
          <a:p>
            <a:r>
              <a:rPr lang="en-US" baseline="0" dirty="0"/>
              <a:t>If you don’t respond to the paper copy of the survey you are more likely to get a request to complete over the phone … </a:t>
            </a:r>
          </a:p>
          <a:p>
            <a:endParaRPr lang="en-US" baseline="0" dirty="0"/>
          </a:p>
          <a:p>
            <a:r>
              <a:rPr lang="en-US" baseline="0" dirty="0"/>
              <a:t>ACS data then gets number crunched at different levels by the US census  – congressional district, state county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B729855-2837-42B4-92DD-C6B478ED94D0}" type="slidenum">
              <a:rPr lang="en-US" altLang="en-US" smtClean="0"/>
              <a:pPr>
                <a:defRPr/>
              </a:pPr>
              <a:t>12</a:t>
            </a:fld>
            <a:endParaRPr lang="en-US" altLang="en-US"/>
          </a:p>
        </p:txBody>
      </p:sp>
    </p:spTree>
    <p:extLst>
      <p:ext uri="{BB962C8B-B14F-4D97-AF65-F5344CB8AC3E}">
        <p14:creationId xmlns:p14="http://schemas.microsoft.com/office/powerpoint/2010/main" val="4227195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a:t>
            </a:r>
            <a:r>
              <a:rPr lang="en-US" baseline="0" dirty="0"/>
              <a:t> </a:t>
            </a:r>
            <a:r>
              <a:rPr lang="en-US" dirty="0"/>
              <a:t>big</a:t>
            </a:r>
            <a:r>
              <a:rPr lang="en-US" baseline="0" dirty="0"/>
              <a:t> data is used to rank in order to distribute resources. However, t</a:t>
            </a:r>
            <a:r>
              <a:rPr lang="en-US" dirty="0"/>
              <a:t>here is a new drive to use state and county data to address disparities</a:t>
            </a:r>
            <a:r>
              <a:rPr lang="en-US" baseline="0" dirty="0"/>
              <a:t> – particularly in these three areas  </a:t>
            </a:r>
          </a:p>
          <a:p>
            <a:r>
              <a:rPr lang="en-US" baseline="0" dirty="0" err="1"/>
              <a:t>Govt</a:t>
            </a:r>
            <a:r>
              <a:rPr lang="en-US" baseline="0" dirty="0"/>
              <a:t> is doing this by agreeing benchmarks – </a:t>
            </a:r>
            <a:r>
              <a:rPr lang="en-US" baseline="0" dirty="0" err="1"/>
              <a:t>i.e</a:t>
            </a:r>
            <a:r>
              <a:rPr lang="en-US" baseline="0" dirty="0"/>
              <a:t> where we are now and targets for states to achieve. </a:t>
            </a:r>
          </a:p>
          <a:p>
            <a:r>
              <a:rPr lang="en-US" baseline="0" dirty="0"/>
              <a:t>State health systems for example are required to show scorecards marking progress in addressing health disparities </a:t>
            </a:r>
          </a:p>
          <a:p>
            <a:endParaRPr lang="en-US" dirty="0"/>
          </a:p>
          <a:p>
            <a:r>
              <a:rPr lang="en-US" dirty="0"/>
              <a:t>The Commonwealth Fund Scorecard on State Health System Performance for Low-Income Populations, 2013, enables states to compare their performance with that of others across key indicators of health system performance specific to low-income populations. It provides stakeholders with achievable targets for improvement by assessing each state’s performance compared with performance attained by the top state. By moving toward benchmark levels of health system performance, states could save lives. </a:t>
            </a:r>
          </a:p>
          <a:p>
            <a:endParaRPr lang="en-US" dirty="0"/>
          </a:p>
          <a:p>
            <a:r>
              <a:rPr lang="en-US" dirty="0"/>
              <a:t>Cook County</a:t>
            </a:r>
            <a:r>
              <a:rPr lang="en-US" baseline="0" dirty="0"/>
              <a:t> and </a:t>
            </a:r>
            <a:r>
              <a:rPr lang="en-US" dirty="0"/>
              <a:t>The City of</a:t>
            </a:r>
            <a:r>
              <a:rPr lang="en-US" baseline="0" dirty="0"/>
              <a:t> Chicago Healthy Chicago have been undergoing a community health assessment exercise to identify the health behaviors which matter to people most through </a:t>
            </a:r>
            <a:r>
              <a:rPr lang="en-US" baseline="0" dirty="0" err="1"/>
              <a:t>townhalls</a:t>
            </a:r>
            <a:r>
              <a:rPr lang="en-US" baseline="0" dirty="0"/>
              <a:t> and interviews – they will then </a:t>
            </a:r>
            <a:r>
              <a:rPr lang="en-US" baseline="0" dirty="0" err="1"/>
              <a:t>prioritse</a:t>
            </a:r>
            <a:r>
              <a:rPr lang="en-US" baseline="0" dirty="0"/>
              <a:t> these.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B729855-2837-42B4-92DD-C6B478ED94D0}" type="slidenum">
              <a:rPr lang="en-US" altLang="en-US" smtClean="0"/>
              <a:pPr>
                <a:defRPr/>
              </a:pPr>
              <a:t>13</a:t>
            </a:fld>
            <a:endParaRPr lang="en-US" altLang="en-US"/>
          </a:p>
        </p:txBody>
      </p:sp>
    </p:spTree>
    <p:extLst>
      <p:ext uri="{BB962C8B-B14F-4D97-AF65-F5344CB8AC3E}">
        <p14:creationId xmlns:p14="http://schemas.microsoft.com/office/powerpoint/2010/main" val="184302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DC1C81-956F-4413-B526-FF8CF4EE152C}" type="datetime1">
              <a:rPr lang="en-US" smtClean="0"/>
              <a:t>9/12/2017</a:t>
            </a:fld>
            <a:endParaRPr lang="en-US"/>
          </a:p>
        </p:txBody>
      </p:sp>
      <p:sp>
        <p:nvSpPr>
          <p:cNvPr id="5" name="Footer Placeholder 4"/>
          <p:cNvSpPr>
            <a:spLocks noGrp="1"/>
          </p:cNvSpPr>
          <p:nvPr>
            <p:ph type="ftr" sz="quarter" idx="11"/>
          </p:nvPr>
        </p:nvSpPr>
        <p:spPr/>
        <p:txBody>
          <a:bodyPr/>
          <a:lstStyle/>
          <a:p>
            <a:r>
              <a:rPr lang="en-US"/>
              <a:t>BIG DATA -Research Ready Communities in Chicago Communities </a:t>
            </a:r>
          </a:p>
        </p:txBody>
      </p:sp>
      <p:sp>
        <p:nvSpPr>
          <p:cNvPr id="6" name="Slide Number Placeholder 5"/>
          <p:cNvSpPr>
            <a:spLocks noGrp="1"/>
          </p:cNvSpPr>
          <p:nvPr>
            <p:ph type="sldNum" sz="quarter" idx="12"/>
          </p:nvPr>
        </p:nvSpPr>
        <p:spPr/>
        <p:txBody>
          <a:bodyPr/>
          <a:lstStyle/>
          <a:p>
            <a:fld id="{F8B34BB5-59D1-4FD9-BF94-6B64B82FC4D9}" type="slidenum">
              <a:rPr lang="en-US" smtClean="0"/>
              <a:t>‹#›</a:t>
            </a:fld>
            <a:endParaRPr lang="en-US"/>
          </a:p>
        </p:txBody>
      </p:sp>
    </p:spTree>
    <p:extLst>
      <p:ext uri="{BB962C8B-B14F-4D97-AF65-F5344CB8AC3E}">
        <p14:creationId xmlns:p14="http://schemas.microsoft.com/office/powerpoint/2010/main" val="19549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1651EA-DBB2-413B-939D-666BC31C59E9}" type="datetime1">
              <a:rPr lang="en-US" smtClean="0"/>
              <a:t>9/12/2017</a:t>
            </a:fld>
            <a:endParaRPr lang="en-US"/>
          </a:p>
        </p:txBody>
      </p:sp>
      <p:sp>
        <p:nvSpPr>
          <p:cNvPr id="5" name="Footer Placeholder 4"/>
          <p:cNvSpPr>
            <a:spLocks noGrp="1"/>
          </p:cNvSpPr>
          <p:nvPr>
            <p:ph type="ftr" sz="quarter" idx="11"/>
          </p:nvPr>
        </p:nvSpPr>
        <p:spPr/>
        <p:txBody>
          <a:bodyPr/>
          <a:lstStyle/>
          <a:p>
            <a:r>
              <a:rPr lang="en-US"/>
              <a:t>BIG DATA -Research Ready Communities in Chicago Communities </a:t>
            </a:r>
          </a:p>
        </p:txBody>
      </p:sp>
      <p:sp>
        <p:nvSpPr>
          <p:cNvPr id="6" name="Slide Number Placeholder 5"/>
          <p:cNvSpPr>
            <a:spLocks noGrp="1"/>
          </p:cNvSpPr>
          <p:nvPr>
            <p:ph type="sldNum" sz="quarter" idx="12"/>
          </p:nvPr>
        </p:nvSpPr>
        <p:spPr/>
        <p:txBody>
          <a:bodyPr/>
          <a:lstStyle/>
          <a:p>
            <a:fld id="{F8B34BB5-59D1-4FD9-BF94-6B64B82FC4D9}" type="slidenum">
              <a:rPr lang="en-US" smtClean="0"/>
              <a:t>‹#›</a:t>
            </a:fld>
            <a:endParaRPr lang="en-US"/>
          </a:p>
        </p:txBody>
      </p:sp>
    </p:spTree>
    <p:extLst>
      <p:ext uri="{BB962C8B-B14F-4D97-AF65-F5344CB8AC3E}">
        <p14:creationId xmlns:p14="http://schemas.microsoft.com/office/powerpoint/2010/main" val="3735580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EAAA47-7A31-4855-ACDA-FE47312E8B65}" type="datetime1">
              <a:rPr lang="en-US" smtClean="0"/>
              <a:t>9/12/2017</a:t>
            </a:fld>
            <a:endParaRPr lang="en-US"/>
          </a:p>
        </p:txBody>
      </p:sp>
      <p:sp>
        <p:nvSpPr>
          <p:cNvPr id="5" name="Footer Placeholder 4"/>
          <p:cNvSpPr>
            <a:spLocks noGrp="1"/>
          </p:cNvSpPr>
          <p:nvPr>
            <p:ph type="ftr" sz="quarter" idx="11"/>
          </p:nvPr>
        </p:nvSpPr>
        <p:spPr/>
        <p:txBody>
          <a:bodyPr/>
          <a:lstStyle/>
          <a:p>
            <a:r>
              <a:rPr lang="en-US"/>
              <a:t>BIG DATA -Research Ready Communities in Chicago Communities </a:t>
            </a:r>
          </a:p>
        </p:txBody>
      </p:sp>
      <p:sp>
        <p:nvSpPr>
          <p:cNvPr id="6" name="Slide Number Placeholder 5"/>
          <p:cNvSpPr>
            <a:spLocks noGrp="1"/>
          </p:cNvSpPr>
          <p:nvPr>
            <p:ph type="sldNum" sz="quarter" idx="12"/>
          </p:nvPr>
        </p:nvSpPr>
        <p:spPr/>
        <p:txBody>
          <a:bodyPr/>
          <a:lstStyle/>
          <a:p>
            <a:fld id="{F8B34BB5-59D1-4FD9-BF94-6B64B82FC4D9}" type="slidenum">
              <a:rPr lang="en-US" smtClean="0"/>
              <a:t>‹#›</a:t>
            </a:fld>
            <a:endParaRPr lang="en-US"/>
          </a:p>
        </p:txBody>
      </p:sp>
    </p:spTree>
    <p:extLst>
      <p:ext uri="{BB962C8B-B14F-4D97-AF65-F5344CB8AC3E}">
        <p14:creationId xmlns:p14="http://schemas.microsoft.com/office/powerpoint/2010/main" val="98925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498592-C6D0-4B0A-A237-C79517511479}" type="datetime1">
              <a:rPr lang="en-US" smtClean="0"/>
              <a:t>9/12/2017</a:t>
            </a:fld>
            <a:endParaRPr lang="en-US"/>
          </a:p>
        </p:txBody>
      </p:sp>
      <p:sp>
        <p:nvSpPr>
          <p:cNvPr id="5" name="Footer Placeholder 4"/>
          <p:cNvSpPr>
            <a:spLocks noGrp="1"/>
          </p:cNvSpPr>
          <p:nvPr>
            <p:ph type="ftr" sz="quarter" idx="11"/>
          </p:nvPr>
        </p:nvSpPr>
        <p:spPr/>
        <p:txBody>
          <a:bodyPr/>
          <a:lstStyle/>
          <a:p>
            <a:r>
              <a:rPr lang="en-US"/>
              <a:t>BIG DATA -Research Ready Communities in Chicago Communities </a:t>
            </a:r>
          </a:p>
        </p:txBody>
      </p:sp>
      <p:sp>
        <p:nvSpPr>
          <p:cNvPr id="6" name="Slide Number Placeholder 5"/>
          <p:cNvSpPr>
            <a:spLocks noGrp="1"/>
          </p:cNvSpPr>
          <p:nvPr>
            <p:ph type="sldNum" sz="quarter" idx="12"/>
          </p:nvPr>
        </p:nvSpPr>
        <p:spPr/>
        <p:txBody>
          <a:bodyPr/>
          <a:lstStyle/>
          <a:p>
            <a:fld id="{F8B34BB5-59D1-4FD9-BF94-6B64B82FC4D9}" type="slidenum">
              <a:rPr lang="en-US" smtClean="0"/>
              <a:t>‹#›</a:t>
            </a:fld>
            <a:endParaRPr lang="en-US"/>
          </a:p>
        </p:txBody>
      </p:sp>
    </p:spTree>
    <p:extLst>
      <p:ext uri="{BB962C8B-B14F-4D97-AF65-F5344CB8AC3E}">
        <p14:creationId xmlns:p14="http://schemas.microsoft.com/office/powerpoint/2010/main" val="267812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4A2D1C-8223-4690-84DB-FACB4DEDD389}" type="datetime1">
              <a:rPr lang="en-US" smtClean="0"/>
              <a:t>9/12/2017</a:t>
            </a:fld>
            <a:endParaRPr lang="en-US"/>
          </a:p>
        </p:txBody>
      </p:sp>
      <p:sp>
        <p:nvSpPr>
          <p:cNvPr id="5" name="Footer Placeholder 4"/>
          <p:cNvSpPr>
            <a:spLocks noGrp="1"/>
          </p:cNvSpPr>
          <p:nvPr>
            <p:ph type="ftr" sz="quarter" idx="11"/>
          </p:nvPr>
        </p:nvSpPr>
        <p:spPr/>
        <p:txBody>
          <a:bodyPr/>
          <a:lstStyle/>
          <a:p>
            <a:r>
              <a:rPr lang="en-US"/>
              <a:t>BIG DATA -Research Ready Communities in Chicago Communities </a:t>
            </a:r>
          </a:p>
        </p:txBody>
      </p:sp>
      <p:sp>
        <p:nvSpPr>
          <p:cNvPr id="6" name="Slide Number Placeholder 5"/>
          <p:cNvSpPr>
            <a:spLocks noGrp="1"/>
          </p:cNvSpPr>
          <p:nvPr>
            <p:ph type="sldNum" sz="quarter" idx="12"/>
          </p:nvPr>
        </p:nvSpPr>
        <p:spPr/>
        <p:txBody>
          <a:bodyPr/>
          <a:lstStyle/>
          <a:p>
            <a:fld id="{F8B34BB5-59D1-4FD9-BF94-6B64B82FC4D9}" type="slidenum">
              <a:rPr lang="en-US" smtClean="0"/>
              <a:t>‹#›</a:t>
            </a:fld>
            <a:endParaRPr lang="en-US"/>
          </a:p>
        </p:txBody>
      </p:sp>
    </p:spTree>
    <p:extLst>
      <p:ext uri="{BB962C8B-B14F-4D97-AF65-F5344CB8AC3E}">
        <p14:creationId xmlns:p14="http://schemas.microsoft.com/office/powerpoint/2010/main" val="106431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826E9A-A73E-432F-BD3D-95E7A9F39D48}" type="datetime1">
              <a:rPr lang="en-US" smtClean="0"/>
              <a:t>9/12/2017</a:t>
            </a:fld>
            <a:endParaRPr lang="en-US"/>
          </a:p>
        </p:txBody>
      </p:sp>
      <p:sp>
        <p:nvSpPr>
          <p:cNvPr id="6" name="Footer Placeholder 5"/>
          <p:cNvSpPr>
            <a:spLocks noGrp="1"/>
          </p:cNvSpPr>
          <p:nvPr>
            <p:ph type="ftr" sz="quarter" idx="11"/>
          </p:nvPr>
        </p:nvSpPr>
        <p:spPr/>
        <p:txBody>
          <a:bodyPr/>
          <a:lstStyle/>
          <a:p>
            <a:r>
              <a:rPr lang="en-US"/>
              <a:t>BIG DATA -Research Ready Communities in Chicago Communities </a:t>
            </a:r>
          </a:p>
        </p:txBody>
      </p:sp>
      <p:sp>
        <p:nvSpPr>
          <p:cNvPr id="7" name="Slide Number Placeholder 6"/>
          <p:cNvSpPr>
            <a:spLocks noGrp="1"/>
          </p:cNvSpPr>
          <p:nvPr>
            <p:ph type="sldNum" sz="quarter" idx="12"/>
          </p:nvPr>
        </p:nvSpPr>
        <p:spPr/>
        <p:txBody>
          <a:bodyPr/>
          <a:lstStyle/>
          <a:p>
            <a:fld id="{F8B34BB5-59D1-4FD9-BF94-6B64B82FC4D9}" type="slidenum">
              <a:rPr lang="en-US" smtClean="0"/>
              <a:t>‹#›</a:t>
            </a:fld>
            <a:endParaRPr lang="en-US"/>
          </a:p>
        </p:txBody>
      </p:sp>
    </p:spTree>
    <p:extLst>
      <p:ext uri="{BB962C8B-B14F-4D97-AF65-F5344CB8AC3E}">
        <p14:creationId xmlns:p14="http://schemas.microsoft.com/office/powerpoint/2010/main" val="235477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466D77-354D-45AC-9BE8-D10CA0B54C3E}" type="datetime1">
              <a:rPr lang="en-US" smtClean="0"/>
              <a:t>9/12/2017</a:t>
            </a:fld>
            <a:endParaRPr lang="en-US"/>
          </a:p>
        </p:txBody>
      </p:sp>
      <p:sp>
        <p:nvSpPr>
          <p:cNvPr id="8" name="Footer Placeholder 7"/>
          <p:cNvSpPr>
            <a:spLocks noGrp="1"/>
          </p:cNvSpPr>
          <p:nvPr>
            <p:ph type="ftr" sz="quarter" idx="11"/>
          </p:nvPr>
        </p:nvSpPr>
        <p:spPr/>
        <p:txBody>
          <a:bodyPr/>
          <a:lstStyle/>
          <a:p>
            <a:r>
              <a:rPr lang="en-US"/>
              <a:t>BIG DATA -Research Ready Communities in Chicago Communities </a:t>
            </a:r>
          </a:p>
        </p:txBody>
      </p:sp>
      <p:sp>
        <p:nvSpPr>
          <p:cNvPr id="9" name="Slide Number Placeholder 8"/>
          <p:cNvSpPr>
            <a:spLocks noGrp="1"/>
          </p:cNvSpPr>
          <p:nvPr>
            <p:ph type="sldNum" sz="quarter" idx="12"/>
          </p:nvPr>
        </p:nvSpPr>
        <p:spPr/>
        <p:txBody>
          <a:bodyPr/>
          <a:lstStyle/>
          <a:p>
            <a:fld id="{F8B34BB5-59D1-4FD9-BF94-6B64B82FC4D9}" type="slidenum">
              <a:rPr lang="en-US" smtClean="0"/>
              <a:t>‹#›</a:t>
            </a:fld>
            <a:endParaRPr lang="en-US"/>
          </a:p>
        </p:txBody>
      </p:sp>
    </p:spTree>
    <p:extLst>
      <p:ext uri="{BB962C8B-B14F-4D97-AF65-F5344CB8AC3E}">
        <p14:creationId xmlns:p14="http://schemas.microsoft.com/office/powerpoint/2010/main" val="458693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D6E427-2722-46DF-9A34-105BB58920C4}" type="datetime1">
              <a:rPr lang="en-US" smtClean="0"/>
              <a:t>9/12/2017</a:t>
            </a:fld>
            <a:endParaRPr lang="en-US"/>
          </a:p>
        </p:txBody>
      </p:sp>
      <p:sp>
        <p:nvSpPr>
          <p:cNvPr id="4" name="Footer Placeholder 3"/>
          <p:cNvSpPr>
            <a:spLocks noGrp="1"/>
          </p:cNvSpPr>
          <p:nvPr>
            <p:ph type="ftr" sz="quarter" idx="11"/>
          </p:nvPr>
        </p:nvSpPr>
        <p:spPr/>
        <p:txBody>
          <a:bodyPr/>
          <a:lstStyle/>
          <a:p>
            <a:r>
              <a:rPr lang="en-US"/>
              <a:t>BIG DATA -Research Ready Communities in Chicago Communities </a:t>
            </a:r>
          </a:p>
        </p:txBody>
      </p:sp>
      <p:sp>
        <p:nvSpPr>
          <p:cNvPr id="5" name="Slide Number Placeholder 4"/>
          <p:cNvSpPr>
            <a:spLocks noGrp="1"/>
          </p:cNvSpPr>
          <p:nvPr>
            <p:ph type="sldNum" sz="quarter" idx="12"/>
          </p:nvPr>
        </p:nvSpPr>
        <p:spPr/>
        <p:txBody>
          <a:bodyPr/>
          <a:lstStyle/>
          <a:p>
            <a:fld id="{F8B34BB5-59D1-4FD9-BF94-6B64B82FC4D9}" type="slidenum">
              <a:rPr lang="en-US" smtClean="0"/>
              <a:t>‹#›</a:t>
            </a:fld>
            <a:endParaRPr lang="en-US"/>
          </a:p>
        </p:txBody>
      </p:sp>
    </p:spTree>
    <p:extLst>
      <p:ext uri="{BB962C8B-B14F-4D97-AF65-F5344CB8AC3E}">
        <p14:creationId xmlns:p14="http://schemas.microsoft.com/office/powerpoint/2010/main" val="2643981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87461-E5DA-48F3-9E40-E817920C6698}" type="datetime1">
              <a:rPr lang="en-US" smtClean="0"/>
              <a:t>9/12/2017</a:t>
            </a:fld>
            <a:endParaRPr lang="en-US"/>
          </a:p>
        </p:txBody>
      </p:sp>
      <p:sp>
        <p:nvSpPr>
          <p:cNvPr id="3" name="Footer Placeholder 2"/>
          <p:cNvSpPr>
            <a:spLocks noGrp="1"/>
          </p:cNvSpPr>
          <p:nvPr>
            <p:ph type="ftr" sz="quarter" idx="11"/>
          </p:nvPr>
        </p:nvSpPr>
        <p:spPr/>
        <p:txBody>
          <a:bodyPr/>
          <a:lstStyle/>
          <a:p>
            <a:r>
              <a:rPr lang="en-US"/>
              <a:t>BIG DATA -Research Ready Communities in Chicago Communities </a:t>
            </a:r>
          </a:p>
        </p:txBody>
      </p:sp>
      <p:sp>
        <p:nvSpPr>
          <p:cNvPr id="4" name="Slide Number Placeholder 3"/>
          <p:cNvSpPr>
            <a:spLocks noGrp="1"/>
          </p:cNvSpPr>
          <p:nvPr>
            <p:ph type="sldNum" sz="quarter" idx="12"/>
          </p:nvPr>
        </p:nvSpPr>
        <p:spPr/>
        <p:txBody>
          <a:bodyPr/>
          <a:lstStyle/>
          <a:p>
            <a:fld id="{F8B34BB5-59D1-4FD9-BF94-6B64B82FC4D9}" type="slidenum">
              <a:rPr lang="en-US" smtClean="0"/>
              <a:t>‹#›</a:t>
            </a:fld>
            <a:endParaRPr lang="en-US"/>
          </a:p>
        </p:txBody>
      </p:sp>
    </p:spTree>
    <p:extLst>
      <p:ext uri="{BB962C8B-B14F-4D97-AF65-F5344CB8AC3E}">
        <p14:creationId xmlns:p14="http://schemas.microsoft.com/office/powerpoint/2010/main" val="388637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9B3873-1E17-469A-AC9E-F8666E1DD1B1}" type="datetime1">
              <a:rPr lang="en-US" smtClean="0"/>
              <a:t>9/12/2017</a:t>
            </a:fld>
            <a:endParaRPr lang="en-US"/>
          </a:p>
        </p:txBody>
      </p:sp>
      <p:sp>
        <p:nvSpPr>
          <p:cNvPr id="6" name="Footer Placeholder 5"/>
          <p:cNvSpPr>
            <a:spLocks noGrp="1"/>
          </p:cNvSpPr>
          <p:nvPr>
            <p:ph type="ftr" sz="quarter" idx="11"/>
          </p:nvPr>
        </p:nvSpPr>
        <p:spPr/>
        <p:txBody>
          <a:bodyPr/>
          <a:lstStyle/>
          <a:p>
            <a:r>
              <a:rPr lang="en-US"/>
              <a:t>BIG DATA -Research Ready Communities in Chicago Communities </a:t>
            </a:r>
          </a:p>
        </p:txBody>
      </p:sp>
      <p:sp>
        <p:nvSpPr>
          <p:cNvPr id="7" name="Slide Number Placeholder 6"/>
          <p:cNvSpPr>
            <a:spLocks noGrp="1"/>
          </p:cNvSpPr>
          <p:nvPr>
            <p:ph type="sldNum" sz="quarter" idx="12"/>
          </p:nvPr>
        </p:nvSpPr>
        <p:spPr/>
        <p:txBody>
          <a:bodyPr/>
          <a:lstStyle/>
          <a:p>
            <a:fld id="{F8B34BB5-59D1-4FD9-BF94-6B64B82FC4D9}" type="slidenum">
              <a:rPr lang="en-US" smtClean="0"/>
              <a:t>‹#›</a:t>
            </a:fld>
            <a:endParaRPr lang="en-US"/>
          </a:p>
        </p:txBody>
      </p:sp>
    </p:spTree>
    <p:extLst>
      <p:ext uri="{BB962C8B-B14F-4D97-AF65-F5344CB8AC3E}">
        <p14:creationId xmlns:p14="http://schemas.microsoft.com/office/powerpoint/2010/main" val="343705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1D9309-58EA-4AA8-A6CA-3FA4F4C7083A}" type="datetime1">
              <a:rPr lang="en-US" smtClean="0"/>
              <a:t>9/12/2017</a:t>
            </a:fld>
            <a:endParaRPr lang="en-US"/>
          </a:p>
        </p:txBody>
      </p:sp>
      <p:sp>
        <p:nvSpPr>
          <p:cNvPr id="6" name="Footer Placeholder 5"/>
          <p:cNvSpPr>
            <a:spLocks noGrp="1"/>
          </p:cNvSpPr>
          <p:nvPr>
            <p:ph type="ftr" sz="quarter" idx="11"/>
          </p:nvPr>
        </p:nvSpPr>
        <p:spPr/>
        <p:txBody>
          <a:bodyPr/>
          <a:lstStyle/>
          <a:p>
            <a:r>
              <a:rPr lang="en-US"/>
              <a:t>BIG DATA -Research Ready Communities in Chicago Communities </a:t>
            </a:r>
          </a:p>
        </p:txBody>
      </p:sp>
      <p:sp>
        <p:nvSpPr>
          <p:cNvPr id="7" name="Slide Number Placeholder 6"/>
          <p:cNvSpPr>
            <a:spLocks noGrp="1"/>
          </p:cNvSpPr>
          <p:nvPr>
            <p:ph type="sldNum" sz="quarter" idx="12"/>
          </p:nvPr>
        </p:nvSpPr>
        <p:spPr/>
        <p:txBody>
          <a:bodyPr/>
          <a:lstStyle/>
          <a:p>
            <a:fld id="{F8B34BB5-59D1-4FD9-BF94-6B64B82FC4D9}" type="slidenum">
              <a:rPr lang="en-US" smtClean="0"/>
              <a:t>‹#›</a:t>
            </a:fld>
            <a:endParaRPr lang="en-US"/>
          </a:p>
        </p:txBody>
      </p:sp>
    </p:spTree>
    <p:extLst>
      <p:ext uri="{BB962C8B-B14F-4D97-AF65-F5344CB8AC3E}">
        <p14:creationId xmlns:p14="http://schemas.microsoft.com/office/powerpoint/2010/main" val="3072499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E4804-FCC8-45B0-B1B2-4F4FAB726B12}" type="datetime1">
              <a:rPr lang="en-US" smtClean="0"/>
              <a:t>9/12/2017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BIG DATA -Research Ready Communities in Chicago Communities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34BB5-59D1-4FD9-BF94-6B64B82FC4D9}" type="slidenum">
              <a:rPr lang="en-US" smtClean="0"/>
              <a:t>‹#›</a:t>
            </a:fld>
            <a:endParaRPr lang="en-US"/>
          </a:p>
        </p:txBody>
      </p:sp>
    </p:spTree>
    <p:extLst>
      <p:ext uri="{BB962C8B-B14F-4D97-AF65-F5344CB8AC3E}">
        <p14:creationId xmlns:p14="http://schemas.microsoft.com/office/powerpoint/2010/main" val="169262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4.wdp"/><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png"/><Relationship Id="rId7" Type="http://schemas.microsoft.com/office/2007/relationships/hdphoto" Target="../media/hdphoto5.wdp"/><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1.png"/><Relationship Id="rId9"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5.png"/><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3.png"/><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wmf"/><Relationship Id="rId11" Type="http://schemas.openxmlformats.org/officeDocument/2006/relationships/image" Target="../media/image2.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wmf"/><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diagramColors" Target="../diagrams/colors2.xml"/><Relationship Id="rId12"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20.png"/><Relationship Id="rId5" Type="http://schemas.openxmlformats.org/officeDocument/2006/relationships/diagramLayout" Target="../diagrams/layout2.xml"/><Relationship Id="rId10" Type="http://schemas.openxmlformats.org/officeDocument/2006/relationships/image" Target="../media/image19.png"/><Relationship Id="rId4" Type="http://schemas.openxmlformats.org/officeDocument/2006/relationships/diagramData" Target="../diagrams/data2.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5177" y="3355147"/>
            <a:ext cx="11295336" cy="2387600"/>
          </a:xfrm>
        </p:spPr>
        <p:txBody>
          <a:bodyPr>
            <a:normAutofit fontScale="90000"/>
          </a:bodyPr>
          <a:lstStyle/>
          <a:p>
            <a:r>
              <a:rPr lang="en-US" sz="5300" b="1" dirty="0">
                <a:solidFill>
                  <a:schemeClr val="accent1">
                    <a:lumMod val="75000"/>
                  </a:schemeClr>
                </a:solidFill>
                <a:effectLst>
                  <a:outerShdw blurRad="38100" dist="38100" dir="2700000" algn="tl">
                    <a:srgbClr val="000000">
                      <a:alpha val="43137"/>
                    </a:srgbClr>
                  </a:outerShdw>
                </a:effectLst>
              </a:rPr>
              <a:t>BIG DATA</a:t>
            </a:r>
            <a:br>
              <a:rPr lang="en-US" sz="5300" b="1" dirty="0">
                <a:solidFill>
                  <a:schemeClr val="accent1">
                    <a:lumMod val="75000"/>
                  </a:schemeClr>
                </a:solidFill>
                <a:effectLst>
                  <a:outerShdw blurRad="38100" dist="38100" dir="2700000" algn="tl">
                    <a:srgbClr val="000000">
                      <a:alpha val="43137"/>
                    </a:srgbClr>
                  </a:outerShdw>
                </a:effectLst>
              </a:rPr>
            </a:br>
            <a:r>
              <a:rPr lang="en-US" sz="5300" b="1" dirty="0">
                <a:solidFill>
                  <a:schemeClr val="accent1">
                    <a:lumMod val="75000"/>
                  </a:schemeClr>
                </a:solidFill>
                <a:effectLst>
                  <a:outerShdw blurRad="38100" dist="38100" dir="2700000" algn="tl">
                    <a:srgbClr val="000000">
                      <a:alpha val="43137"/>
                    </a:srgbClr>
                  </a:outerShdw>
                </a:effectLst>
              </a:rPr>
              <a:t>Research-Ready Communities in Chicago</a:t>
            </a:r>
            <a:br>
              <a:rPr lang="en-US" sz="5300" b="1" dirty="0">
                <a:solidFill>
                  <a:schemeClr val="accent1">
                    <a:lumMod val="75000"/>
                  </a:schemeClr>
                </a:solidFill>
                <a:effectLst>
                  <a:outerShdw blurRad="38100" dist="38100" dir="2700000" algn="tl">
                    <a:srgbClr val="000000">
                      <a:alpha val="43137"/>
                    </a:srgbClr>
                  </a:outerShdw>
                </a:effectLst>
              </a:rPr>
            </a:br>
            <a:r>
              <a:rPr lang="en-US" sz="4000" b="1" dirty="0">
                <a:solidFill>
                  <a:schemeClr val="accent1">
                    <a:lumMod val="75000"/>
                  </a:schemeClr>
                </a:solidFill>
                <a:effectLst>
                  <a:outerShdw blurRad="38100" dist="38100" dir="2700000" algn="tl">
                    <a:srgbClr val="000000">
                      <a:alpha val="43137"/>
                    </a:srgbClr>
                  </a:outerShdw>
                </a:effectLst>
              </a:rPr>
              <a:t>Advancing The Science of Community Engaged Research</a:t>
            </a:r>
            <a:br>
              <a:rPr lang="en-US" sz="4000" b="1" dirty="0">
                <a:solidFill>
                  <a:schemeClr val="accent1">
                    <a:lumMod val="75000"/>
                  </a:schemeClr>
                </a:solidFill>
                <a:effectLst>
                  <a:outerShdw blurRad="38100" dist="38100" dir="2700000" algn="tl">
                    <a:srgbClr val="000000">
                      <a:alpha val="43137"/>
                    </a:srgbClr>
                  </a:outerShdw>
                </a:effectLst>
              </a:rPr>
            </a:br>
            <a:r>
              <a:rPr lang="en-US" sz="4000" b="1" dirty="0">
                <a:solidFill>
                  <a:schemeClr val="accent1">
                    <a:lumMod val="75000"/>
                  </a:schemeClr>
                </a:solidFill>
                <a:effectLst>
                  <a:outerShdw blurRad="38100" dist="38100" dir="2700000" algn="tl">
                    <a:srgbClr val="000000">
                      <a:alpha val="43137"/>
                    </a:srgbClr>
                  </a:outerShdw>
                </a:effectLst>
              </a:rPr>
              <a:t>September 14-15, 2017</a:t>
            </a:r>
            <a:r>
              <a:rPr lang="en-US" sz="4000" dirty="0">
                <a:solidFill>
                  <a:schemeClr val="accent1">
                    <a:lumMod val="75000"/>
                  </a:schemeClr>
                </a:solidFill>
                <a:effectLst>
                  <a:outerShdw blurRad="38100" dist="38100" dir="2700000" algn="tl">
                    <a:srgbClr val="000000">
                      <a:alpha val="43137"/>
                    </a:srgbClr>
                  </a:outerShdw>
                </a:effectLst>
              </a:rPr>
              <a:t/>
            </a:r>
            <a:br>
              <a:rPr lang="en-US" sz="4000" dirty="0">
                <a:solidFill>
                  <a:schemeClr val="accent1">
                    <a:lumMod val="75000"/>
                  </a:schemeClr>
                </a:solidFill>
                <a:effectLst>
                  <a:outerShdw blurRad="38100" dist="38100" dir="2700000" algn="tl">
                    <a:srgbClr val="000000">
                      <a:alpha val="43137"/>
                    </a:srgbClr>
                  </a:outerShdw>
                </a:effectLst>
              </a:rPr>
            </a:br>
            <a:r>
              <a:rPr lang="en-US" dirty="0"/>
              <a:t/>
            </a:r>
            <a:br>
              <a:rPr lang="en-US" dirty="0"/>
            </a:br>
            <a:endParaRPr lang="en-US" dirty="0"/>
          </a:p>
        </p:txBody>
      </p:sp>
      <p:sp>
        <p:nvSpPr>
          <p:cNvPr id="3" name="Subtitle 2"/>
          <p:cNvSpPr>
            <a:spLocks noGrp="1"/>
          </p:cNvSpPr>
          <p:nvPr>
            <p:ph type="subTitle" idx="1"/>
          </p:nvPr>
        </p:nvSpPr>
        <p:spPr>
          <a:xfrm>
            <a:off x="1352549" y="4548947"/>
            <a:ext cx="9144000" cy="1655762"/>
          </a:xfrm>
        </p:spPr>
        <p:txBody>
          <a:bodyPr>
            <a:normAutofit fontScale="92500" lnSpcReduction="10000"/>
          </a:bodyPr>
          <a:lstStyle/>
          <a:p>
            <a:endParaRPr lang="en-US" dirty="0"/>
          </a:p>
          <a:p>
            <a:r>
              <a:rPr lang="en-US" b="1" dirty="0">
                <a:solidFill>
                  <a:schemeClr val="accent1">
                    <a:lumMod val="75000"/>
                  </a:schemeClr>
                </a:solidFill>
              </a:rPr>
              <a:t>Regina Greer-Smith MPH LFACHE</a:t>
            </a:r>
          </a:p>
          <a:p>
            <a:r>
              <a:rPr lang="en-US" b="1" dirty="0">
                <a:solidFill>
                  <a:schemeClr val="accent1">
                    <a:lumMod val="75000"/>
                  </a:schemeClr>
                </a:solidFill>
              </a:rPr>
              <a:t>Healthcare Research Associates, LLC</a:t>
            </a:r>
          </a:p>
          <a:p>
            <a:r>
              <a:rPr lang="en-US" b="1" dirty="0">
                <a:solidFill>
                  <a:schemeClr val="accent1">
                    <a:lumMod val="75000"/>
                  </a:schemeClr>
                </a:solidFill>
              </a:rPr>
              <a:t>President/Chief Engagement Officer/Engagement Activists</a:t>
            </a:r>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943" y="324816"/>
            <a:ext cx="2313212" cy="202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825" y="294719"/>
            <a:ext cx="1965599" cy="2055526"/>
          </a:xfrm>
          <a:prstGeom prst="rect">
            <a:avLst/>
          </a:prstGeom>
        </p:spPr>
      </p:pic>
    </p:spTree>
    <p:extLst>
      <p:ext uri="{BB962C8B-B14F-4D97-AF65-F5344CB8AC3E}">
        <p14:creationId xmlns:p14="http://schemas.microsoft.com/office/powerpoint/2010/main" val="166838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495" y="1862638"/>
            <a:ext cx="6184233" cy="4676274"/>
          </a:xfrm>
        </p:spPr>
        <p:txBody>
          <a:bodyPr>
            <a:normAutofit fontScale="92500" lnSpcReduction="20000"/>
          </a:bodyPr>
          <a:lstStyle/>
          <a:p>
            <a:pPr marL="114300" indent="0">
              <a:buNone/>
              <a:defRPr/>
            </a:pPr>
            <a:r>
              <a:rPr lang="en-US" sz="3000" dirty="0"/>
              <a:t> </a:t>
            </a:r>
          </a:p>
          <a:p>
            <a:pPr marL="114300" indent="0">
              <a:buNone/>
              <a:defRPr/>
            </a:pPr>
            <a:endParaRPr lang="en-US" sz="1200" dirty="0"/>
          </a:p>
          <a:p>
            <a:pPr>
              <a:spcBef>
                <a:spcPts val="600"/>
              </a:spcBef>
              <a:buFont typeface="Wingdings" panose="05000000000000000000" pitchFamily="2" charset="2"/>
              <a:buChar char="ü"/>
              <a:defRPr/>
            </a:pPr>
            <a:r>
              <a:rPr lang="en-US" sz="2600" dirty="0">
                <a:solidFill>
                  <a:schemeClr val="accent1">
                    <a:lumMod val="75000"/>
                  </a:schemeClr>
                </a:solidFill>
              </a:rPr>
              <a:t>Goal A: Know where the big data about health outcomes and related factors comes from and feel confident in engaging with big data projects</a:t>
            </a:r>
          </a:p>
          <a:p>
            <a:pPr algn="just">
              <a:buFont typeface="Wingdings" panose="05000000000000000000" pitchFamily="2" charset="2"/>
              <a:buChar char="ü"/>
              <a:defRPr/>
            </a:pPr>
            <a:endParaRPr lang="en-US" sz="1200" dirty="0">
              <a:solidFill>
                <a:schemeClr val="accent1">
                  <a:lumMod val="75000"/>
                </a:schemeClr>
              </a:solidFill>
            </a:endParaRPr>
          </a:p>
          <a:p>
            <a:pPr>
              <a:buFont typeface="Wingdings" panose="05000000000000000000" pitchFamily="2" charset="2"/>
              <a:buChar char="ü"/>
              <a:defRPr/>
            </a:pPr>
            <a:r>
              <a:rPr lang="en-US" sz="2600" dirty="0">
                <a:solidFill>
                  <a:schemeClr val="accent1">
                    <a:lumMod val="75000"/>
                  </a:schemeClr>
                </a:solidFill>
              </a:rPr>
              <a:t>Goal B: </a:t>
            </a:r>
            <a:r>
              <a:rPr lang="en-US" dirty="0">
                <a:solidFill>
                  <a:schemeClr val="accent1">
                    <a:lumMod val="75000"/>
                  </a:schemeClr>
                </a:solidFill>
              </a:rPr>
              <a:t>Have developed a survey to identify the health conditions and factors which are priorities in your faith based community </a:t>
            </a:r>
          </a:p>
          <a:p>
            <a:pPr algn="just">
              <a:buFont typeface="Wingdings" panose="05000000000000000000" pitchFamily="2" charset="2"/>
              <a:buChar char="ü"/>
              <a:defRPr/>
            </a:pPr>
            <a:endParaRPr lang="en-US" sz="1400" dirty="0">
              <a:solidFill>
                <a:schemeClr val="accent1">
                  <a:lumMod val="75000"/>
                </a:schemeClr>
              </a:solidFill>
            </a:endParaRPr>
          </a:p>
          <a:p>
            <a:pPr marL="342900" lvl="1">
              <a:buClr>
                <a:schemeClr val="accent1"/>
              </a:buClr>
              <a:buFont typeface="Wingdings" panose="05000000000000000000" pitchFamily="2" charset="2"/>
              <a:buChar char="ü"/>
              <a:defRPr/>
            </a:pPr>
            <a:r>
              <a:rPr lang="en-US" sz="2600" dirty="0">
                <a:solidFill>
                  <a:schemeClr val="accent1">
                    <a:lumMod val="75000"/>
                  </a:schemeClr>
                </a:solidFill>
              </a:rPr>
              <a:t>Goal C:  </a:t>
            </a:r>
            <a:r>
              <a:rPr lang="en-US" sz="2800" dirty="0">
                <a:solidFill>
                  <a:schemeClr val="accent1">
                    <a:lumMod val="75000"/>
                  </a:schemeClr>
                </a:solidFill>
              </a:rPr>
              <a:t>Have the tools to conduct a survey on health conditions and factors impacting your faith based community  </a:t>
            </a:r>
          </a:p>
          <a:p>
            <a:pPr algn="just">
              <a:buFont typeface="Wingdings" panose="05000000000000000000" pitchFamily="2" charset="2"/>
              <a:buChar char="ü"/>
              <a:defRPr/>
            </a:pPr>
            <a:endParaRPr lang="en-US" dirty="0"/>
          </a:p>
          <a:p>
            <a:pPr marL="114300" indent="0" algn="just">
              <a:buNone/>
              <a:defRPr/>
            </a:pPr>
            <a:endParaRPr lang="en-US" sz="2600" dirty="0"/>
          </a:p>
        </p:txBody>
      </p:sp>
      <p:sp>
        <p:nvSpPr>
          <p:cNvPr id="4" name="Slide Number Placeholder 3"/>
          <p:cNvSpPr>
            <a:spLocks noGrp="1"/>
          </p:cNvSpPr>
          <p:nvPr>
            <p:ph type="sldNum" sz="quarter" idx="10"/>
          </p:nvPr>
        </p:nvSpPr>
        <p:spPr/>
        <p:txBody>
          <a:bodyPr/>
          <a:lstStyle/>
          <a:p>
            <a:pPr>
              <a:defRPr/>
            </a:pPr>
            <a:fld id="{F0D5A586-C0CA-46FC-A8F3-7BA1F83EDEFA}" type="slidenum">
              <a:rPr lang="en-US" altLang="en-US" smtClean="0"/>
              <a:pPr>
                <a:defRPr/>
              </a:pPr>
              <a:t>10</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802" y="471012"/>
            <a:ext cx="2333950" cy="204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547" y="306006"/>
            <a:ext cx="2194958" cy="2295379"/>
          </a:xfrm>
          <a:prstGeom prst="rect">
            <a:avLst/>
          </a:prstGeom>
        </p:spPr>
      </p:pic>
      <p:sp>
        <p:nvSpPr>
          <p:cNvPr id="8" name="Title 10"/>
          <p:cNvSpPr txBox="1">
            <a:spLocks/>
          </p:cNvSpPr>
          <p:nvPr/>
        </p:nvSpPr>
        <p:spPr>
          <a:xfrm>
            <a:off x="2281869" y="698712"/>
            <a:ext cx="7451678" cy="132556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a:p>
            <a:pPr algn="ctr"/>
            <a:endParaRPr lang="en-US" sz="3100" b="1" dirty="0">
              <a:solidFill>
                <a:schemeClr val="accent1">
                  <a:lumMod val="75000"/>
                </a:schemeClr>
              </a:solidFill>
              <a:effectLst>
                <a:outerShdw blurRad="38100" dist="38100" dir="2700000" algn="tl">
                  <a:srgbClr val="000000">
                    <a:alpha val="43137"/>
                  </a:srgbClr>
                </a:outerShdw>
              </a:effectLst>
            </a:endParaRPr>
          </a:p>
          <a:p>
            <a:pPr algn="ctr"/>
            <a:r>
              <a:rPr lang="en-US" sz="4200" b="1" dirty="0">
                <a:solidFill>
                  <a:schemeClr val="accent1">
                    <a:lumMod val="75000"/>
                  </a:schemeClr>
                </a:solidFill>
                <a:effectLst>
                  <a:outerShdw blurRad="38100" dist="38100" dir="2700000" algn="tl">
                    <a:srgbClr val="000000">
                      <a:alpha val="43137"/>
                    </a:srgbClr>
                  </a:outerShdw>
                </a:effectLst>
              </a:rPr>
              <a:t>***WE OWN OUR DATA***</a:t>
            </a:r>
          </a:p>
        </p:txBody>
      </p:sp>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6681868" y="2362143"/>
            <a:ext cx="5246637" cy="3948747"/>
          </a:xfrm>
          <a:prstGeom prst="rect">
            <a:avLst/>
          </a:prstGeom>
          <a:ln>
            <a:solidFill>
              <a:schemeClr val="accent1">
                <a:lumMod val="75000"/>
              </a:schemeClr>
            </a:solidFill>
          </a:ln>
        </p:spPr>
      </p:pic>
      <p:sp>
        <p:nvSpPr>
          <p:cNvPr id="2" name="Date Placeholder 1"/>
          <p:cNvSpPr>
            <a:spLocks noGrp="1"/>
          </p:cNvSpPr>
          <p:nvPr>
            <p:ph type="dt" sz="half" idx="10"/>
          </p:nvPr>
        </p:nvSpPr>
        <p:spPr/>
        <p:txBody>
          <a:bodyPr/>
          <a:lstStyle/>
          <a:p>
            <a:fld id="{69FC5C09-62F3-49F3-BE8B-84422C4FD878}" type="datetime1">
              <a:rPr lang="en-US" smtClean="0"/>
              <a:t>9/12/2017</a:t>
            </a:fld>
            <a:endParaRPr lang="en-US"/>
          </a:p>
        </p:txBody>
      </p:sp>
      <p:sp>
        <p:nvSpPr>
          <p:cNvPr id="7" name="Footer Placeholder 6"/>
          <p:cNvSpPr>
            <a:spLocks noGrp="1"/>
          </p:cNvSpPr>
          <p:nvPr>
            <p:ph type="ftr" sz="quarter" idx="11"/>
          </p:nvPr>
        </p:nvSpPr>
        <p:spPr/>
        <p:txBody>
          <a:bodyPr/>
          <a:lstStyle/>
          <a:p>
            <a:r>
              <a:rPr lang="en-US"/>
              <a:t>BIG DATA -Research Ready Communities in Chicago Communities </a:t>
            </a:r>
          </a:p>
        </p:txBody>
      </p:sp>
    </p:spTree>
    <p:extLst>
      <p:ext uri="{BB962C8B-B14F-4D97-AF65-F5344CB8AC3E}">
        <p14:creationId xmlns:p14="http://schemas.microsoft.com/office/powerpoint/2010/main" val="3679813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E657D9B5-7C7F-4B26-A53B-3C3806EF183D}" type="slidenum">
              <a:rPr lang="en-US" altLang="en-US" smtClean="0"/>
              <a:pPr>
                <a:defRPr/>
              </a:pPr>
              <a:t>11</a:t>
            </a:fld>
            <a:endParaRPr lang="en-US" altLang="en-US"/>
          </a:p>
        </p:txBody>
      </p:sp>
      <p:sp>
        <p:nvSpPr>
          <p:cNvPr id="7" name="TextBox 3"/>
          <p:cNvSpPr txBox="1">
            <a:spLocks noChangeArrowheads="1"/>
          </p:cNvSpPr>
          <p:nvPr/>
        </p:nvSpPr>
        <p:spPr bwMode="auto">
          <a:xfrm>
            <a:off x="961030" y="1413816"/>
            <a:ext cx="7924800" cy="3847207"/>
          </a:xfrm>
          <a:prstGeom prst="rect">
            <a:avLst/>
          </a:prstGeom>
          <a:solidFill>
            <a:schemeClr val="bg2"/>
          </a:solidFill>
          <a:ln>
            <a:noFill/>
          </a:ln>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800" b="1" dirty="0">
                <a:solidFill>
                  <a:schemeClr val="accent1">
                    <a:lumMod val="75000"/>
                  </a:schemeClr>
                </a:solidFill>
              </a:rPr>
              <a:t>GOAL A:</a:t>
            </a:r>
          </a:p>
          <a:p>
            <a:endParaRPr lang="en-US" sz="2800" dirty="0">
              <a:solidFill>
                <a:schemeClr val="accent1">
                  <a:lumMod val="75000"/>
                </a:schemeClr>
              </a:solidFill>
            </a:endParaRPr>
          </a:p>
          <a:p>
            <a:r>
              <a:rPr lang="en-US" sz="2800" dirty="0">
                <a:solidFill>
                  <a:schemeClr val="accent1">
                    <a:lumMod val="75000"/>
                  </a:schemeClr>
                </a:solidFill>
              </a:rPr>
              <a:t>Know where the big data about health outcomes and related factors comes from and feel confident in engaging with big data projects;</a:t>
            </a:r>
          </a:p>
          <a:p>
            <a:endParaRPr lang="en-US" altLang="en-US" sz="2800" b="1" dirty="0">
              <a:solidFill>
                <a:prstClr val="black"/>
              </a:solidFill>
            </a:endParaRPr>
          </a:p>
          <a:p>
            <a:endParaRPr lang="en-US" altLang="en-US" sz="2800" b="1" dirty="0">
              <a:solidFill>
                <a:prstClr val="black"/>
              </a:solidFill>
            </a:endParaRPr>
          </a:p>
          <a:p>
            <a:pPr algn="just"/>
            <a:endParaRPr lang="en-US" altLang="en-US" sz="2800" i="1" dirty="0">
              <a:solidFill>
                <a:prstClr val="black"/>
              </a:solidFill>
            </a:endParaRPr>
          </a:p>
          <a:p>
            <a:pPr algn="just"/>
            <a:endParaRPr lang="en-US" altLang="en-US" sz="2000" b="1" dirty="0">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190" y="221994"/>
            <a:ext cx="2333950" cy="204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2937" y="165978"/>
            <a:ext cx="1793209" cy="1875249"/>
          </a:xfrm>
          <a:prstGeom prst="rect">
            <a:avLst/>
          </a:prstGeom>
        </p:spPr>
      </p:pic>
      <p:sp>
        <p:nvSpPr>
          <p:cNvPr id="11" name="Title 10"/>
          <p:cNvSpPr txBox="1">
            <a:spLocks/>
          </p:cNvSpPr>
          <p:nvPr/>
        </p:nvSpPr>
        <p:spPr>
          <a:xfrm>
            <a:off x="2112712" y="231796"/>
            <a:ext cx="7451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1657" y="3500397"/>
            <a:ext cx="4544705" cy="2855953"/>
          </a:xfrm>
          <a:prstGeom prst="rect">
            <a:avLst/>
          </a:prstGeom>
        </p:spPr>
      </p:pic>
      <p:sp>
        <p:nvSpPr>
          <p:cNvPr id="4" name="Date Placeholder 3"/>
          <p:cNvSpPr>
            <a:spLocks noGrp="1"/>
          </p:cNvSpPr>
          <p:nvPr>
            <p:ph type="dt" sz="half" idx="10"/>
          </p:nvPr>
        </p:nvSpPr>
        <p:spPr/>
        <p:txBody>
          <a:bodyPr/>
          <a:lstStyle/>
          <a:p>
            <a:fld id="{D6392E0F-B3CC-4019-9747-E036153F806F}" type="datetime1">
              <a:rPr lang="en-US" smtClean="0"/>
              <a:t>9/12/2017</a:t>
            </a:fld>
            <a:endParaRPr lang="en-US"/>
          </a:p>
        </p:txBody>
      </p:sp>
      <p:sp>
        <p:nvSpPr>
          <p:cNvPr id="9" name="Footer Placeholder 8"/>
          <p:cNvSpPr>
            <a:spLocks noGrp="1"/>
          </p:cNvSpPr>
          <p:nvPr>
            <p:ph type="ftr" sz="quarter" idx="11"/>
          </p:nvPr>
        </p:nvSpPr>
        <p:spPr/>
        <p:txBody>
          <a:bodyPr/>
          <a:lstStyle/>
          <a:p>
            <a:r>
              <a:rPr lang="en-US"/>
              <a:t>BIG DATA -Research Ready Communities in Chicago Communities </a:t>
            </a:r>
          </a:p>
        </p:txBody>
      </p:sp>
    </p:spTree>
    <p:extLst>
      <p:ext uri="{BB962C8B-B14F-4D97-AF65-F5344CB8AC3E}">
        <p14:creationId xmlns:p14="http://schemas.microsoft.com/office/powerpoint/2010/main" val="3260837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0249" y="955278"/>
            <a:ext cx="4611501" cy="1325563"/>
          </a:xfrm>
        </p:spPr>
        <p:txBody>
          <a:bodyPr>
            <a:normAutofit/>
          </a:bodyPr>
          <a:lstStyle/>
          <a:p>
            <a:pPr algn="ctr"/>
            <a:r>
              <a:rPr lang="en-US" sz="3600" b="1" dirty="0">
                <a:solidFill>
                  <a:schemeClr val="accent5">
                    <a:lumMod val="50000"/>
                  </a:schemeClr>
                </a:solidFill>
              </a:rPr>
              <a:t>What is big data? </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04281" y="1967622"/>
            <a:ext cx="3908662" cy="4406191"/>
          </a:xfrm>
          <a:ln>
            <a:solidFill>
              <a:srgbClr val="000000"/>
            </a:solidFill>
          </a:ln>
        </p:spPr>
      </p:pic>
      <p:graphicFrame>
        <p:nvGraphicFramePr>
          <p:cNvPr id="11" name="Content Placeholder 10"/>
          <p:cNvGraphicFramePr>
            <a:graphicFrameLocks noGrp="1"/>
          </p:cNvGraphicFramePr>
          <p:nvPr>
            <p:ph sz="half" idx="2"/>
            <p:extLst>
              <p:ext uri="{D42A27DB-BD31-4B8C-83A1-F6EECF244321}">
                <p14:modId xmlns:p14="http://schemas.microsoft.com/office/powerpoint/2010/main" val="2104314860"/>
              </p:ext>
            </p:extLst>
          </p:nvPr>
        </p:nvGraphicFramePr>
        <p:xfrm>
          <a:off x="6910612" y="1893575"/>
          <a:ext cx="4054166" cy="4462775"/>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10"/>
          <p:cNvSpPr txBox="1">
            <a:spLocks/>
          </p:cNvSpPr>
          <p:nvPr/>
        </p:nvSpPr>
        <p:spPr>
          <a:xfrm>
            <a:off x="2539271" y="-103627"/>
            <a:ext cx="7451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5351" y="165978"/>
            <a:ext cx="1868263" cy="163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46607" y="165978"/>
            <a:ext cx="1509539" cy="1578601"/>
          </a:xfrm>
          <a:prstGeom prst="rect">
            <a:avLst/>
          </a:prstGeom>
        </p:spPr>
      </p:pic>
      <p:sp>
        <p:nvSpPr>
          <p:cNvPr id="9" name="Date Placeholder 8"/>
          <p:cNvSpPr>
            <a:spLocks noGrp="1"/>
          </p:cNvSpPr>
          <p:nvPr>
            <p:ph type="dt" sz="half" idx="10"/>
          </p:nvPr>
        </p:nvSpPr>
        <p:spPr/>
        <p:txBody>
          <a:bodyPr/>
          <a:lstStyle/>
          <a:p>
            <a:fld id="{257B4043-EB8A-47D8-AE6D-8B125C51A1BF}" type="datetime1">
              <a:rPr lang="en-US" smtClean="0"/>
              <a:t>9/12/2017</a:t>
            </a:fld>
            <a:endParaRPr lang="en-US"/>
          </a:p>
        </p:txBody>
      </p:sp>
      <p:sp>
        <p:nvSpPr>
          <p:cNvPr id="12" name="Footer Placeholder 11"/>
          <p:cNvSpPr>
            <a:spLocks noGrp="1"/>
          </p:cNvSpPr>
          <p:nvPr>
            <p:ph type="ftr" sz="quarter" idx="11"/>
          </p:nvPr>
        </p:nvSpPr>
        <p:spPr/>
        <p:txBody>
          <a:bodyPr/>
          <a:lstStyle/>
          <a:p>
            <a:r>
              <a:rPr lang="en-US"/>
              <a:t>BIG DATA -Research Ready Communities in Chicago Communities </a:t>
            </a:r>
          </a:p>
        </p:txBody>
      </p:sp>
      <p:sp>
        <p:nvSpPr>
          <p:cNvPr id="13" name="Slide Number Placeholder 12"/>
          <p:cNvSpPr>
            <a:spLocks noGrp="1"/>
          </p:cNvSpPr>
          <p:nvPr>
            <p:ph type="sldNum" sz="quarter" idx="12"/>
          </p:nvPr>
        </p:nvSpPr>
        <p:spPr/>
        <p:txBody>
          <a:bodyPr/>
          <a:lstStyle/>
          <a:p>
            <a:fld id="{F8B34BB5-59D1-4FD9-BF94-6B64B82FC4D9}" type="slidenum">
              <a:rPr lang="en-US" smtClean="0"/>
              <a:t>12</a:t>
            </a:fld>
            <a:endParaRPr lang="en-US"/>
          </a:p>
        </p:txBody>
      </p:sp>
    </p:spTree>
    <p:extLst>
      <p:ext uri="{BB962C8B-B14F-4D97-AF65-F5344CB8AC3E}">
        <p14:creationId xmlns:p14="http://schemas.microsoft.com/office/powerpoint/2010/main" val="2240052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094" y="898551"/>
            <a:ext cx="10515600" cy="1325563"/>
          </a:xfrm>
        </p:spPr>
        <p:txBody>
          <a:bodyPr>
            <a:normAutofit/>
          </a:bodyPr>
          <a:lstStyle/>
          <a:p>
            <a:pPr algn="ctr"/>
            <a:r>
              <a:rPr lang="en-US" sz="3600" b="1" dirty="0">
                <a:solidFill>
                  <a:schemeClr val="accent1">
                    <a:lumMod val="75000"/>
                  </a:schemeClr>
                </a:solidFill>
              </a:rPr>
              <a:t>What is big data used for?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4514848"/>
              </p:ext>
            </p:extLst>
          </p:nvPr>
        </p:nvGraphicFramePr>
        <p:xfrm>
          <a:off x="2244618" y="1937838"/>
          <a:ext cx="7458940" cy="4106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3810000" y="5486401"/>
            <a:ext cx="5410200" cy="461665"/>
          </a:xfrm>
          <a:prstGeom prst="rect">
            <a:avLst/>
          </a:prstGeom>
          <a:noFill/>
        </p:spPr>
        <p:txBody>
          <a:bodyPr wrap="square" rtlCol="0">
            <a:spAutoFit/>
          </a:bodyPr>
          <a:lstStyle/>
          <a:p>
            <a:r>
              <a:rPr lang="en-US" sz="2400" b="1" dirty="0"/>
              <a:t>Addressing Health Disparities </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1879" y="44745"/>
            <a:ext cx="2132739" cy="186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34337" y="165978"/>
            <a:ext cx="2021809" cy="1875249"/>
          </a:xfrm>
          <a:prstGeom prst="rect">
            <a:avLst/>
          </a:prstGeom>
        </p:spPr>
      </p:pic>
      <p:sp>
        <p:nvSpPr>
          <p:cNvPr id="9" name="Title 10"/>
          <p:cNvSpPr txBox="1">
            <a:spLocks/>
          </p:cNvSpPr>
          <p:nvPr/>
        </p:nvSpPr>
        <p:spPr>
          <a:xfrm>
            <a:off x="2149522" y="70430"/>
            <a:ext cx="7451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p:txBody>
      </p:sp>
      <p:sp>
        <p:nvSpPr>
          <p:cNvPr id="3" name="Date Placeholder 2"/>
          <p:cNvSpPr>
            <a:spLocks noGrp="1"/>
          </p:cNvSpPr>
          <p:nvPr>
            <p:ph type="dt" sz="half" idx="10"/>
          </p:nvPr>
        </p:nvSpPr>
        <p:spPr/>
        <p:txBody>
          <a:bodyPr/>
          <a:lstStyle/>
          <a:p>
            <a:fld id="{A183358E-D1A2-4416-BA56-E9F6C1D60ABA}" type="datetime1">
              <a:rPr lang="en-US" smtClean="0"/>
              <a:t>9/12/2017</a:t>
            </a:fld>
            <a:endParaRPr lang="en-US"/>
          </a:p>
        </p:txBody>
      </p:sp>
      <p:sp>
        <p:nvSpPr>
          <p:cNvPr id="4" name="Footer Placeholder 3"/>
          <p:cNvSpPr>
            <a:spLocks noGrp="1"/>
          </p:cNvSpPr>
          <p:nvPr>
            <p:ph type="ftr" sz="quarter" idx="11"/>
          </p:nvPr>
        </p:nvSpPr>
        <p:spPr/>
        <p:txBody>
          <a:bodyPr/>
          <a:lstStyle/>
          <a:p>
            <a:r>
              <a:rPr lang="en-US"/>
              <a:t>BIG DATA -Research Ready Communities in Chicago Communities </a:t>
            </a:r>
          </a:p>
        </p:txBody>
      </p:sp>
      <p:sp>
        <p:nvSpPr>
          <p:cNvPr id="10" name="Slide Number Placeholder 9"/>
          <p:cNvSpPr>
            <a:spLocks noGrp="1"/>
          </p:cNvSpPr>
          <p:nvPr>
            <p:ph type="sldNum" sz="quarter" idx="12"/>
          </p:nvPr>
        </p:nvSpPr>
        <p:spPr/>
        <p:txBody>
          <a:bodyPr/>
          <a:lstStyle/>
          <a:p>
            <a:fld id="{F8B34BB5-59D1-4FD9-BF94-6B64B82FC4D9}" type="slidenum">
              <a:rPr lang="en-US" smtClean="0"/>
              <a:t>13</a:t>
            </a:fld>
            <a:endParaRPr lang="en-US"/>
          </a:p>
        </p:txBody>
      </p:sp>
    </p:spTree>
    <p:extLst>
      <p:ext uri="{BB962C8B-B14F-4D97-AF65-F5344CB8AC3E}">
        <p14:creationId xmlns:p14="http://schemas.microsoft.com/office/powerpoint/2010/main" val="690211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19544" y="869751"/>
            <a:ext cx="6701590" cy="1325563"/>
          </a:xfrm>
        </p:spPr>
        <p:txBody>
          <a:bodyPr/>
          <a:lstStyle/>
          <a:p>
            <a:pPr algn="ctr"/>
            <a:r>
              <a:rPr lang="en-US" sz="2400" b="1" dirty="0">
                <a:solidFill>
                  <a:schemeClr val="accent1">
                    <a:lumMod val="75000"/>
                  </a:schemeClr>
                </a:solidFill>
              </a:rPr>
              <a:t>What is happening at County and City level?</a:t>
            </a:r>
            <a:r>
              <a:rPr lang="en-US" sz="4000" dirty="0">
                <a:solidFill>
                  <a:schemeClr val="accent1">
                    <a:lumMod val="75000"/>
                  </a:schemeClr>
                </a:solidFill>
              </a:rPr>
              <a:t> </a:t>
            </a:r>
          </a:p>
        </p:txBody>
      </p:sp>
      <p:pic>
        <p:nvPicPr>
          <p:cNvPr id="11" name="Content Placeholder 10"/>
          <p:cNvPicPr>
            <a:picLocks noGrp="1" noChangeAspect="1"/>
          </p:cNvPicPr>
          <p:nvPr>
            <p:ph sz="half" idx="1"/>
          </p:nvPr>
        </p:nvPicPr>
        <p:blipFill>
          <a:blip r:embed="rId3"/>
          <a:stretch>
            <a:fillRect/>
          </a:stretch>
        </p:blipFill>
        <p:spPr>
          <a:xfrm>
            <a:off x="2058139" y="1766886"/>
            <a:ext cx="3576270" cy="4589463"/>
          </a:xfrm>
          <a:prstGeom prst="rect">
            <a:avLst/>
          </a:prstGeom>
        </p:spPr>
      </p:pic>
      <p:sp>
        <p:nvSpPr>
          <p:cNvPr id="7" name="Slide Number Placeholder 6"/>
          <p:cNvSpPr>
            <a:spLocks noGrp="1"/>
          </p:cNvSpPr>
          <p:nvPr>
            <p:ph type="sldNum" sz="quarter" idx="10"/>
          </p:nvPr>
        </p:nvSpPr>
        <p:spPr/>
        <p:txBody>
          <a:bodyPr/>
          <a:lstStyle/>
          <a:p>
            <a:pPr>
              <a:defRPr/>
            </a:pPr>
            <a:fld id="{60006205-C278-4786-A893-66A2FD040BB2}" type="slidenum">
              <a:rPr lang="en-US" altLang="en-US" smtClean="0"/>
              <a:pPr>
                <a:defRPr/>
              </a:pPr>
              <a:t>14</a:t>
            </a:fld>
            <a:endParaRPr lang="en-US" altLang="en-US"/>
          </a:p>
        </p:txBody>
      </p:sp>
      <p:pic>
        <p:nvPicPr>
          <p:cNvPr id="14" name="Content Placeholder 13"/>
          <p:cNvPicPr>
            <a:picLocks noGrp="1" noChangeAspect="1"/>
          </p:cNvPicPr>
          <p:nvPr>
            <p:ph sz="half" idx="2"/>
          </p:nvPr>
        </p:nvPicPr>
        <p:blipFill>
          <a:blip r:embed="rId4"/>
          <a:stretch>
            <a:fillRect/>
          </a:stretch>
        </p:blipFill>
        <p:spPr>
          <a:xfrm>
            <a:off x="6257232" y="1766887"/>
            <a:ext cx="3584804" cy="4589463"/>
          </a:xfrm>
          <a:prstGeom prst="rect">
            <a:avLst/>
          </a:prstGeom>
        </p:spPr>
      </p:pic>
      <p:sp>
        <p:nvSpPr>
          <p:cNvPr id="15" name="TextBox 14"/>
          <p:cNvSpPr txBox="1"/>
          <p:nvPr/>
        </p:nvSpPr>
        <p:spPr>
          <a:xfrm>
            <a:off x="6158902" y="4287561"/>
            <a:ext cx="3468802" cy="1754326"/>
          </a:xfrm>
          <a:prstGeom prst="rect">
            <a:avLst/>
          </a:prstGeom>
          <a:noFill/>
        </p:spPr>
        <p:txBody>
          <a:bodyPr wrap="square" rtlCol="0">
            <a:spAutoFit/>
          </a:bodyPr>
          <a:lstStyle/>
          <a:p>
            <a:r>
              <a:rPr lang="en-US" dirty="0">
                <a:solidFill>
                  <a:schemeClr val="bg1"/>
                </a:solidFill>
              </a:rPr>
              <a:t>“A city with strong communities and collaborative stakeholders, where all residents enjoy equitable access to resources, opportunities and environments that maximize their health and well-being.”</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0720" y="81808"/>
            <a:ext cx="2333950" cy="204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2937" y="165978"/>
            <a:ext cx="1793209" cy="1875249"/>
          </a:xfrm>
          <a:prstGeom prst="rect">
            <a:avLst/>
          </a:prstGeom>
        </p:spPr>
      </p:pic>
      <p:sp>
        <p:nvSpPr>
          <p:cNvPr id="12" name="Title 10"/>
          <p:cNvSpPr txBox="1">
            <a:spLocks/>
          </p:cNvSpPr>
          <p:nvPr/>
        </p:nvSpPr>
        <p:spPr>
          <a:xfrm>
            <a:off x="2266111" y="187048"/>
            <a:ext cx="7451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p:txBody>
      </p:sp>
      <p:sp>
        <p:nvSpPr>
          <p:cNvPr id="2" name="Date Placeholder 1"/>
          <p:cNvSpPr>
            <a:spLocks noGrp="1"/>
          </p:cNvSpPr>
          <p:nvPr>
            <p:ph type="dt" sz="half" idx="10"/>
          </p:nvPr>
        </p:nvSpPr>
        <p:spPr/>
        <p:txBody>
          <a:bodyPr/>
          <a:lstStyle/>
          <a:p>
            <a:fld id="{745CC5A6-90FA-45B2-A954-E8B2C5F2FF67}" type="datetime1">
              <a:rPr lang="en-US" smtClean="0"/>
              <a:t>9/12/2017</a:t>
            </a:fld>
            <a:endParaRPr lang="en-US"/>
          </a:p>
        </p:txBody>
      </p:sp>
      <p:sp>
        <p:nvSpPr>
          <p:cNvPr id="3" name="Footer Placeholder 2"/>
          <p:cNvSpPr>
            <a:spLocks noGrp="1"/>
          </p:cNvSpPr>
          <p:nvPr>
            <p:ph type="ftr" sz="quarter" idx="11"/>
          </p:nvPr>
        </p:nvSpPr>
        <p:spPr/>
        <p:txBody>
          <a:bodyPr/>
          <a:lstStyle/>
          <a:p>
            <a:r>
              <a:rPr lang="en-US"/>
              <a:t>BIG DATA -Research Ready Communities in Chicago Communities </a:t>
            </a:r>
          </a:p>
        </p:txBody>
      </p:sp>
    </p:spTree>
    <p:extLst>
      <p:ext uri="{BB962C8B-B14F-4D97-AF65-F5344CB8AC3E}">
        <p14:creationId xmlns:p14="http://schemas.microsoft.com/office/powerpoint/2010/main" val="2260497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306" y="1006316"/>
            <a:ext cx="10515600" cy="1325563"/>
          </a:xfrm>
        </p:spPr>
        <p:txBody>
          <a:bodyPr/>
          <a:lstStyle/>
          <a:p>
            <a:pPr algn="ctr"/>
            <a:r>
              <a:rPr lang="en-US" dirty="0">
                <a:solidFill>
                  <a:schemeClr val="accent1">
                    <a:lumMod val="75000"/>
                  </a:schemeClr>
                </a:solidFill>
              </a:rPr>
              <a:t>Big Data PCORI style </a:t>
            </a:r>
          </a:p>
        </p:txBody>
      </p:sp>
      <p:pic>
        <p:nvPicPr>
          <p:cNvPr id="8" name="Content Placeholder 7"/>
          <p:cNvPicPr>
            <a:picLocks noGrp="1" noChangeAspect="1"/>
          </p:cNvPicPr>
          <p:nvPr>
            <p:ph sz="half" idx="1"/>
          </p:nvPr>
        </p:nvPicPr>
        <p:blipFill>
          <a:blip r:embed="rId3"/>
          <a:stretch>
            <a:fillRect/>
          </a:stretch>
        </p:blipFill>
        <p:spPr>
          <a:xfrm>
            <a:off x="1421619" y="2099134"/>
            <a:ext cx="3330995" cy="3910290"/>
          </a:xfrm>
          <a:prstGeom prst="rect">
            <a:avLst/>
          </a:prstGeom>
          <a:ln>
            <a:solidFill>
              <a:schemeClr val="accent1">
                <a:lumMod val="75000"/>
              </a:schemeClr>
            </a:solidFill>
          </a:ln>
        </p:spPr>
      </p:pic>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112781" y="2046263"/>
            <a:ext cx="3216280" cy="4177104"/>
          </a:xfrm>
        </p:spPr>
      </p:pic>
      <p:sp>
        <p:nvSpPr>
          <p:cNvPr id="15" name="Oval 14"/>
          <p:cNvSpPr/>
          <p:nvPr/>
        </p:nvSpPr>
        <p:spPr>
          <a:xfrm>
            <a:off x="4114800" y="5257801"/>
            <a:ext cx="914400" cy="5720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505200" y="3048000"/>
            <a:ext cx="557244"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962400" y="4038600"/>
            <a:ext cx="685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371600" y="5915970"/>
            <a:ext cx="3657600" cy="426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Created by Chicago </a:t>
            </a:r>
            <a:r>
              <a:rPr lang="en-US" dirty="0" err="1"/>
              <a:t>Dept</a:t>
            </a:r>
            <a:r>
              <a:rPr lang="en-US" dirty="0"/>
              <a:t> of Public Health </a:t>
            </a:r>
          </a:p>
        </p:txBody>
      </p:sp>
      <p:sp>
        <p:nvSpPr>
          <p:cNvPr id="6" name="Right Arrow 5"/>
          <p:cNvSpPr/>
          <p:nvPr/>
        </p:nvSpPr>
        <p:spPr>
          <a:xfrm>
            <a:off x="5373155" y="3314700"/>
            <a:ext cx="1445689"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3183" y="228780"/>
            <a:ext cx="2333950" cy="204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2937" y="165978"/>
            <a:ext cx="1793209" cy="1875249"/>
          </a:xfrm>
          <a:prstGeom prst="rect">
            <a:avLst/>
          </a:prstGeom>
        </p:spPr>
      </p:pic>
      <p:sp>
        <p:nvSpPr>
          <p:cNvPr id="12" name="Title 10"/>
          <p:cNvSpPr txBox="1">
            <a:spLocks/>
          </p:cNvSpPr>
          <p:nvPr/>
        </p:nvSpPr>
        <p:spPr>
          <a:xfrm>
            <a:off x="2335267" y="219264"/>
            <a:ext cx="7451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p:txBody>
      </p:sp>
      <p:sp>
        <p:nvSpPr>
          <p:cNvPr id="3" name="Date Placeholder 2"/>
          <p:cNvSpPr>
            <a:spLocks noGrp="1"/>
          </p:cNvSpPr>
          <p:nvPr>
            <p:ph type="dt" sz="half" idx="10"/>
          </p:nvPr>
        </p:nvSpPr>
        <p:spPr/>
        <p:txBody>
          <a:bodyPr/>
          <a:lstStyle/>
          <a:p>
            <a:fld id="{B4CB1C5A-5550-42E8-A75B-7342D35AF9EE}" type="datetime1">
              <a:rPr lang="en-US" smtClean="0"/>
              <a:t>9/12/2017</a:t>
            </a:fld>
            <a:endParaRPr lang="en-US"/>
          </a:p>
        </p:txBody>
      </p:sp>
      <p:sp>
        <p:nvSpPr>
          <p:cNvPr id="4" name="Footer Placeholder 3"/>
          <p:cNvSpPr>
            <a:spLocks noGrp="1"/>
          </p:cNvSpPr>
          <p:nvPr>
            <p:ph type="ftr" sz="quarter" idx="11"/>
          </p:nvPr>
        </p:nvSpPr>
        <p:spPr/>
        <p:txBody>
          <a:bodyPr/>
          <a:lstStyle/>
          <a:p>
            <a:r>
              <a:rPr lang="en-US"/>
              <a:t>BIG DATA -Research Ready Communities in Chicago Communities </a:t>
            </a:r>
          </a:p>
        </p:txBody>
      </p:sp>
      <p:sp>
        <p:nvSpPr>
          <p:cNvPr id="7" name="Slide Number Placeholder 6"/>
          <p:cNvSpPr>
            <a:spLocks noGrp="1"/>
          </p:cNvSpPr>
          <p:nvPr>
            <p:ph type="sldNum" sz="quarter" idx="12"/>
          </p:nvPr>
        </p:nvSpPr>
        <p:spPr/>
        <p:txBody>
          <a:bodyPr/>
          <a:lstStyle/>
          <a:p>
            <a:fld id="{F8B34BB5-59D1-4FD9-BF94-6B64B82FC4D9}" type="slidenum">
              <a:rPr lang="en-US" smtClean="0"/>
              <a:t>15</a:t>
            </a:fld>
            <a:endParaRPr lang="en-US"/>
          </a:p>
        </p:txBody>
      </p:sp>
    </p:spTree>
    <p:extLst>
      <p:ext uri="{BB962C8B-B14F-4D97-AF65-F5344CB8AC3E}">
        <p14:creationId xmlns:p14="http://schemas.microsoft.com/office/powerpoint/2010/main" val="2281323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908" y="1153081"/>
            <a:ext cx="7249330" cy="1325563"/>
          </a:xfrm>
        </p:spPr>
        <p:txBody>
          <a:bodyPr>
            <a:normAutofit/>
          </a:bodyPr>
          <a:lstStyle/>
          <a:p>
            <a:pPr algn="ctr"/>
            <a:r>
              <a:rPr lang="en-US" sz="3200" b="1" dirty="0">
                <a:solidFill>
                  <a:schemeClr val="accent1">
                    <a:lumMod val="75000"/>
                  </a:schemeClr>
                </a:solidFill>
              </a:rPr>
              <a:t>Joining a Big Data </a:t>
            </a:r>
            <a:r>
              <a:rPr lang="en-US" sz="3200" b="1" i="1" dirty="0">
                <a:solidFill>
                  <a:schemeClr val="accent1">
                    <a:lumMod val="75000"/>
                  </a:schemeClr>
                </a:solidFill>
              </a:rPr>
              <a:t>Patient-Powered Research Network   </a:t>
            </a:r>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621418" y="2174875"/>
            <a:ext cx="3423334" cy="3951288"/>
          </a:xfrm>
        </p:spPr>
      </p:pic>
      <p:sp>
        <p:nvSpPr>
          <p:cNvPr id="7" name="Slide Number Placeholder 6"/>
          <p:cNvSpPr>
            <a:spLocks noGrp="1"/>
          </p:cNvSpPr>
          <p:nvPr>
            <p:ph type="sldNum" sz="quarter" idx="10"/>
          </p:nvPr>
        </p:nvSpPr>
        <p:spPr/>
        <p:txBody>
          <a:bodyPr/>
          <a:lstStyle/>
          <a:p>
            <a:pPr>
              <a:defRPr/>
            </a:pPr>
            <a:fld id="{60006205-C278-4786-A893-66A2FD040BB2}" type="slidenum">
              <a:rPr lang="en-US" altLang="en-US" smtClean="0"/>
              <a:pPr>
                <a:defRPr/>
              </a:pPr>
              <a:t>16</a:t>
            </a:fld>
            <a:endParaRPr lang="en-US" altLang="en-US"/>
          </a:p>
        </p:txBody>
      </p:sp>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439265" y="2401009"/>
            <a:ext cx="3091792" cy="3951288"/>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58" y="131288"/>
            <a:ext cx="2333950" cy="204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2937" y="165978"/>
            <a:ext cx="1793209" cy="1875249"/>
          </a:xfrm>
          <a:prstGeom prst="rect">
            <a:avLst/>
          </a:prstGeom>
        </p:spPr>
      </p:pic>
      <p:sp>
        <p:nvSpPr>
          <p:cNvPr id="12" name="Title 10"/>
          <p:cNvSpPr txBox="1">
            <a:spLocks/>
          </p:cNvSpPr>
          <p:nvPr/>
        </p:nvSpPr>
        <p:spPr>
          <a:xfrm>
            <a:off x="2108626" y="137967"/>
            <a:ext cx="7451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p:txBody>
      </p:sp>
      <p:sp>
        <p:nvSpPr>
          <p:cNvPr id="13" name="Date Placeholder 12"/>
          <p:cNvSpPr>
            <a:spLocks noGrp="1"/>
          </p:cNvSpPr>
          <p:nvPr>
            <p:ph type="dt" sz="half" idx="10"/>
          </p:nvPr>
        </p:nvSpPr>
        <p:spPr/>
        <p:txBody>
          <a:bodyPr/>
          <a:lstStyle/>
          <a:p>
            <a:fld id="{FB132868-5061-4D44-80D0-FD7513123D62}" type="datetime1">
              <a:rPr lang="en-US" smtClean="0"/>
              <a:t>9/12/2017</a:t>
            </a:fld>
            <a:endParaRPr lang="en-US"/>
          </a:p>
        </p:txBody>
      </p:sp>
      <p:sp>
        <p:nvSpPr>
          <p:cNvPr id="14" name="Footer Placeholder 13"/>
          <p:cNvSpPr>
            <a:spLocks noGrp="1"/>
          </p:cNvSpPr>
          <p:nvPr>
            <p:ph type="ftr" sz="quarter" idx="11"/>
          </p:nvPr>
        </p:nvSpPr>
        <p:spPr/>
        <p:txBody>
          <a:bodyPr/>
          <a:lstStyle/>
          <a:p>
            <a:r>
              <a:rPr lang="en-US"/>
              <a:t>BIG DATA -Research Ready Communities in Chicago Communities </a:t>
            </a:r>
          </a:p>
        </p:txBody>
      </p:sp>
    </p:spTree>
    <p:extLst>
      <p:ext uri="{BB962C8B-B14F-4D97-AF65-F5344CB8AC3E}">
        <p14:creationId xmlns:p14="http://schemas.microsoft.com/office/powerpoint/2010/main" val="1303383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E657D9B5-7C7F-4B26-A53B-3C3806EF183D}" type="slidenum">
              <a:rPr lang="en-US" altLang="en-US" smtClean="0"/>
              <a:pPr>
                <a:defRPr/>
              </a:pPr>
              <a:t>17</a:t>
            </a:fld>
            <a:endParaRPr lang="en-US" altLang="en-US"/>
          </a:p>
        </p:txBody>
      </p:sp>
      <p:sp>
        <p:nvSpPr>
          <p:cNvPr id="7" name="TextBox 3"/>
          <p:cNvSpPr txBox="1">
            <a:spLocks noChangeArrowheads="1"/>
          </p:cNvSpPr>
          <p:nvPr/>
        </p:nvSpPr>
        <p:spPr bwMode="auto">
          <a:xfrm>
            <a:off x="247190" y="2041227"/>
            <a:ext cx="5962542" cy="2985433"/>
          </a:xfrm>
          <a:prstGeom prst="rect">
            <a:avLst/>
          </a:prstGeom>
          <a:solidFill>
            <a:schemeClr val="bg2"/>
          </a:solidFill>
          <a:ln>
            <a:noFill/>
          </a:ln>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800" b="1" dirty="0">
                <a:solidFill>
                  <a:schemeClr val="accent1">
                    <a:lumMod val="75000"/>
                  </a:schemeClr>
                </a:solidFill>
              </a:rPr>
              <a:t>GOAL B:</a:t>
            </a:r>
          </a:p>
          <a:p>
            <a:endParaRPr lang="en-US" altLang="en-US" sz="2800" b="1" dirty="0">
              <a:solidFill>
                <a:schemeClr val="accent1">
                  <a:lumMod val="75000"/>
                </a:schemeClr>
              </a:solidFill>
            </a:endParaRPr>
          </a:p>
          <a:p>
            <a:r>
              <a:rPr lang="en-US" altLang="en-US" sz="2800" i="1" dirty="0">
                <a:solidFill>
                  <a:schemeClr val="accent1">
                    <a:lumMod val="75000"/>
                  </a:schemeClr>
                </a:solidFill>
              </a:rPr>
              <a:t>“</a:t>
            </a:r>
            <a:r>
              <a:rPr lang="en-US" sz="2800" dirty="0">
                <a:solidFill>
                  <a:schemeClr val="accent1">
                    <a:lumMod val="75000"/>
                  </a:schemeClr>
                </a:solidFill>
              </a:rPr>
              <a:t>Have developed a survey to identify the health conditions and factors which are priorities in your faith based communities</a:t>
            </a:r>
            <a:r>
              <a:rPr lang="en-US" altLang="en-US" sz="2800" i="1" dirty="0">
                <a:solidFill>
                  <a:schemeClr val="accent1">
                    <a:lumMod val="75000"/>
                  </a:schemeClr>
                </a:solidFill>
              </a:rPr>
              <a:t>”</a:t>
            </a:r>
          </a:p>
          <a:p>
            <a:pPr algn="just"/>
            <a:endParaRPr lang="en-US" altLang="en-US" sz="2000" b="1" dirty="0">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190" y="221994"/>
            <a:ext cx="2333950" cy="204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2937" y="165978"/>
            <a:ext cx="1793209" cy="1875249"/>
          </a:xfrm>
          <a:prstGeom prst="rect">
            <a:avLst/>
          </a:prstGeom>
        </p:spPr>
      </p:pic>
      <p:sp>
        <p:nvSpPr>
          <p:cNvPr id="11" name="Title 10"/>
          <p:cNvSpPr txBox="1">
            <a:spLocks/>
          </p:cNvSpPr>
          <p:nvPr/>
        </p:nvSpPr>
        <p:spPr>
          <a:xfrm>
            <a:off x="2446361" y="581005"/>
            <a:ext cx="7451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4538" y="2818249"/>
            <a:ext cx="5233737" cy="3156781"/>
          </a:xfrm>
          <a:prstGeom prst="rect">
            <a:avLst/>
          </a:prstGeom>
        </p:spPr>
      </p:pic>
      <p:sp>
        <p:nvSpPr>
          <p:cNvPr id="4" name="Date Placeholder 3"/>
          <p:cNvSpPr>
            <a:spLocks noGrp="1"/>
          </p:cNvSpPr>
          <p:nvPr>
            <p:ph type="dt" sz="half" idx="10"/>
          </p:nvPr>
        </p:nvSpPr>
        <p:spPr/>
        <p:txBody>
          <a:bodyPr/>
          <a:lstStyle/>
          <a:p>
            <a:fld id="{9E1625E7-F0CC-4BA7-AEA1-19E202322665}" type="datetime1">
              <a:rPr lang="en-US" smtClean="0"/>
              <a:t>9/12/2017</a:t>
            </a:fld>
            <a:endParaRPr lang="en-US"/>
          </a:p>
        </p:txBody>
      </p:sp>
      <p:sp>
        <p:nvSpPr>
          <p:cNvPr id="12" name="Footer Placeholder 11"/>
          <p:cNvSpPr>
            <a:spLocks noGrp="1"/>
          </p:cNvSpPr>
          <p:nvPr>
            <p:ph type="ftr" sz="quarter" idx="11"/>
          </p:nvPr>
        </p:nvSpPr>
        <p:spPr/>
        <p:txBody>
          <a:bodyPr/>
          <a:lstStyle/>
          <a:p>
            <a:r>
              <a:rPr lang="en-US"/>
              <a:t>BIG DATA -Research Ready Communities in Chicago Communities </a:t>
            </a:r>
          </a:p>
        </p:txBody>
      </p:sp>
    </p:spTree>
    <p:extLst>
      <p:ext uri="{BB962C8B-B14F-4D97-AF65-F5344CB8AC3E}">
        <p14:creationId xmlns:p14="http://schemas.microsoft.com/office/powerpoint/2010/main" val="1990483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1130968" y="1036870"/>
            <a:ext cx="10515600" cy="1325563"/>
          </a:xfrm>
        </p:spPr>
        <p:txBody>
          <a:bodyPr/>
          <a:lstStyle/>
          <a:p>
            <a:pPr>
              <a:defRPr/>
            </a:pPr>
            <a:r>
              <a:rPr lang="en-US" altLang="en-US" sz="3600" b="1" dirty="0">
                <a:solidFill>
                  <a:schemeClr val="accent1">
                    <a:lumMod val="75000"/>
                  </a:schemeClr>
                </a:solidFill>
                <a:latin typeface="Baskerville Old Face" panose="02020602080505020303" pitchFamily="18" charset="0"/>
              </a:rPr>
              <a:t>Building a faith-based community health survey</a:t>
            </a:r>
            <a:r>
              <a:rPr lang="en-US" altLang="en-US" b="1" dirty="0">
                <a:solidFill>
                  <a:schemeClr val="accent1">
                    <a:lumMod val="75000"/>
                  </a:schemeClr>
                </a:solidFill>
                <a:latin typeface="Baskerville Old Face" panose="02020602080505020303" pitchFamily="18" charset="0"/>
              </a:rPr>
              <a:t> </a:t>
            </a:r>
            <a:r>
              <a:rPr lang="en-US" altLang="en-US" sz="4800" b="1" dirty="0">
                <a:latin typeface="Baskerville Old Face" panose="02020602080505020303" pitchFamily="18" charset="0"/>
              </a:rPr>
              <a:t/>
            </a:r>
            <a:br>
              <a:rPr lang="en-US" altLang="en-US" sz="4800" b="1" dirty="0">
                <a:latin typeface="Baskerville Old Face" panose="02020602080505020303" pitchFamily="18" charset="0"/>
              </a:rPr>
            </a:br>
            <a:endParaRPr lang="en-US" dirty="0">
              <a:latin typeface="Baskerville Old Face" panose="02020602080505020303" pitchFamily="18" charset="0"/>
            </a:endParaRPr>
          </a:p>
        </p:txBody>
      </p:sp>
      <p:sp>
        <p:nvSpPr>
          <p:cNvPr id="2" name="Slide Number Placeholder 1"/>
          <p:cNvSpPr>
            <a:spLocks noGrp="1"/>
          </p:cNvSpPr>
          <p:nvPr>
            <p:ph type="sldNum" sz="quarter" idx="10"/>
          </p:nvPr>
        </p:nvSpPr>
        <p:spPr/>
        <p:txBody>
          <a:bodyPr/>
          <a:lstStyle/>
          <a:p>
            <a:pPr>
              <a:defRPr/>
            </a:pPr>
            <a:fld id="{F0D5A586-C0CA-46FC-A8F3-7BA1F83EDEFA}" type="slidenum">
              <a:rPr lang="en-US" altLang="en-US" smtClean="0"/>
              <a:pPr>
                <a:defRPr/>
              </a:pPr>
              <a:t>18</a:t>
            </a:fld>
            <a:endParaRPr lang="en-US" altLang="en-US"/>
          </a:p>
        </p:txBody>
      </p:sp>
      <p:pic>
        <p:nvPicPr>
          <p:cNvPr id="9" name="Content Placeholder 8"/>
          <p:cNvPicPr>
            <a:picLocks noGrp="1" noChangeAspect="1"/>
          </p:cNvPicPr>
          <p:nvPr>
            <p:ph sz="half" idx="1"/>
          </p:nvPr>
        </p:nvPicPr>
        <p:blipFill>
          <a:blip r:embed="rId3"/>
          <a:stretch>
            <a:fillRect/>
          </a:stretch>
        </p:blipFill>
        <p:spPr>
          <a:xfrm>
            <a:off x="2524836" y="1639561"/>
            <a:ext cx="7631426" cy="4596534"/>
          </a:xfrm>
          <a:prstGeom prst="rect">
            <a:avLst/>
          </a:prstGeom>
          <a:ln>
            <a:solidFill>
              <a:srgbClr val="000000"/>
            </a:solidFill>
          </a:ln>
        </p:spPr>
      </p:pic>
      <p:sp>
        <p:nvSpPr>
          <p:cNvPr id="12" name="TextBox 11"/>
          <p:cNvSpPr txBox="1"/>
          <p:nvPr/>
        </p:nvSpPr>
        <p:spPr>
          <a:xfrm>
            <a:off x="1" y="2078552"/>
            <a:ext cx="3116180" cy="2677656"/>
          </a:xfrm>
          <a:prstGeom prst="rect">
            <a:avLst/>
          </a:prstGeom>
          <a:noFill/>
        </p:spPr>
        <p:txBody>
          <a:bodyPr wrap="square" rtlCol="0" anchor="ctr">
            <a:spAutoFit/>
          </a:bodyPr>
          <a:lstStyle/>
          <a:p>
            <a:pPr marL="457200" indent="-457200">
              <a:buFont typeface="Arial" panose="020B0604020202020204" pitchFamily="34" charset="0"/>
              <a:buChar char="•"/>
            </a:pPr>
            <a:r>
              <a:rPr lang="en-US" sz="2800" b="1" dirty="0">
                <a:solidFill>
                  <a:schemeClr val="accent5">
                    <a:lumMod val="50000"/>
                  </a:schemeClr>
                </a:solidFill>
              </a:rPr>
              <a:t>Health outcomes:</a:t>
            </a:r>
          </a:p>
          <a:p>
            <a:pPr marL="457200" indent="-457200">
              <a:buFont typeface="Arial" panose="020B0604020202020204" pitchFamily="34" charset="0"/>
              <a:buChar char="•"/>
            </a:pPr>
            <a:endParaRPr lang="en-US" sz="2800" b="1" dirty="0">
              <a:solidFill>
                <a:schemeClr val="accent5">
                  <a:lumMod val="50000"/>
                </a:schemeClr>
              </a:solidFill>
            </a:endParaRPr>
          </a:p>
          <a:p>
            <a:pPr marL="457200" indent="-457200">
              <a:buFont typeface="Arial" panose="020B0604020202020204" pitchFamily="34" charset="0"/>
              <a:buChar char="•"/>
            </a:pPr>
            <a:r>
              <a:rPr lang="en-US" sz="2800" b="1" dirty="0">
                <a:solidFill>
                  <a:schemeClr val="accent5">
                    <a:lumMod val="50000"/>
                  </a:schemeClr>
                </a:solidFill>
              </a:rPr>
              <a:t>Length of life; </a:t>
            </a:r>
          </a:p>
          <a:p>
            <a:pPr marL="457200" indent="-457200">
              <a:buFont typeface="Arial" panose="020B0604020202020204" pitchFamily="34" charset="0"/>
              <a:buChar char="•"/>
            </a:pPr>
            <a:endParaRPr lang="en-US" sz="2800" b="1" dirty="0">
              <a:solidFill>
                <a:schemeClr val="accent5">
                  <a:lumMod val="50000"/>
                </a:schemeClr>
              </a:solidFill>
            </a:endParaRPr>
          </a:p>
          <a:p>
            <a:pPr marL="457200" indent="-457200">
              <a:buFont typeface="Arial" panose="020B0604020202020204" pitchFamily="34" charset="0"/>
              <a:buChar char="•"/>
            </a:pPr>
            <a:r>
              <a:rPr lang="en-US" sz="2800" b="1" dirty="0">
                <a:solidFill>
                  <a:schemeClr val="accent5">
                    <a:lumMod val="50000"/>
                  </a:schemeClr>
                </a:solidFill>
              </a:rPr>
              <a:t>Quality of life </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82797"/>
            <a:ext cx="1323474" cy="115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8105" y="165979"/>
            <a:ext cx="1348041" cy="1409714"/>
          </a:xfrm>
          <a:prstGeom prst="rect">
            <a:avLst/>
          </a:prstGeom>
        </p:spPr>
      </p:pic>
      <p:sp>
        <p:nvSpPr>
          <p:cNvPr id="16" name="Title 10"/>
          <p:cNvSpPr txBox="1">
            <a:spLocks/>
          </p:cNvSpPr>
          <p:nvPr/>
        </p:nvSpPr>
        <p:spPr>
          <a:xfrm>
            <a:off x="1992322" y="-18077"/>
            <a:ext cx="7451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p:txBody>
      </p:sp>
      <p:sp>
        <p:nvSpPr>
          <p:cNvPr id="3" name="Date Placeholder 2"/>
          <p:cNvSpPr>
            <a:spLocks noGrp="1"/>
          </p:cNvSpPr>
          <p:nvPr>
            <p:ph type="dt" sz="half" idx="10"/>
          </p:nvPr>
        </p:nvSpPr>
        <p:spPr/>
        <p:txBody>
          <a:bodyPr/>
          <a:lstStyle/>
          <a:p>
            <a:fld id="{D344A574-F541-46FB-8784-5F60B57FEEA0}" type="datetime1">
              <a:rPr lang="en-US" smtClean="0"/>
              <a:t>9/12/2017</a:t>
            </a:fld>
            <a:endParaRPr lang="en-US"/>
          </a:p>
        </p:txBody>
      </p:sp>
      <p:sp>
        <p:nvSpPr>
          <p:cNvPr id="4" name="Footer Placeholder 3"/>
          <p:cNvSpPr>
            <a:spLocks noGrp="1"/>
          </p:cNvSpPr>
          <p:nvPr>
            <p:ph type="ftr" sz="quarter" idx="11"/>
          </p:nvPr>
        </p:nvSpPr>
        <p:spPr/>
        <p:txBody>
          <a:bodyPr/>
          <a:lstStyle/>
          <a:p>
            <a:r>
              <a:rPr lang="en-US"/>
              <a:t>BIG DATA -Research Ready Communities in Chicago Communities </a:t>
            </a:r>
          </a:p>
        </p:txBody>
      </p:sp>
    </p:spTree>
    <p:extLst>
      <p:ext uri="{BB962C8B-B14F-4D97-AF65-F5344CB8AC3E}">
        <p14:creationId xmlns:p14="http://schemas.microsoft.com/office/powerpoint/2010/main" val="2790274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rot="680120">
            <a:off x="6304095" y="1705383"/>
            <a:ext cx="3385055" cy="44080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1701656" y="1049167"/>
            <a:ext cx="8074025" cy="639762"/>
          </a:xfrm>
        </p:spPr>
        <p:txBody>
          <a:bodyPr>
            <a:noAutofit/>
          </a:bodyPr>
          <a:lstStyle/>
          <a:p>
            <a:pPr algn="ctr">
              <a:defRPr/>
            </a:pPr>
            <a:r>
              <a:rPr lang="en-US" sz="3800" b="1" dirty="0">
                <a:solidFill>
                  <a:schemeClr val="accent1">
                    <a:lumMod val="75000"/>
                  </a:schemeClr>
                </a:solidFill>
                <a:latin typeface="Baskerville Old Face" panose="02020602080505020303" pitchFamily="18" charset="0"/>
              </a:rPr>
              <a:t>Survey template </a:t>
            </a:r>
          </a:p>
        </p:txBody>
      </p:sp>
      <p:sp>
        <p:nvSpPr>
          <p:cNvPr id="2" name="Slide Number Placeholder 1"/>
          <p:cNvSpPr>
            <a:spLocks noGrp="1"/>
          </p:cNvSpPr>
          <p:nvPr>
            <p:ph type="sldNum" sz="quarter" idx="10"/>
          </p:nvPr>
        </p:nvSpPr>
        <p:spPr/>
        <p:txBody>
          <a:bodyPr/>
          <a:lstStyle/>
          <a:p>
            <a:pPr>
              <a:defRPr/>
            </a:pPr>
            <a:fld id="{4F7C4B42-E37C-4353-864C-07CF5ECA7F67}" type="slidenum">
              <a:rPr lang="en-US" altLang="en-US" smtClean="0"/>
              <a:pPr>
                <a:defRPr/>
              </a:pPr>
              <a:t>19</a:t>
            </a:fld>
            <a:endParaRPr lang="en-US" altLang="en-US"/>
          </a:p>
        </p:txBody>
      </p:sp>
      <p:pic>
        <p:nvPicPr>
          <p:cNvPr id="34820"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rot="-298666">
            <a:off x="3922892" y="1596609"/>
            <a:ext cx="3590539" cy="4612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2046" y="2175751"/>
            <a:ext cx="4399546"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accent1">
                    <a:lumMod val="75000"/>
                  </a:schemeClr>
                </a:solidFill>
              </a:rPr>
              <a:t>Who is doing the survey? </a:t>
            </a:r>
          </a:p>
          <a:p>
            <a:pPr marL="457200" indent="-457200">
              <a:buFont typeface="Arial" panose="020B0604020202020204" pitchFamily="34" charset="0"/>
              <a:buChar char="•"/>
            </a:pPr>
            <a:r>
              <a:rPr lang="en-US" sz="3200" dirty="0">
                <a:solidFill>
                  <a:schemeClr val="accent1">
                    <a:lumMod val="75000"/>
                  </a:schemeClr>
                </a:solidFill>
              </a:rPr>
              <a:t>Health conditions </a:t>
            </a:r>
          </a:p>
          <a:p>
            <a:pPr marL="457200" indent="-457200">
              <a:buFont typeface="Arial" panose="020B0604020202020204" pitchFamily="34" charset="0"/>
              <a:buChar char="•"/>
            </a:pPr>
            <a:r>
              <a:rPr lang="en-US" sz="3200" dirty="0">
                <a:solidFill>
                  <a:schemeClr val="accent1">
                    <a:lumMod val="75000"/>
                  </a:schemeClr>
                </a:solidFill>
              </a:rPr>
              <a:t>Health factors </a:t>
            </a:r>
          </a:p>
          <a:p>
            <a:pPr marL="457200" indent="-457200">
              <a:buFont typeface="Arial" panose="020B0604020202020204" pitchFamily="34" charset="0"/>
              <a:buChar char="•"/>
            </a:pPr>
            <a:r>
              <a:rPr lang="en-US" sz="3200" dirty="0">
                <a:solidFill>
                  <a:schemeClr val="accent1">
                    <a:lumMod val="75000"/>
                  </a:schemeClr>
                </a:solidFill>
              </a:rPr>
              <a:t>Demographics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9900" y="132523"/>
            <a:ext cx="2114067" cy="185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0"/>
          <p:cNvSpPr txBox="1">
            <a:spLocks/>
          </p:cNvSpPr>
          <p:nvPr/>
        </p:nvSpPr>
        <p:spPr>
          <a:xfrm>
            <a:off x="1992322" y="-18077"/>
            <a:ext cx="7451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8717" y="165978"/>
            <a:ext cx="1877430" cy="1963323"/>
          </a:xfrm>
          <a:prstGeom prst="rect">
            <a:avLst/>
          </a:prstGeom>
        </p:spPr>
      </p:pic>
      <p:sp>
        <p:nvSpPr>
          <p:cNvPr id="5" name="Date Placeholder 4"/>
          <p:cNvSpPr>
            <a:spLocks noGrp="1"/>
          </p:cNvSpPr>
          <p:nvPr>
            <p:ph type="dt" sz="half" idx="10"/>
          </p:nvPr>
        </p:nvSpPr>
        <p:spPr/>
        <p:txBody>
          <a:bodyPr/>
          <a:lstStyle/>
          <a:p>
            <a:fld id="{17596B9D-7AED-4E17-AED0-8E3B043A2148}" type="datetime1">
              <a:rPr lang="en-US" smtClean="0"/>
              <a:t>9/12/2017</a:t>
            </a:fld>
            <a:endParaRPr lang="en-US"/>
          </a:p>
        </p:txBody>
      </p:sp>
      <p:sp>
        <p:nvSpPr>
          <p:cNvPr id="6" name="Footer Placeholder 5"/>
          <p:cNvSpPr>
            <a:spLocks noGrp="1"/>
          </p:cNvSpPr>
          <p:nvPr>
            <p:ph type="ftr" sz="quarter" idx="11"/>
          </p:nvPr>
        </p:nvSpPr>
        <p:spPr/>
        <p:txBody>
          <a:bodyPr/>
          <a:lstStyle/>
          <a:p>
            <a:r>
              <a:rPr lang="en-US"/>
              <a:t>BIG DATA -Research Ready Communities in Chicago Communities </a:t>
            </a:r>
          </a:p>
        </p:txBody>
      </p:sp>
    </p:spTree>
    <p:extLst>
      <p:ext uri="{BB962C8B-B14F-4D97-AF65-F5344CB8AC3E}">
        <p14:creationId xmlns:p14="http://schemas.microsoft.com/office/powerpoint/2010/main" val="3276018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257" y="887209"/>
            <a:ext cx="11295336" cy="2387600"/>
          </a:xfrm>
        </p:spPr>
        <p:txBody>
          <a:bodyPr>
            <a:normAutofit/>
          </a:bodyPr>
          <a:lstStyle/>
          <a:p>
            <a:r>
              <a:rPr lang="en-US" sz="5300" b="1" dirty="0">
                <a:solidFill>
                  <a:schemeClr val="accent1">
                    <a:lumMod val="75000"/>
                  </a:schemeClr>
                </a:solidFill>
                <a:effectLst>
                  <a:outerShdw blurRad="38100" dist="38100" dir="2700000" algn="tl">
                    <a:srgbClr val="000000">
                      <a:alpha val="43137"/>
                    </a:srgbClr>
                  </a:outerShdw>
                </a:effectLst>
              </a:rPr>
              <a:t>BIG DATA</a:t>
            </a:r>
            <a:br>
              <a:rPr lang="en-US" sz="5300" b="1" dirty="0">
                <a:solidFill>
                  <a:schemeClr val="accent1">
                    <a:lumMod val="75000"/>
                  </a:schemeClr>
                </a:solidFill>
                <a:effectLst>
                  <a:outerShdw blurRad="38100" dist="38100" dir="2700000" algn="tl">
                    <a:srgbClr val="000000">
                      <a:alpha val="43137"/>
                    </a:srgbClr>
                  </a:outerShdw>
                </a:effectLst>
              </a:rPr>
            </a:br>
            <a:r>
              <a:rPr lang="en-US" sz="5300" b="1" dirty="0">
                <a:solidFill>
                  <a:schemeClr val="accent1">
                    <a:lumMod val="75000"/>
                  </a:schemeClr>
                </a:solidFill>
                <a:effectLst>
                  <a:outerShdw blurRad="38100" dist="38100" dir="2700000" algn="tl">
                    <a:srgbClr val="000000">
                      <a:alpha val="43137"/>
                    </a:srgbClr>
                  </a:outerShdw>
                </a:effectLst>
              </a:rPr>
              <a:t>Research-Ready Communities in Chicago</a:t>
            </a:r>
            <a:br>
              <a:rPr lang="en-US" sz="5300" b="1" dirty="0">
                <a:solidFill>
                  <a:schemeClr val="accent1">
                    <a:lumMod val="75000"/>
                  </a:schemeClr>
                </a:solidFill>
                <a:effectLst>
                  <a:outerShdw blurRad="38100" dist="38100" dir="2700000" algn="tl">
                    <a:srgbClr val="000000">
                      <a:alpha val="43137"/>
                    </a:srgbClr>
                  </a:outerShdw>
                </a:effectLst>
              </a:rPr>
            </a:br>
            <a:endParaRPr lang="en-US" dirty="0"/>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943" y="115938"/>
            <a:ext cx="1790020" cy="156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7886" y="125438"/>
            <a:ext cx="1527538" cy="1597424"/>
          </a:xfrm>
          <a:prstGeom prst="rect">
            <a:avLst/>
          </a:prstGeom>
        </p:spPr>
      </p:pic>
      <p:sp>
        <p:nvSpPr>
          <p:cNvPr id="6" name="TextBox 5"/>
          <p:cNvSpPr txBox="1"/>
          <p:nvPr/>
        </p:nvSpPr>
        <p:spPr>
          <a:xfrm>
            <a:off x="392519" y="2518350"/>
            <a:ext cx="11799481" cy="4401205"/>
          </a:xfrm>
          <a:prstGeom prst="rect">
            <a:avLst/>
          </a:prstGeom>
          <a:noFill/>
        </p:spPr>
        <p:txBody>
          <a:bodyPr wrap="square" rtlCol="0">
            <a:spAutoFit/>
          </a:bodyPr>
          <a:lstStyle/>
          <a:p>
            <a:pPr marL="342900" indent="-342900">
              <a:buFont typeface="Arial" panose="020B0604020202020204" pitchFamily="34" charset="0"/>
              <a:buChar char="•"/>
            </a:pPr>
            <a:r>
              <a:rPr lang="en-US" sz="3200" b="1" dirty="0">
                <a:solidFill>
                  <a:schemeClr val="accent1">
                    <a:lumMod val="75000"/>
                  </a:schemeClr>
                </a:solidFill>
              </a:rPr>
              <a:t>Our story from the south side and south suburbs of Chicago.</a:t>
            </a:r>
          </a:p>
          <a:p>
            <a:pPr marL="342900" indent="-342900">
              <a:buFont typeface="Arial" panose="020B0604020202020204" pitchFamily="34" charset="0"/>
              <a:buChar char="•"/>
            </a:pPr>
            <a:r>
              <a:rPr lang="en-US" sz="3200" b="1" dirty="0">
                <a:solidFill>
                  <a:schemeClr val="accent1">
                    <a:lumMod val="75000"/>
                  </a:schemeClr>
                </a:solidFill>
              </a:rPr>
              <a:t>How to we collectively developed our unique method for faith-based communities to engage, train, and develop surveys to learn about our data.</a:t>
            </a:r>
          </a:p>
          <a:p>
            <a:pPr marL="342900" indent="-342900">
              <a:buFont typeface="Arial" panose="020B0604020202020204" pitchFamily="34" charset="0"/>
              <a:buChar char="•"/>
            </a:pPr>
            <a:r>
              <a:rPr lang="en-US" sz="3200" b="1" dirty="0">
                <a:solidFill>
                  <a:schemeClr val="accent1">
                    <a:lumMod val="75000"/>
                  </a:schemeClr>
                </a:solidFill>
              </a:rPr>
              <a:t>How we developed a method to share our data with our faith-based communities and more.</a:t>
            </a:r>
          </a:p>
          <a:p>
            <a:pPr marL="342900" indent="-342900">
              <a:buFont typeface="Arial" panose="020B0604020202020204" pitchFamily="34" charset="0"/>
              <a:buChar char="•"/>
            </a:pPr>
            <a:r>
              <a:rPr lang="en-US" sz="3200" b="1" dirty="0">
                <a:solidFill>
                  <a:schemeClr val="accent1">
                    <a:lumMod val="75000"/>
                  </a:schemeClr>
                </a:solidFill>
              </a:rPr>
              <a:t>How We Will Use Our Data to Make our Communities Healthy thru Research.</a:t>
            </a:r>
          </a:p>
          <a:p>
            <a:endParaRPr lang="en-US" sz="2400" dirty="0"/>
          </a:p>
        </p:txBody>
      </p:sp>
    </p:spTree>
    <p:extLst>
      <p:ext uri="{BB962C8B-B14F-4D97-AF65-F5344CB8AC3E}">
        <p14:creationId xmlns:p14="http://schemas.microsoft.com/office/powerpoint/2010/main" val="3562794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647" y="1248887"/>
            <a:ext cx="7620000" cy="1143000"/>
          </a:xfrm>
        </p:spPr>
        <p:txBody>
          <a:bodyPr>
            <a:normAutofit fontScale="90000"/>
          </a:bodyPr>
          <a:lstStyle/>
          <a:p>
            <a:pPr algn="ctr"/>
            <a:r>
              <a:rPr lang="en-US" sz="4000" b="1" dirty="0">
                <a:solidFill>
                  <a:schemeClr val="accent1">
                    <a:lumMod val="75000"/>
                  </a:schemeClr>
                </a:solidFill>
                <a:latin typeface="Baskerville Old Face" panose="02020602080505020303" pitchFamily="18" charset="0"/>
              </a:rPr>
              <a:t>Exercise 1: Who is doing the survey</a:t>
            </a:r>
            <a:r>
              <a:rPr lang="en-US" sz="4000" b="1" dirty="0">
                <a:latin typeface="Baskerville Old Face" panose="02020602080505020303" pitchFamily="18" charset="0"/>
              </a:rPr>
              <a:t>? </a:t>
            </a:r>
          </a:p>
        </p:txBody>
      </p:sp>
      <p:sp>
        <p:nvSpPr>
          <p:cNvPr id="3" name="Slide Number Placeholder 2"/>
          <p:cNvSpPr>
            <a:spLocks noGrp="1"/>
          </p:cNvSpPr>
          <p:nvPr>
            <p:ph type="sldNum" sz="quarter" idx="10"/>
          </p:nvPr>
        </p:nvSpPr>
        <p:spPr/>
        <p:txBody>
          <a:bodyPr/>
          <a:lstStyle/>
          <a:p>
            <a:pPr>
              <a:defRPr/>
            </a:pPr>
            <a:fld id="{4F7C4B42-E37C-4353-864C-07CF5ECA7F67}" type="slidenum">
              <a:rPr lang="en-US" altLang="en-US" smtClean="0"/>
              <a:pPr>
                <a:defRPr/>
              </a:pPr>
              <a:t>20</a:t>
            </a:fld>
            <a:endParaRPr lang="en-US" altLang="en-US"/>
          </a:p>
        </p:txBody>
      </p:sp>
      <p:sp>
        <p:nvSpPr>
          <p:cNvPr id="4" name="Rectangle 3"/>
          <p:cNvSpPr/>
          <p:nvPr/>
        </p:nvSpPr>
        <p:spPr>
          <a:xfrm>
            <a:off x="2209800" y="2251512"/>
            <a:ext cx="8302625" cy="4339650"/>
          </a:xfrm>
          <a:prstGeom prst="rect">
            <a:avLst/>
          </a:prstGeom>
        </p:spPr>
        <p:txBody>
          <a:bodyPr wrap="square">
            <a:spAutoFit/>
          </a:bodyPr>
          <a:lstStyle/>
          <a:p>
            <a:r>
              <a:rPr lang="en-US" sz="3600" b="1" i="1" u="sng" dirty="0">
                <a:solidFill>
                  <a:schemeClr val="accent1">
                    <a:lumMod val="75000"/>
                  </a:schemeClr>
                </a:solidFill>
              </a:rPr>
              <a:t>Pastors4POR is  ….</a:t>
            </a:r>
          </a:p>
          <a:p>
            <a:endParaRPr lang="en-US" sz="2400" b="1" dirty="0">
              <a:solidFill>
                <a:schemeClr val="accent1">
                  <a:lumMod val="75000"/>
                </a:schemeClr>
              </a:solidFill>
            </a:endParaRPr>
          </a:p>
          <a:p>
            <a:r>
              <a:rPr lang="en-US" sz="2400" b="1" dirty="0">
                <a:solidFill>
                  <a:schemeClr val="accent1">
                    <a:lumMod val="75000"/>
                  </a:schemeClr>
                </a:solidFill>
              </a:rPr>
              <a:t>We are conducting this survey because … </a:t>
            </a:r>
          </a:p>
          <a:p>
            <a:endParaRPr lang="en-US" sz="2400" b="1" dirty="0">
              <a:solidFill>
                <a:schemeClr val="accent1">
                  <a:lumMod val="75000"/>
                </a:schemeClr>
              </a:solidFill>
            </a:endParaRPr>
          </a:p>
          <a:p>
            <a:r>
              <a:rPr lang="en-US" sz="2400" b="1" dirty="0">
                <a:solidFill>
                  <a:schemeClr val="accent1">
                    <a:lumMod val="75000"/>
                  </a:schemeClr>
                </a:solidFill>
              </a:rPr>
              <a:t>Who can take part? Anyone who lives, works or prays in the Southern part of the city of Chicago or South Suburbs is considered part of our “faith-based community network” and is encouraged to respond to this survey. </a:t>
            </a:r>
          </a:p>
          <a:p>
            <a:endParaRPr lang="en-US" sz="2400" b="1" dirty="0">
              <a:solidFill>
                <a:schemeClr val="accent1">
                  <a:lumMod val="75000"/>
                </a:schemeClr>
              </a:solidFill>
            </a:endParaRPr>
          </a:p>
          <a:p>
            <a:r>
              <a:rPr lang="en-US" sz="2400" b="1" dirty="0">
                <a:solidFill>
                  <a:schemeClr val="accent1">
                    <a:lumMod val="75000"/>
                  </a:schemeClr>
                </a:solidFill>
              </a:rPr>
              <a:t>What happens to my data? Pastors4PCOR and its partners will use the survey results and other information to …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749" y="165978"/>
            <a:ext cx="2333950" cy="204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1853" y="165978"/>
            <a:ext cx="1994294" cy="2085534"/>
          </a:xfrm>
          <a:prstGeom prst="rect">
            <a:avLst/>
          </a:prstGeom>
        </p:spPr>
      </p:pic>
      <p:sp>
        <p:nvSpPr>
          <p:cNvPr id="8" name="Title 10"/>
          <p:cNvSpPr txBox="1">
            <a:spLocks/>
          </p:cNvSpPr>
          <p:nvPr/>
        </p:nvSpPr>
        <p:spPr>
          <a:xfrm>
            <a:off x="1992322" y="-18077"/>
            <a:ext cx="7451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p:txBody>
      </p:sp>
      <p:sp>
        <p:nvSpPr>
          <p:cNvPr id="9" name="Date Placeholder 8"/>
          <p:cNvSpPr>
            <a:spLocks noGrp="1"/>
          </p:cNvSpPr>
          <p:nvPr>
            <p:ph type="dt" sz="half" idx="10"/>
          </p:nvPr>
        </p:nvSpPr>
        <p:spPr/>
        <p:txBody>
          <a:bodyPr/>
          <a:lstStyle/>
          <a:p>
            <a:fld id="{2EEE14B7-4787-4FDC-9CF4-6164750ADD20}" type="datetime1">
              <a:rPr lang="en-US" smtClean="0"/>
              <a:t>9/12/2017</a:t>
            </a:fld>
            <a:endParaRPr lang="en-US"/>
          </a:p>
        </p:txBody>
      </p:sp>
      <p:sp>
        <p:nvSpPr>
          <p:cNvPr id="10" name="Footer Placeholder 9"/>
          <p:cNvSpPr>
            <a:spLocks noGrp="1"/>
          </p:cNvSpPr>
          <p:nvPr>
            <p:ph type="ftr" sz="quarter" idx="11"/>
          </p:nvPr>
        </p:nvSpPr>
        <p:spPr/>
        <p:txBody>
          <a:bodyPr/>
          <a:lstStyle/>
          <a:p>
            <a:r>
              <a:rPr lang="en-US"/>
              <a:t>BIG DATA -Research Ready Communities in Chicago Communities </a:t>
            </a:r>
          </a:p>
        </p:txBody>
      </p:sp>
    </p:spTree>
    <p:extLst>
      <p:ext uri="{BB962C8B-B14F-4D97-AF65-F5344CB8AC3E}">
        <p14:creationId xmlns:p14="http://schemas.microsoft.com/office/powerpoint/2010/main" val="3995854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9518" y="931623"/>
            <a:ext cx="7620000" cy="715962"/>
          </a:xfrm>
        </p:spPr>
        <p:txBody>
          <a:bodyPr/>
          <a:lstStyle/>
          <a:p>
            <a:pPr algn="ctr">
              <a:defRPr/>
            </a:pPr>
            <a:r>
              <a:rPr lang="en-US" sz="4000" b="1" dirty="0">
                <a:latin typeface="Baskerville Old Face" panose="02020602080505020303" pitchFamily="18" charset="0"/>
              </a:rPr>
              <a:t>Exercise 3 demographics check  </a:t>
            </a:r>
            <a:r>
              <a:rPr lang="en-US" dirty="0">
                <a:latin typeface="Baskerville Old Face" panose="02020602080505020303" pitchFamily="18" charset="0"/>
              </a:rPr>
              <a:t> </a:t>
            </a:r>
          </a:p>
        </p:txBody>
      </p:sp>
      <p:sp>
        <p:nvSpPr>
          <p:cNvPr id="23555" name="Content Placeholder 5"/>
          <p:cNvSpPr>
            <a:spLocks noGrp="1"/>
          </p:cNvSpPr>
          <p:nvPr>
            <p:ph idx="1"/>
          </p:nvPr>
        </p:nvSpPr>
        <p:spPr>
          <a:xfrm>
            <a:off x="1889676" y="780995"/>
            <a:ext cx="8150772" cy="5575355"/>
          </a:xfrm>
        </p:spPr>
        <p:txBody>
          <a:bodyPr/>
          <a:lstStyle/>
          <a:p>
            <a:pPr marL="114300" indent="0">
              <a:buNone/>
            </a:pPr>
            <a:endParaRPr lang="en-US" altLang="en-US" sz="1200" dirty="0"/>
          </a:p>
          <a:p>
            <a:endParaRPr lang="en-US" sz="2400" dirty="0"/>
          </a:p>
          <a:p>
            <a:r>
              <a:rPr lang="en-US" sz="2400" dirty="0"/>
              <a:t>Now take the demographic survey questions yourself. Are there categories which  need changing? </a:t>
            </a:r>
          </a:p>
          <a:p>
            <a:r>
              <a:rPr lang="en-US" sz="2400" dirty="0"/>
              <a:t>Will your community be comfortable providing this data?</a:t>
            </a:r>
          </a:p>
          <a:p>
            <a:endParaRPr lang="en-US" sz="2400" dirty="0"/>
          </a:p>
        </p:txBody>
      </p:sp>
      <p:sp>
        <p:nvSpPr>
          <p:cNvPr id="2" name="Slide Number Placeholder 1"/>
          <p:cNvSpPr>
            <a:spLocks noGrp="1"/>
          </p:cNvSpPr>
          <p:nvPr>
            <p:ph type="sldNum" sz="quarter" idx="10"/>
          </p:nvPr>
        </p:nvSpPr>
        <p:spPr/>
        <p:txBody>
          <a:bodyPr/>
          <a:lstStyle/>
          <a:p>
            <a:pPr>
              <a:defRPr/>
            </a:pPr>
            <a:fld id="{F0D5A586-C0CA-46FC-A8F3-7BA1F83EDEFA}" type="slidenum">
              <a:rPr lang="en-US" altLang="en-US" smtClean="0"/>
              <a:pPr>
                <a:defRPr/>
              </a:pPr>
              <a:t>21</a:t>
            </a:fld>
            <a:endParaRPr lang="en-US" alt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9676" y="2788236"/>
            <a:ext cx="7620000" cy="371874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90847"/>
            <a:ext cx="1880143"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2937" y="165978"/>
            <a:ext cx="1793209" cy="1875249"/>
          </a:xfrm>
          <a:prstGeom prst="rect">
            <a:avLst/>
          </a:prstGeom>
        </p:spPr>
      </p:pic>
      <p:sp>
        <p:nvSpPr>
          <p:cNvPr id="8" name="Title 10"/>
          <p:cNvSpPr txBox="1">
            <a:spLocks/>
          </p:cNvSpPr>
          <p:nvPr/>
        </p:nvSpPr>
        <p:spPr>
          <a:xfrm>
            <a:off x="2143679" y="-32626"/>
            <a:ext cx="7451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p:txBody>
      </p:sp>
      <p:sp>
        <p:nvSpPr>
          <p:cNvPr id="4" name="Date Placeholder 3"/>
          <p:cNvSpPr>
            <a:spLocks noGrp="1"/>
          </p:cNvSpPr>
          <p:nvPr>
            <p:ph type="dt" sz="half" idx="10"/>
          </p:nvPr>
        </p:nvSpPr>
        <p:spPr/>
        <p:txBody>
          <a:bodyPr/>
          <a:lstStyle/>
          <a:p>
            <a:fld id="{1FE3D59C-49BD-461B-A2DD-B30C328018B1}" type="datetime1">
              <a:rPr lang="en-US" smtClean="0"/>
              <a:t>9/12/2017</a:t>
            </a:fld>
            <a:endParaRPr lang="en-US"/>
          </a:p>
        </p:txBody>
      </p:sp>
      <p:sp>
        <p:nvSpPr>
          <p:cNvPr id="9" name="Footer Placeholder 8"/>
          <p:cNvSpPr>
            <a:spLocks noGrp="1"/>
          </p:cNvSpPr>
          <p:nvPr>
            <p:ph type="ftr" sz="quarter" idx="11"/>
          </p:nvPr>
        </p:nvSpPr>
        <p:spPr/>
        <p:txBody>
          <a:bodyPr/>
          <a:lstStyle/>
          <a:p>
            <a:r>
              <a:rPr lang="en-US"/>
              <a:t>BIG DATA -Research Ready Communities in Chicago Communities </a:t>
            </a:r>
          </a:p>
        </p:txBody>
      </p:sp>
    </p:spTree>
    <p:extLst>
      <p:ext uri="{BB962C8B-B14F-4D97-AF65-F5344CB8AC3E}">
        <p14:creationId xmlns:p14="http://schemas.microsoft.com/office/powerpoint/2010/main" val="4255522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55674" y="784378"/>
            <a:ext cx="7620000" cy="1143000"/>
          </a:xfrm>
        </p:spPr>
        <p:txBody>
          <a:bodyPr/>
          <a:lstStyle/>
          <a:p>
            <a:pPr algn="ctr"/>
            <a:r>
              <a:rPr lang="en-US" sz="3200" b="1" dirty="0">
                <a:solidFill>
                  <a:schemeClr val="accent1">
                    <a:lumMod val="75000"/>
                  </a:schemeClr>
                </a:solidFill>
              </a:rPr>
              <a:t>What health factors in B impact A</a:t>
            </a:r>
            <a:r>
              <a:rPr lang="en-US" sz="4000" dirty="0"/>
              <a:t>?   </a:t>
            </a:r>
          </a:p>
        </p:txBody>
      </p:sp>
      <p:sp>
        <p:nvSpPr>
          <p:cNvPr id="7" name="Text Placeholder 6"/>
          <p:cNvSpPr>
            <a:spLocks noGrp="1"/>
          </p:cNvSpPr>
          <p:nvPr>
            <p:ph type="body" idx="1"/>
          </p:nvPr>
        </p:nvSpPr>
        <p:spPr>
          <a:xfrm>
            <a:off x="6172200" y="1542664"/>
            <a:ext cx="3657600" cy="639762"/>
          </a:xfrm>
        </p:spPr>
        <p:txBody>
          <a:bodyPr>
            <a:normAutofit fontScale="77500" lnSpcReduction="20000"/>
          </a:bodyPr>
          <a:lstStyle/>
          <a:p>
            <a:r>
              <a:rPr lang="en-US" dirty="0"/>
              <a:t> </a:t>
            </a:r>
            <a:r>
              <a:rPr lang="en-US" dirty="0">
                <a:solidFill>
                  <a:schemeClr val="accent5">
                    <a:lumMod val="50000"/>
                  </a:schemeClr>
                </a:solidFill>
              </a:rPr>
              <a:t>Map B: </a:t>
            </a:r>
          </a:p>
          <a:p>
            <a:r>
              <a:rPr lang="en-US" dirty="0">
                <a:solidFill>
                  <a:schemeClr val="accent5">
                    <a:lumMod val="50000"/>
                  </a:schemeClr>
                </a:solidFill>
              </a:rPr>
              <a:t>Harvey 2015</a:t>
            </a:r>
          </a:p>
        </p:txBody>
      </p:sp>
      <p:pic>
        <p:nvPicPr>
          <p:cNvPr id="20" name="Content Placeholder 1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51203" y="2213778"/>
            <a:ext cx="3528600" cy="4101223"/>
          </a:xfrm>
        </p:spPr>
      </p:pic>
      <p:sp>
        <p:nvSpPr>
          <p:cNvPr id="9" name="Text Placeholder 8"/>
          <p:cNvSpPr>
            <a:spLocks noGrp="1"/>
          </p:cNvSpPr>
          <p:nvPr>
            <p:ph type="body" sz="quarter" idx="3"/>
          </p:nvPr>
        </p:nvSpPr>
        <p:spPr>
          <a:xfrm>
            <a:off x="2114797" y="1610080"/>
            <a:ext cx="3657600" cy="639762"/>
          </a:xfrm>
        </p:spPr>
        <p:txBody>
          <a:bodyPr>
            <a:normAutofit fontScale="85000" lnSpcReduction="10000"/>
          </a:bodyPr>
          <a:lstStyle/>
          <a:p>
            <a:r>
              <a:rPr lang="en-US" dirty="0">
                <a:solidFill>
                  <a:schemeClr val="accent5">
                    <a:lumMod val="50000"/>
                  </a:schemeClr>
                </a:solidFill>
              </a:rPr>
              <a:t>Map A: Illinois 2015: overall county ranking for health factors</a:t>
            </a:r>
          </a:p>
        </p:txBody>
      </p:sp>
      <p:sp>
        <p:nvSpPr>
          <p:cNvPr id="21" name="Rectangle 20"/>
          <p:cNvSpPr/>
          <p:nvPr/>
        </p:nvSpPr>
        <p:spPr>
          <a:xfrm>
            <a:off x="1645427" y="5875463"/>
            <a:ext cx="4088266" cy="646331"/>
          </a:xfrm>
          <a:prstGeom prst="rect">
            <a:avLst/>
          </a:prstGeom>
        </p:spPr>
        <p:txBody>
          <a:bodyPr wrap="square">
            <a:spAutoFit/>
          </a:bodyPr>
          <a:lstStyle/>
          <a:p>
            <a:r>
              <a:rPr lang="en-US" dirty="0"/>
              <a:t>http://www.countyhealthrankings.org/app/illinois/2015/overview</a:t>
            </a:r>
          </a:p>
        </p:txBody>
      </p:sp>
      <p:sp>
        <p:nvSpPr>
          <p:cNvPr id="6" name="Action Button: Help 5">
            <a:hlinkClick r:id="" action="ppaction://noaction" highlightClick="1"/>
          </p:cNvPr>
          <p:cNvSpPr/>
          <p:nvPr/>
        </p:nvSpPr>
        <p:spPr>
          <a:xfrm>
            <a:off x="7266907" y="4225486"/>
            <a:ext cx="1042416" cy="1042416"/>
          </a:xfrm>
          <a:prstGeom prst="actionButtonHelp">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2691" y="2335640"/>
            <a:ext cx="2546274" cy="3612447"/>
          </a:xfrm>
          <a:prstGeom prst="rect">
            <a:avLst/>
          </a:prstGeom>
        </p:spPr>
      </p:pic>
      <p:sp>
        <p:nvSpPr>
          <p:cNvPr id="5" name="Striped Right Arrow 4"/>
          <p:cNvSpPr/>
          <p:nvPr/>
        </p:nvSpPr>
        <p:spPr>
          <a:xfrm rot="12444098">
            <a:off x="4731536" y="3153627"/>
            <a:ext cx="2668277" cy="638762"/>
          </a:xfrm>
          <a:prstGeom prst="strip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71" y="12350"/>
            <a:ext cx="1966218" cy="172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2937" y="165978"/>
            <a:ext cx="1793209" cy="1875249"/>
          </a:xfrm>
          <a:prstGeom prst="rect">
            <a:avLst/>
          </a:prstGeom>
        </p:spPr>
      </p:pic>
      <p:sp>
        <p:nvSpPr>
          <p:cNvPr id="12" name="Title 10"/>
          <p:cNvSpPr txBox="1">
            <a:spLocks/>
          </p:cNvSpPr>
          <p:nvPr/>
        </p:nvSpPr>
        <p:spPr>
          <a:xfrm>
            <a:off x="2143679" y="-32626"/>
            <a:ext cx="7451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p:txBody>
      </p:sp>
      <p:sp>
        <p:nvSpPr>
          <p:cNvPr id="2" name="Date Placeholder 1"/>
          <p:cNvSpPr>
            <a:spLocks noGrp="1"/>
          </p:cNvSpPr>
          <p:nvPr>
            <p:ph type="dt" sz="half" idx="10"/>
          </p:nvPr>
        </p:nvSpPr>
        <p:spPr/>
        <p:txBody>
          <a:bodyPr/>
          <a:lstStyle/>
          <a:p>
            <a:fld id="{F248CFBE-6A96-413D-A6FD-9EF86C44F377}" type="datetime1">
              <a:rPr lang="en-US" smtClean="0"/>
              <a:t>9/12/2017</a:t>
            </a:fld>
            <a:endParaRPr lang="en-US"/>
          </a:p>
        </p:txBody>
      </p:sp>
      <p:sp>
        <p:nvSpPr>
          <p:cNvPr id="3" name="Footer Placeholder 2"/>
          <p:cNvSpPr>
            <a:spLocks noGrp="1"/>
          </p:cNvSpPr>
          <p:nvPr>
            <p:ph type="ftr" sz="quarter" idx="11"/>
          </p:nvPr>
        </p:nvSpPr>
        <p:spPr/>
        <p:txBody>
          <a:bodyPr/>
          <a:lstStyle/>
          <a:p>
            <a:r>
              <a:rPr lang="en-US"/>
              <a:t>BIG DATA -Research Ready Communities in Chicago Communities </a:t>
            </a:r>
          </a:p>
        </p:txBody>
      </p:sp>
      <p:sp>
        <p:nvSpPr>
          <p:cNvPr id="8" name="Slide Number Placeholder 7"/>
          <p:cNvSpPr>
            <a:spLocks noGrp="1"/>
          </p:cNvSpPr>
          <p:nvPr>
            <p:ph type="sldNum" sz="quarter" idx="12"/>
          </p:nvPr>
        </p:nvSpPr>
        <p:spPr/>
        <p:txBody>
          <a:bodyPr/>
          <a:lstStyle/>
          <a:p>
            <a:fld id="{F8B34BB5-59D1-4FD9-BF94-6B64B82FC4D9}" type="slidenum">
              <a:rPr lang="en-US" smtClean="0"/>
              <a:t>22</a:t>
            </a:fld>
            <a:endParaRPr lang="en-US"/>
          </a:p>
        </p:txBody>
      </p:sp>
    </p:spTree>
    <p:extLst>
      <p:ext uri="{BB962C8B-B14F-4D97-AF65-F5344CB8AC3E}">
        <p14:creationId xmlns:p14="http://schemas.microsoft.com/office/powerpoint/2010/main" val="3014681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79" y="617536"/>
            <a:ext cx="10515600" cy="1325563"/>
          </a:xfrm>
        </p:spPr>
        <p:txBody>
          <a:bodyPr>
            <a:normAutofit/>
          </a:bodyPr>
          <a:lstStyle/>
          <a:p>
            <a:pPr algn="ctr"/>
            <a:r>
              <a:rPr lang="en-US" sz="3200" b="1" dirty="0">
                <a:solidFill>
                  <a:schemeClr val="accent1">
                    <a:lumMod val="75000"/>
                  </a:schemeClr>
                </a:solidFill>
              </a:rPr>
              <a:t>Survey factors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1552" y="1439461"/>
            <a:ext cx="6416218" cy="5027341"/>
          </a:xfrm>
        </p:spPr>
      </p:pic>
      <p:sp>
        <p:nvSpPr>
          <p:cNvPr id="4" name="Slide Number Placeholder 3"/>
          <p:cNvSpPr>
            <a:spLocks noGrp="1"/>
          </p:cNvSpPr>
          <p:nvPr>
            <p:ph type="sldNum" sz="quarter" idx="10"/>
          </p:nvPr>
        </p:nvSpPr>
        <p:spPr/>
        <p:txBody>
          <a:bodyPr/>
          <a:lstStyle/>
          <a:p>
            <a:pPr>
              <a:defRPr/>
            </a:pPr>
            <a:fld id="{F0D5A586-C0CA-46FC-A8F3-7BA1F83EDEFA}" type="slidenum">
              <a:rPr lang="en-US" altLang="en-US" smtClean="0"/>
              <a:pPr>
                <a:defRPr/>
              </a:pPr>
              <a:t>23</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2937" y="165978"/>
            <a:ext cx="1793209" cy="187524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802" y="471012"/>
            <a:ext cx="2333950" cy="204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0"/>
          <p:cNvSpPr txBox="1">
            <a:spLocks/>
          </p:cNvSpPr>
          <p:nvPr/>
        </p:nvSpPr>
        <p:spPr>
          <a:xfrm>
            <a:off x="2143679" y="-32626"/>
            <a:ext cx="7451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p:txBody>
      </p:sp>
      <p:sp>
        <p:nvSpPr>
          <p:cNvPr id="3" name="Date Placeholder 2"/>
          <p:cNvSpPr>
            <a:spLocks noGrp="1"/>
          </p:cNvSpPr>
          <p:nvPr>
            <p:ph type="dt" sz="half" idx="10"/>
          </p:nvPr>
        </p:nvSpPr>
        <p:spPr/>
        <p:txBody>
          <a:bodyPr/>
          <a:lstStyle/>
          <a:p>
            <a:fld id="{96B56B93-96B1-49B7-BA69-C12C1DB79622}" type="datetime1">
              <a:rPr lang="en-US" smtClean="0"/>
              <a:t>9/12/2017</a:t>
            </a:fld>
            <a:endParaRPr lang="en-US"/>
          </a:p>
        </p:txBody>
      </p:sp>
      <p:sp>
        <p:nvSpPr>
          <p:cNvPr id="9" name="Footer Placeholder 8"/>
          <p:cNvSpPr>
            <a:spLocks noGrp="1"/>
          </p:cNvSpPr>
          <p:nvPr>
            <p:ph type="ftr" sz="quarter" idx="11"/>
          </p:nvPr>
        </p:nvSpPr>
        <p:spPr/>
        <p:txBody>
          <a:bodyPr/>
          <a:lstStyle/>
          <a:p>
            <a:r>
              <a:rPr lang="en-US"/>
              <a:t>BIG DATA -Research Ready Communities in Chicago Communities </a:t>
            </a:r>
          </a:p>
        </p:txBody>
      </p:sp>
    </p:spTree>
    <p:extLst>
      <p:ext uri="{BB962C8B-B14F-4D97-AF65-F5344CB8AC3E}">
        <p14:creationId xmlns:p14="http://schemas.microsoft.com/office/powerpoint/2010/main" val="2020334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E657D9B5-7C7F-4B26-A53B-3C3806EF183D}" type="slidenum">
              <a:rPr lang="en-US" altLang="en-US" smtClean="0"/>
              <a:pPr>
                <a:defRPr/>
              </a:pPr>
              <a:t>24</a:t>
            </a:fld>
            <a:endParaRPr lang="en-US" altLang="en-US"/>
          </a:p>
        </p:txBody>
      </p:sp>
      <p:sp>
        <p:nvSpPr>
          <p:cNvPr id="7" name="TextBox 3"/>
          <p:cNvSpPr txBox="1">
            <a:spLocks noChangeArrowheads="1"/>
          </p:cNvSpPr>
          <p:nvPr/>
        </p:nvSpPr>
        <p:spPr bwMode="auto">
          <a:xfrm>
            <a:off x="337782" y="2041227"/>
            <a:ext cx="6690815" cy="3416320"/>
          </a:xfrm>
          <a:prstGeom prst="rect">
            <a:avLst/>
          </a:prstGeom>
          <a:solidFill>
            <a:schemeClr val="bg2"/>
          </a:solidFill>
          <a:ln>
            <a:noFill/>
          </a:ln>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800" b="1" dirty="0">
                <a:solidFill>
                  <a:schemeClr val="accent5">
                    <a:lumMod val="50000"/>
                  </a:schemeClr>
                </a:solidFill>
              </a:rPr>
              <a:t>GOAL C:</a:t>
            </a:r>
          </a:p>
          <a:p>
            <a:endParaRPr lang="en-US" altLang="en-US" sz="2800" b="1" dirty="0"/>
          </a:p>
          <a:p>
            <a:pPr marL="0" lvl="1" indent="0"/>
            <a:r>
              <a:rPr lang="en-US" altLang="en-US" sz="2800" b="1" i="1" dirty="0">
                <a:solidFill>
                  <a:schemeClr val="accent5">
                    <a:lumMod val="50000"/>
                  </a:schemeClr>
                </a:solidFill>
              </a:rPr>
              <a:t>“</a:t>
            </a:r>
            <a:r>
              <a:rPr lang="en-US" sz="2800" dirty="0">
                <a:solidFill>
                  <a:schemeClr val="accent5">
                    <a:lumMod val="50000"/>
                  </a:schemeClr>
                </a:solidFill>
              </a:rPr>
              <a:t>Learn how </a:t>
            </a:r>
            <a:r>
              <a:rPr lang="en-US" sz="2800" dirty="0">
                <a:solidFill>
                  <a:schemeClr val="accent5">
                    <a:lumMod val="50000"/>
                  </a:schemeClr>
                </a:solidFill>
                <a:latin typeface="+mn-lt"/>
              </a:rPr>
              <a:t>to conduct a survey on health conditions and factors impacting your faith based community”  </a:t>
            </a:r>
          </a:p>
          <a:p>
            <a:pPr algn="just"/>
            <a:r>
              <a:rPr lang="en-US" sz="2800" dirty="0"/>
              <a:t>  </a:t>
            </a:r>
          </a:p>
          <a:p>
            <a:pPr algn="just"/>
            <a:endParaRPr lang="en-US" altLang="en-US" sz="2800" b="1" i="1" dirty="0"/>
          </a:p>
          <a:p>
            <a:pPr algn="just"/>
            <a:endParaRPr lang="en-US" altLang="en-US" sz="20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2937" y="165978"/>
            <a:ext cx="1793209" cy="187524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360" y="165978"/>
            <a:ext cx="2333950" cy="204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txBox="1">
            <a:spLocks/>
          </p:cNvSpPr>
          <p:nvPr/>
        </p:nvSpPr>
        <p:spPr>
          <a:xfrm>
            <a:off x="2338137" y="150270"/>
            <a:ext cx="7451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2125" y="3211829"/>
            <a:ext cx="3982453" cy="2695119"/>
          </a:xfrm>
          <a:prstGeom prst="rect">
            <a:avLst/>
          </a:prstGeom>
        </p:spPr>
      </p:pic>
      <p:sp>
        <p:nvSpPr>
          <p:cNvPr id="12" name="Date Placeholder 11"/>
          <p:cNvSpPr>
            <a:spLocks noGrp="1"/>
          </p:cNvSpPr>
          <p:nvPr>
            <p:ph type="dt" sz="half" idx="10"/>
          </p:nvPr>
        </p:nvSpPr>
        <p:spPr/>
        <p:txBody>
          <a:bodyPr/>
          <a:lstStyle/>
          <a:p>
            <a:fld id="{8E6398FB-09C5-415B-B2E3-1AFB17A5A3EA}" type="datetime1">
              <a:rPr lang="en-US" smtClean="0"/>
              <a:t>9/12/2017</a:t>
            </a:fld>
            <a:endParaRPr lang="en-US"/>
          </a:p>
        </p:txBody>
      </p:sp>
      <p:sp>
        <p:nvSpPr>
          <p:cNvPr id="13" name="Footer Placeholder 12"/>
          <p:cNvSpPr>
            <a:spLocks noGrp="1"/>
          </p:cNvSpPr>
          <p:nvPr>
            <p:ph type="ftr" sz="quarter" idx="11"/>
          </p:nvPr>
        </p:nvSpPr>
        <p:spPr/>
        <p:txBody>
          <a:bodyPr/>
          <a:lstStyle/>
          <a:p>
            <a:r>
              <a:rPr lang="en-US"/>
              <a:t>BIG DATA -Research Ready Communities in Chicago Communities </a:t>
            </a:r>
          </a:p>
        </p:txBody>
      </p:sp>
    </p:spTree>
    <p:extLst>
      <p:ext uri="{BB962C8B-B14F-4D97-AF65-F5344CB8AC3E}">
        <p14:creationId xmlns:p14="http://schemas.microsoft.com/office/powerpoint/2010/main" val="1502429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rot="680120">
            <a:off x="7187278" y="1861472"/>
            <a:ext cx="3276588" cy="45100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1838341" y="1032880"/>
            <a:ext cx="8074025" cy="639762"/>
          </a:xfrm>
        </p:spPr>
        <p:txBody>
          <a:bodyPr>
            <a:noAutofit/>
          </a:bodyPr>
          <a:lstStyle/>
          <a:p>
            <a:pPr algn="ctr">
              <a:defRPr/>
            </a:pPr>
            <a:r>
              <a:rPr lang="en-US" sz="2800" b="1" dirty="0">
                <a:solidFill>
                  <a:schemeClr val="accent1">
                    <a:lumMod val="75000"/>
                  </a:schemeClr>
                </a:solidFill>
                <a:latin typeface="Baskerville Old Face" panose="02020602080505020303" pitchFamily="18" charset="0"/>
              </a:rPr>
              <a:t>Activities for You and for Research Ministry</a:t>
            </a:r>
          </a:p>
        </p:txBody>
      </p:sp>
      <p:sp>
        <p:nvSpPr>
          <p:cNvPr id="2" name="Slide Number Placeholder 1"/>
          <p:cNvSpPr>
            <a:spLocks noGrp="1"/>
          </p:cNvSpPr>
          <p:nvPr>
            <p:ph type="sldNum" sz="quarter" idx="10"/>
          </p:nvPr>
        </p:nvSpPr>
        <p:spPr/>
        <p:txBody>
          <a:bodyPr/>
          <a:lstStyle/>
          <a:p>
            <a:pPr>
              <a:defRPr/>
            </a:pPr>
            <a:fld id="{4F7C4B42-E37C-4353-864C-07CF5ECA7F67}" type="slidenum">
              <a:rPr lang="en-US" altLang="en-US" smtClean="0"/>
              <a:pPr>
                <a:defRPr/>
              </a:pPr>
              <a:t>25</a:t>
            </a:fld>
            <a:endParaRPr lang="en-US" altLang="en-US"/>
          </a:p>
        </p:txBody>
      </p:sp>
      <p:pic>
        <p:nvPicPr>
          <p:cNvPr id="34821"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1243" y="2543219"/>
            <a:ext cx="5534320" cy="34660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820"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rot="-298666">
            <a:off x="3513976" y="1728632"/>
            <a:ext cx="3546860" cy="4612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2372" y="417515"/>
            <a:ext cx="1793209" cy="187524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9639" y="333347"/>
            <a:ext cx="2333950" cy="204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0"/>
          <p:cNvSpPr txBox="1">
            <a:spLocks/>
          </p:cNvSpPr>
          <p:nvPr/>
        </p:nvSpPr>
        <p:spPr>
          <a:xfrm>
            <a:off x="2385049" y="0"/>
            <a:ext cx="7451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p:txBody>
      </p:sp>
      <p:sp>
        <p:nvSpPr>
          <p:cNvPr id="4" name="Date Placeholder 3"/>
          <p:cNvSpPr>
            <a:spLocks noGrp="1"/>
          </p:cNvSpPr>
          <p:nvPr>
            <p:ph type="dt" sz="half" idx="10"/>
          </p:nvPr>
        </p:nvSpPr>
        <p:spPr/>
        <p:txBody>
          <a:bodyPr/>
          <a:lstStyle/>
          <a:p>
            <a:fld id="{E6F822F2-1F1B-41D3-BF18-C4726924A4E0}" type="datetime1">
              <a:rPr lang="en-US" smtClean="0"/>
              <a:t>9/12/2017</a:t>
            </a:fld>
            <a:endParaRPr lang="en-US"/>
          </a:p>
        </p:txBody>
      </p:sp>
      <p:sp>
        <p:nvSpPr>
          <p:cNvPr id="5" name="Footer Placeholder 4"/>
          <p:cNvSpPr>
            <a:spLocks noGrp="1"/>
          </p:cNvSpPr>
          <p:nvPr>
            <p:ph type="ftr" sz="quarter" idx="11"/>
          </p:nvPr>
        </p:nvSpPr>
        <p:spPr/>
        <p:txBody>
          <a:bodyPr/>
          <a:lstStyle/>
          <a:p>
            <a:r>
              <a:rPr lang="en-US"/>
              <a:t>BIG DATA -Research Ready Communities in Chicago Communities </a:t>
            </a:r>
          </a:p>
        </p:txBody>
      </p:sp>
    </p:spTree>
    <p:extLst>
      <p:ext uri="{BB962C8B-B14F-4D97-AF65-F5344CB8AC3E}">
        <p14:creationId xmlns:p14="http://schemas.microsoft.com/office/powerpoint/2010/main" val="4174694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137" y="1440910"/>
            <a:ext cx="7620000" cy="715962"/>
          </a:xfrm>
        </p:spPr>
        <p:txBody>
          <a:bodyPr/>
          <a:lstStyle/>
          <a:p>
            <a:pPr algn="ctr">
              <a:defRPr/>
            </a:pPr>
            <a:r>
              <a:rPr lang="en-US" sz="4000" b="1" dirty="0">
                <a:solidFill>
                  <a:schemeClr val="accent1">
                    <a:lumMod val="75000"/>
                  </a:schemeClr>
                </a:solidFill>
                <a:latin typeface="Baskerville Old Face" panose="02020602080505020303" pitchFamily="18" charset="0"/>
              </a:rPr>
              <a:t>Our Next Steps</a:t>
            </a:r>
          </a:p>
        </p:txBody>
      </p:sp>
      <p:sp>
        <p:nvSpPr>
          <p:cNvPr id="59395" name="TextBox 2"/>
          <p:cNvSpPr txBox="1">
            <a:spLocks noChangeArrowheads="1"/>
          </p:cNvSpPr>
          <p:nvPr/>
        </p:nvSpPr>
        <p:spPr bwMode="auto">
          <a:xfrm>
            <a:off x="1598867" y="2203203"/>
            <a:ext cx="8001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marL="342900" indent="-342900" algn="just">
              <a:spcBef>
                <a:spcPct val="0"/>
              </a:spcBef>
              <a:buClrTx/>
              <a:buFont typeface="Wingdings" panose="05000000000000000000" pitchFamily="2" charset="2"/>
              <a:buChar char="ü"/>
            </a:pPr>
            <a:r>
              <a:rPr lang="en-US" altLang="en-US" sz="2400" b="1" dirty="0">
                <a:solidFill>
                  <a:schemeClr val="accent1">
                    <a:lumMod val="75000"/>
                  </a:schemeClr>
                </a:solidFill>
              </a:rPr>
              <a:t>Connect with your survey mentor </a:t>
            </a:r>
          </a:p>
          <a:p>
            <a:pPr marL="342900" indent="-342900" algn="just">
              <a:spcBef>
                <a:spcPct val="0"/>
              </a:spcBef>
              <a:buClrTx/>
              <a:buFont typeface="Wingdings" panose="05000000000000000000" pitchFamily="2" charset="2"/>
              <a:buChar char="ü"/>
            </a:pPr>
            <a:r>
              <a:rPr lang="en-US" altLang="en-US" sz="2400" b="1" dirty="0">
                <a:solidFill>
                  <a:schemeClr val="accent1">
                    <a:lumMod val="75000"/>
                  </a:schemeClr>
                </a:solidFill>
              </a:rPr>
              <a:t>Inform and inspire your faith based communities to engage with research</a:t>
            </a:r>
          </a:p>
          <a:p>
            <a:pPr algn="just" eaLnBrk="1" hangingPunct="1">
              <a:spcBef>
                <a:spcPct val="0"/>
              </a:spcBef>
              <a:buClrTx/>
              <a:buNone/>
            </a:pPr>
            <a:endParaRPr lang="en-US" altLang="en-US" sz="1200" b="1" dirty="0">
              <a:solidFill>
                <a:schemeClr val="accent1">
                  <a:lumMod val="75000"/>
                </a:schemeClr>
              </a:solidFill>
            </a:endParaRPr>
          </a:p>
          <a:p>
            <a:pPr marL="342900" indent="-342900" algn="just">
              <a:spcBef>
                <a:spcPct val="0"/>
              </a:spcBef>
              <a:buClrTx/>
              <a:buFont typeface="Wingdings" panose="05000000000000000000" pitchFamily="2" charset="2"/>
              <a:buChar char="ü"/>
            </a:pPr>
            <a:r>
              <a:rPr lang="en-US" altLang="en-US" sz="2400" b="1" dirty="0">
                <a:solidFill>
                  <a:schemeClr val="accent1">
                    <a:lumMod val="75000"/>
                  </a:schemeClr>
                </a:solidFill>
              </a:rPr>
              <a:t> Disseminate the faith based community health survey   </a:t>
            </a:r>
          </a:p>
          <a:p>
            <a:pPr marL="1085850" lvl="1" indent="-342900" algn="just">
              <a:spcBef>
                <a:spcPct val="0"/>
              </a:spcBef>
              <a:buClrTx/>
            </a:pPr>
            <a:r>
              <a:rPr lang="en-US" altLang="en-US" sz="2200" b="1" dirty="0">
                <a:solidFill>
                  <a:schemeClr val="accent1">
                    <a:lumMod val="75000"/>
                  </a:schemeClr>
                </a:solidFill>
              </a:rPr>
              <a:t>Read info in your folder, </a:t>
            </a:r>
          </a:p>
          <a:p>
            <a:pPr marL="1085850" lvl="1" indent="-342900" algn="just">
              <a:spcBef>
                <a:spcPct val="0"/>
              </a:spcBef>
              <a:buClrTx/>
            </a:pPr>
            <a:r>
              <a:rPr lang="en-US" altLang="en-US" sz="2200" b="1" dirty="0">
                <a:solidFill>
                  <a:schemeClr val="accent1">
                    <a:lumMod val="75000"/>
                  </a:schemeClr>
                </a:solidFill>
              </a:rPr>
              <a:t>Use the guidelines in Activity Sheets 5 and 6 to engage your communities</a:t>
            </a:r>
            <a:endParaRPr lang="en-US" altLang="en-US" sz="1200" b="1" dirty="0">
              <a:solidFill>
                <a:schemeClr val="accent1">
                  <a:lumMod val="75000"/>
                </a:schemeClr>
              </a:solidFill>
            </a:endParaRPr>
          </a:p>
          <a:p>
            <a:pPr marL="342900" indent="-342900" algn="just">
              <a:spcBef>
                <a:spcPct val="0"/>
              </a:spcBef>
              <a:buClrTx/>
              <a:buFont typeface="Wingdings" panose="05000000000000000000" pitchFamily="2" charset="2"/>
              <a:buChar char="ü"/>
            </a:pPr>
            <a:r>
              <a:rPr lang="en-US" altLang="en-US" sz="2400" b="1" dirty="0">
                <a:solidFill>
                  <a:schemeClr val="accent1">
                    <a:lumMod val="75000"/>
                  </a:schemeClr>
                </a:solidFill>
              </a:rPr>
              <a:t>Complete the session evaluation form </a:t>
            </a:r>
          </a:p>
          <a:p>
            <a:pPr lvl="1" indent="0" algn="just">
              <a:spcBef>
                <a:spcPct val="0"/>
              </a:spcBef>
              <a:buClrTx/>
              <a:buNone/>
            </a:pPr>
            <a:endParaRPr lang="en-US" altLang="en-US" sz="2200" dirty="0"/>
          </a:p>
          <a:p>
            <a:pPr algn="just" eaLnBrk="1" hangingPunct="1">
              <a:spcBef>
                <a:spcPct val="0"/>
              </a:spcBef>
              <a:buClrTx/>
              <a:buNone/>
            </a:pPr>
            <a:endParaRPr lang="en-US" altLang="en-US" sz="1200" dirty="0"/>
          </a:p>
          <a:p>
            <a:pPr eaLnBrk="1" hangingPunct="1">
              <a:spcBef>
                <a:spcPct val="0"/>
              </a:spcBef>
              <a:buClrTx/>
              <a:buNone/>
            </a:pPr>
            <a:endParaRPr lang="en-US" altLang="en-US" sz="2400" dirty="0"/>
          </a:p>
        </p:txBody>
      </p:sp>
      <p:sp>
        <p:nvSpPr>
          <p:cNvPr id="3" name="Slide Number Placeholder 2"/>
          <p:cNvSpPr>
            <a:spLocks noGrp="1"/>
          </p:cNvSpPr>
          <p:nvPr>
            <p:ph type="sldNum" sz="quarter" idx="10"/>
          </p:nvPr>
        </p:nvSpPr>
        <p:spPr/>
        <p:txBody>
          <a:bodyPr/>
          <a:lstStyle/>
          <a:p>
            <a:pPr>
              <a:defRPr/>
            </a:pPr>
            <a:fld id="{4F7C4B42-E37C-4353-864C-07CF5ECA7F67}" type="slidenum">
              <a:rPr lang="en-US" altLang="en-US" smtClean="0"/>
              <a:pPr>
                <a:defRPr/>
              </a:pPr>
              <a:t>26</a:t>
            </a:fld>
            <a:endParaRPr lang="en-US" altLang="en-US"/>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6447" y="3589959"/>
            <a:ext cx="3202242" cy="27663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2937" y="165978"/>
            <a:ext cx="1793209" cy="187524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546" y="133691"/>
            <a:ext cx="2333950" cy="204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0"/>
          <p:cNvSpPr txBox="1">
            <a:spLocks/>
          </p:cNvSpPr>
          <p:nvPr/>
        </p:nvSpPr>
        <p:spPr>
          <a:xfrm>
            <a:off x="2338137" y="150270"/>
            <a:ext cx="7451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p:txBody>
      </p:sp>
      <p:sp>
        <p:nvSpPr>
          <p:cNvPr id="4" name="Date Placeholder 3"/>
          <p:cNvSpPr>
            <a:spLocks noGrp="1"/>
          </p:cNvSpPr>
          <p:nvPr>
            <p:ph type="dt" sz="half" idx="10"/>
          </p:nvPr>
        </p:nvSpPr>
        <p:spPr/>
        <p:txBody>
          <a:bodyPr/>
          <a:lstStyle/>
          <a:p>
            <a:fld id="{AE86BAC0-5F92-46EF-801C-CB7FA3A3AFCE}" type="datetime1">
              <a:rPr lang="en-US" smtClean="0"/>
              <a:t>9/12/2017</a:t>
            </a:fld>
            <a:endParaRPr lang="en-US"/>
          </a:p>
        </p:txBody>
      </p:sp>
      <p:sp>
        <p:nvSpPr>
          <p:cNvPr id="9" name="Footer Placeholder 8"/>
          <p:cNvSpPr>
            <a:spLocks noGrp="1"/>
          </p:cNvSpPr>
          <p:nvPr>
            <p:ph type="ftr" sz="quarter" idx="11"/>
          </p:nvPr>
        </p:nvSpPr>
        <p:spPr/>
        <p:txBody>
          <a:bodyPr/>
          <a:lstStyle/>
          <a:p>
            <a:r>
              <a:rPr lang="en-US"/>
              <a:t>BIG DATA -Research Ready Communities in Chicago Communities </a:t>
            </a:r>
          </a:p>
        </p:txBody>
      </p:sp>
    </p:spTree>
    <p:extLst>
      <p:ext uri="{BB962C8B-B14F-4D97-AF65-F5344CB8AC3E}">
        <p14:creationId xmlns:p14="http://schemas.microsoft.com/office/powerpoint/2010/main" val="3427566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137" y="1440910"/>
            <a:ext cx="7620000" cy="715962"/>
          </a:xfrm>
        </p:spPr>
        <p:txBody>
          <a:bodyPr/>
          <a:lstStyle/>
          <a:p>
            <a:pPr algn="ctr">
              <a:defRPr/>
            </a:pPr>
            <a:r>
              <a:rPr lang="en-US" sz="4000" b="1" dirty="0">
                <a:solidFill>
                  <a:schemeClr val="accent1">
                    <a:lumMod val="75000"/>
                  </a:schemeClr>
                </a:solidFill>
                <a:latin typeface="Baskerville Old Face" panose="02020602080505020303" pitchFamily="18" charset="0"/>
              </a:rPr>
              <a:t> </a:t>
            </a:r>
          </a:p>
        </p:txBody>
      </p:sp>
      <p:sp>
        <p:nvSpPr>
          <p:cNvPr id="3" name="Slide Number Placeholder 2"/>
          <p:cNvSpPr>
            <a:spLocks noGrp="1"/>
          </p:cNvSpPr>
          <p:nvPr>
            <p:ph type="sldNum" sz="quarter" idx="10"/>
          </p:nvPr>
        </p:nvSpPr>
        <p:spPr/>
        <p:txBody>
          <a:bodyPr/>
          <a:lstStyle/>
          <a:p>
            <a:pPr>
              <a:defRPr/>
            </a:pPr>
            <a:fld id="{4F7C4B42-E37C-4353-864C-07CF5ECA7F67}" type="slidenum">
              <a:rPr lang="en-US" altLang="en-US" smtClean="0"/>
              <a:pPr>
                <a:defRPr/>
              </a:pPr>
              <a:t>27</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2937" y="165978"/>
            <a:ext cx="1793209" cy="187524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546" y="133691"/>
            <a:ext cx="2333950" cy="204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0"/>
          <p:cNvSpPr txBox="1">
            <a:spLocks/>
          </p:cNvSpPr>
          <p:nvPr/>
        </p:nvSpPr>
        <p:spPr>
          <a:xfrm>
            <a:off x="2286000" y="316598"/>
            <a:ext cx="797693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1">
                    <a:lumMod val="75000"/>
                  </a:schemeClr>
                </a:solidFill>
                <a:effectLst>
                  <a:outerShdw blurRad="38100" dist="38100" dir="2700000" algn="tl">
                    <a:srgbClr val="000000">
                      <a:alpha val="43137"/>
                    </a:srgbClr>
                  </a:outerShdw>
                </a:effectLst>
              </a:rPr>
              <a:t>BIG DATA </a:t>
            </a:r>
            <a:br>
              <a:rPr lang="en-US" sz="3200" b="1" dirty="0">
                <a:solidFill>
                  <a:schemeClr val="accent1">
                    <a:lumMod val="75000"/>
                  </a:schemeClr>
                </a:solidFill>
                <a:effectLst>
                  <a:outerShdw blurRad="38100" dist="38100" dir="2700000" algn="tl">
                    <a:srgbClr val="000000">
                      <a:alpha val="43137"/>
                    </a:srgbClr>
                  </a:outerShdw>
                </a:effectLst>
              </a:rPr>
            </a:br>
            <a:r>
              <a:rPr lang="en-US" sz="3200" b="1" dirty="0">
                <a:solidFill>
                  <a:schemeClr val="accent1">
                    <a:lumMod val="75000"/>
                  </a:schemeClr>
                </a:solidFill>
                <a:effectLst>
                  <a:outerShdw blurRad="38100" dist="38100" dir="2700000" algn="tl">
                    <a:srgbClr val="000000">
                      <a:alpha val="43137"/>
                    </a:srgbClr>
                  </a:outerShdw>
                </a:effectLst>
              </a:rPr>
              <a:t> Research-Ready Communities in Chicago</a:t>
            </a:r>
          </a:p>
          <a:p>
            <a:pPr algn="ctr"/>
            <a:endParaRPr lang="en-US" sz="2400" b="1" dirty="0">
              <a:solidFill>
                <a:schemeClr val="accent1">
                  <a:lumMod val="75000"/>
                </a:schemeClr>
              </a:solidFill>
              <a:effectLst>
                <a:outerShdw blurRad="38100" dist="38100" dir="2700000" algn="tl">
                  <a:srgbClr val="000000">
                    <a:alpha val="43137"/>
                  </a:srgbClr>
                </a:outerShdw>
              </a:effectLst>
            </a:endParaRPr>
          </a:p>
          <a:p>
            <a:pPr algn="ctr"/>
            <a:r>
              <a:rPr lang="en-US" sz="2400" b="1" dirty="0">
                <a:solidFill>
                  <a:schemeClr val="accent1">
                    <a:lumMod val="75000"/>
                  </a:schemeClr>
                </a:solidFill>
                <a:effectLst>
                  <a:outerShdw blurRad="38100" dist="38100" dir="2700000" algn="tl">
                    <a:srgbClr val="000000">
                      <a:alpha val="43137"/>
                    </a:srgbClr>
                  </a:outerShdw>
                </a:effectLst>
              </a:rPr>
              <a:t>OUR DATA – INFORMATION WE CAN USE &amp; SHARETO MAKE OUR </a:t>
            </a:r>
          </a:p>
          <a:p>
            <a:pPr algn="ctr"/>
            <a:r>
              <a:rPr lang="en-US" sz="2400" b="1" dirty="0">
                <a:solidFill>
                  <a:schemeClr val="accent1">
                    <a:lumMod val="75000"/>
                  </a:schemeClr>
                </a:solidFill>
                <a:effectLst>
                  <a:outerShdw blurRad="38100" dist="38100" dir="2700000" algn="tl">
                    <a:srgbClr val="000000">
                      <a:alpha val="43137"/>
                    </a:srgbClr>
                  </a:outerShdw>
                </a:effectLst>
              </a:rPr>
              <a:t>COMMUNITIES HEALTHIER</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884" y="2136466"/>
            <a:ext cx="4772025" cy="4093138"/>
          </a:xfrm>
          <a:prstGeom prst="rect">
            <a:avLst/>
          </a:prstGeom>
          <a:noFill/>
          <a:ln>
            <a:solidFill>
              <a:schemeClr val="accent1">
                <a:lumMod val="75000"/>
              </a:schemeClr>
            </a:solidFill>
          </a:ln>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6743952" y="1980767"/>
            <a:ext cx="4415589" cy="4248837"/>
          </a:xfrm>
          <a:prstGeom prst="rect">
            <a:avLst/>
          </a:prstGeom>
          <a:ln>
            <a:solidFill>
              <a:schemeClr val="accent1">
                <a:lumMod val="75000"/>
              </a:schemeClr>
            </a:solidFill>
          </a:ln>
        </p:spPr>
      </p:pic>
      <p:sp>
        <p:nvSpPr>
          <p:cNvPr id="10" name="Date Placeholder 9"/>
          <p:cNvSpPr>
            <a:spLocks noGrp="1"/>
          </p:cNvSpPr>
          <p:nvPr>
            <p:ph type="dt" sz="half" idx="10"/>
          </p:nvPr>
        </p:nvSpPr>
        <p:spPr/>
        <p:txBody>
          <a:bodyPr/>
          <a:lstStyle/>
          <a:p>
            <a:fld id="{E28B6CAA-3575-4B7A-BF41-1B524BD0B30B}" type="datetime1">
              <a:rPr lang="en-US" smtClean="0"/>
              <a:t>9/12/2017</a:t>
            </a:fld>
            <a:endParaRPr lang="en-US"/>
          </a:p>
        </p:txBody>
      </p:sp>
      <p:sp>
        <p:nvSpPr>
          <p:cNvPr id="12" name="Footer Placeholder 11"/>
          <p:cNvSpPr>
            <a:spLocks noGrp="1"/>
          </p:cNvSpPr>
          <p:nvPr>
            <p:ph type="ftr" sz="quarter" idx="11"/>
          </p:nvPr>
        </p:nvSpPr>
        <p:spPr/>
        <p:txBody>
          <a:bodyPr/>
          <a:lstStyle/>
          <a:p>
            <a:r>
              <a:rPr lang="en-US"/>
              <a:t>BIG DATA -Research Ready Communities in Chicago Communities </a:t>
            </a:r>
          </a:p>
        </p:txBody>
      </p:sp>
    </p:spTree>
    <p:extLst>
      <p:ext uri="{BB962C8B-B14F-4D97-AF65-F5344CB8AC3E}">
        <p14:creationId xmlns:p14="http://schemas.microsoft.com/office/powerpoint/2010/main" val="921774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137" y="1440910"/>
            <a:ext cx="7620000" cy="715962"/>
          </a:xfrm>
        </p:spPr>
        <p:txBody>
          <a:bodyPr/>
          <a:lstStyle/>
          <a:p>
            <a:pPr algn="ctr">
              <a:defRPr/>
            </a:pPr>
            <a:r>
              <a:rPr lang="en-US" sz="4000" b="1" dirty="0">
                <a:solidFill>
                  <a:schemeClr val="accent1">
                    <a:lumMod val="75000"/>
                  </a:schemeClr>
                </a:solidFill>
                <a:latin typeface="Baskerville Old Face" panose="02020602080505020303" pitchFamily="18" charset="0"/>
              </a:rPr>
              <a:t> </a:t>
            </a:r>
          </a:p>
        </p:txBody>
      </p:sp>
      <p:sp>
        <p:nvSpPr>
          <p:cNvPr id="3" name="Slide Number Placeholder 2"/>
          <p:cNvSpPr>
            <a:spLocks noGrp="1"/>
          </p:cNvSpPr>
          <p:nvPr>
            <p:ph type="sldNum" sz="quarter" idx="10"/>
          </p:nvPr>
        </p:nvSpPr>
        <p:spPr/>
        <p:txBody>
          <a:bodyPr/>
          <a:lstStyle/>
          <a:p>
            <a:pPr>
              <a:defRPr/>
            </a:pPr>
            <a:fld id="{4F7C4B42-E37C-4353-864C-07CF5ECA7F67}" type="slidenum">
              <a:rPr lang="en-US" altLang="en-US" smtClean="0"/>
              <a:pPr>
                <a:defRPr/>
              </a:pPr>
              <a:t>28</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2937" y="165978"/>
            <a:ext cx="1793209" cy="187524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546" y="133691"/>
            <a:ext cx="2333950" cy="204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0"/>
          <p:cNvSpPr txBox="1">
            <a:spLocks/>
          </p:cNvSpPr>
          <p:nvPr/>
        </p:nvSpPr>
        <p:spPr>
          <a:xfrm>
            <a:off x="2338137" y="-82727"/>
            <a:ext cx="7451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091" y="1440910"/>
            <a:ext cx="7046129" cy="4816165"/>
          </a:xfrm>
          <a:prstGeom prst="rect">
            <a:avLst/>
          </a:prstGeom>
          <a:ln>
            <a:solidFill>
              <a:schemeClr val="accent1">
                <a:lumMod val="75000"/>
              </a:schemeClr>
            </a:solidFill>
          </a:ln>
        </p:spPr>
      </p:pic>
      <p:sp>
        <p:nvSpPr>
          <p:cNvPr id="13" name="Date Placeholder 12"/>
          <p:cNvSpPr>
            <a:spLocks noGrp="1"/>
          </p:cNvSpPr>
          <p:nvPr>
            <p:ph type="dt" sz="half" idx="10"/>
          </p:nvPr>
        </p:nvSpPr>
        <p:spPr/>
        <p:txBody>
          <a:bodyPr/>
          <a:lstStyle/>
          <a:p>
            <a:fld id="{31D14ED8-8B30-4339-8EA4-3596E4F87F50}" type="datetime1">
              <a:rPr lang="en-US" smtClean="0"/>
              <a:t>9/12/2017</a:t>
            </a:fld>
            <a:endParaRPr lang="en-US"/>
          </a:p>
        </p:txBody>
      </p:sp>
      <p:sp>
        <p:nvSpPr>
          <p:cNvPr id="14" name="Footer Placeholder 13"/>
          <p:cNvSpPr>
            <a:spLocks noGrp="1"/>
          </p:cNvSpPr>
          <p:nvPr>
            <p:ph type="ftr" sz="quarter" idx="11"/>
          </p:nvPr>
        </p:nvSpPr>
        <p:spPr/>
        <p:txBody>
          <a:bodyPr/>
          <a:lstStyle/>
          <a:p>
            <a:r>
              <a:rPr lang="en-US"/>
              <a:t>BIG DATA -Research Ready Communities in Chicago Communities </a:t>
            </a:r>
          </a:p>
        </p:txBody>
      </p:sp>
    </p:spTree>
    <p:extLst>
      <p:ext uri="{BB962C8B-B14F-4D97-AF65-F5344CB8AC3E}">
        <p14:creationId xmlns:p14="http://schemas.microsoft.com/office/powerpoint/2010/main" val="3253580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137" y="1440910"/>
            <a:ext cx="7620000" cy="715962"/>
          </a:xfrm>
        </p:spPr>
        <p:txBody>
          <a:bodyPr/>
          <a:lstStyle/>
          <a:p>
            <a:pPr algn="ctr">
              <a:defRPr/>
            </a:pPr>
            <a:r>
              <a:rPr lang="en-US" sz="4000" b="1" dirty="0">
                <a:solidFill>
                  <a:schemeClr val="accent1">
                    <a:lumMod val="75000"/>
                  </a:schemeClr>
                </a:solidFill>
                <a:latin typeface="Baskerville Old Face" panose="02020602080505020303" pitchFamily="18" charset="0"/>
              </a:rPr>
              <a:t> </a:t>
            </a:r>
          </a:p>
        </p:txBody>
      </p:sp>
      <p:sp>
        <p:nvSpPr>
          <p:cNvPr id="3" name="Slide Number Placeholder 2"/>
          <p:cNvSpPr>
            <a:spLocks noGrp="1"/>
          </p:cNvSpPr>
          <p:nvPr>
            <p:ph type="sldNum" sz="quarter" idx="10"/>
          </p:nvPr>
        </p:nvSpPr>
        <p:spPr/>
        <p:txBody>
          <a:bodyPr/>
          <a:lstStyle/>
          <a:p>
            <a:pPr>
              <a:defRPr/>
            </a:pPr>
            <a:fld id="{4F7C4B42-E37C-4353-864C-07CF5ECA7F67}" type="slidenum">
              <a:rPr lang="en-US" altLang="en-US" smtClean="0"/>
              <a:pPr>
                <a:defRPr/>
              </a:pPr>
              <a:t>29</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2937" y="165978"/>
            <a:ext cx="1793209" cy="187524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546" y="133691"/>
            <a:ext cx="2333950" cy="204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0"/>
          <p:cNvSpPr txBox="1">
            <a:spLocks/>
          </p:cNvSpPr>
          <p:nvPr/>
        </p:nvSpPr>
        <p:spPr>
          <a:xfrm>
            <a:off x="2467477" y="357142"/>
            <a:ext cx="7451678" cy="1325563"/>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800" b="1" dirty="0">
                <a:solidFill>
                  <a:schemeClr val="accent1">
                    <a:lumMod val="75000"/>
                  </a:schemeClr>
                </a:solidFill>
                <a:effectLst>
                  <a:outerShdw blurRad="38100" dist="38100" dir="2700000" algn="tl">
                    <a:srgbClr val="000000">
                      <a:alpha val="43137"/>
                    </a:srgbClr>
                  </a:outerShdw>
                </a:effectLst>
              </a:rPr>
              <a:t>BIG DATA </a:t>
            </a:r>
            <a:br>
              <a:rPr lang="en-US" sz="5800" b="1" dirty="0">
                <a:solidFill>
                  <a:schemeClr val="accent1">
                    <a:lumMod val="75000"/>
                  </a:schemeClr>
                </a:solidFill>
                <a:effectLst>
                  <a:outerShdw blurRad="38100" dist="38100" dir="2700000" algn="tl">
                    <a:srgbClr val="000000">
                      <a:alpha val="43137"/>
                    </a:srgbClr>
                  </a:outerShdw>
                </a:effectLst>
              </a:rPr>
            </a:br>
            <a:r>
              <a:rPr lang="en-US" sz="5800" b="1" dirty="0">
                <a:solidFill>
                  <a:schemeClr val="accent1">
                    <a:lumMod val="75000"/>
                  </a:schemeClr>
                </a:solidFill>
                <a:effectLst>
                  <a:outerShdw blurRad="38100" dist="38100" dir="2700000" algn="tl">
                    <a:srgbClr val="000000">
                      <a:alpha val="43137"/>
                    </a:srgbClr>
                  </a:outerShdw>
                </a:effectLst>
              </a:rPr>
              <a:t> Research-Ready Communities in Chicago</a:t>
            </a:r>
          </a:p>
          <a:p>
            <a:pPr algn="ctr"/>
            <a:endParaRPr lang="en-US" sz="3100" b="1" dirty="0">
              <a:solidFill>
                <a:schemeClr val="accent1">
                  <a:lumMod val="75000"/>
                </a:schemeClr>
              </a:solidFill>
              <a:effectLst>
                <a:outerShdw blurRad="38100" dist="38100" dir="2700000" algn="tl">
                  <a:srgbClr val="000000">
                    <a:alpha val="43137"/>
                  </a:srgbClr>
                </a:outerShdw>
              </a:effectLst>
            </a:endParaRPr>
          </a:p>
          <a:p>
            <a:pPr algn="ctr"/>
            <a:r>
              <a:rPr lang="en-US" sz="4500" b="1" dirty="0">
                <a:solidFill>
                  <a:schemeClr val="accent1">
                    <a:lumMod val="75000"/>
                  </a:schemeClr>
                </a:solidFill>
                <a:effectLst>
                  <a:outerShdw blurRad="38100" dist="38100" dir="2700000" algn="tl">
                    <a:srgbClr val="000000">
                      <a:alpha val="43137"/>
                    </a:srgbClr>
                  </a:outerShdw>
                </a:effectLst>
              </a:rPr>
              <a:t>Graduation, Celebration, Appreciation, Affirmation</a:t>
            </a:r>
          </a:p>
          <a:p>
            <a:pPr algn="ctr"/>
            <a:r>
              <a:rPr lang="en-US" sz="4500" b="1" dirty="0">
                <a:solidFill>
                  <a:schemeClr val="accent1">
                    <a:lumMod val="75000"/>
                  </a:schemeClr>
                </a:solidFill>
                <a:effectLst>
                  <a:outerShdw blurRad="38100" dist="38100" dir="2700000" algn="tl">
                    <a:srgbClr val="000000">
                      <a:alpha val="43137"/>
                    </a:srgbClr>
                  </a:outerShdw>
                </a:effectLst>
              </a:rPr>
              <a:t>October 2016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8442" y="2283590"/>
            <a:ext cx="4945613" cy="3827625"/>
          </a:xfrm>
          <a:prstGeom prst="rect">
            <a:avLst/>
          </a:prstGeom>
          <a:ln>
            <a:solidFill>
              <a:srgbClr val="000000"/>
            </a:solidFill>
          </a:ln>
        </p:spPr>
      </p:pic>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787105" y="2283590"/>
            <a:ext cx="2951663" cy="3827626"/>
          </a:xfrm>
          <a:prstGeom prst="rect">
            <a:avLst/>
          </a:prstGeom>
          <a:ln>
            <a:solidFill>
              <a:srgbClr val="000000"/>
            </a:solidFill>
          </a:ln>
        </p:spPr>
      </p:pic>
      <p:pic>
        <p:nvPicPr>
          <p:cNvPr id="11" name="Picture 10"/>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4546" y="2283590"/>
            <a:ext cx="3040846" cy="3827626"/>
          </a:xfrm>
          <a:prstGeom prst="rect">
            <a:avLst/>
          </a:prstGeom>
          <a:ln>
            <a:solidFill>
              <a:srgbClr val="000000"/>
            </a:solidFill>
          </a:ln>
        </p:spPr>
      </p:pic>
      <p:sp>
        <p:nvSpPr>
          <p:cNvPr id="4" name="Date Placeholder 3"/>
          <p:cNvSpPr>
            <a:spLocks noGrp="1"/>
          </p:cNvSpPr>
          <p:nvPr>
            <p:ph type="dt" sz="half" idx="10"/>
          </p:nvPr>
        </p:nvSpPr>
        <p:spPr/>
        <p:txBody>
          <a:bodyPr/>
          <a:lstStyle/>
          <a:p>
            <a:fld id="{8EA757C3-4C58-464D-907E-4B8615978C02}" type="datetime1">
              <a:rPr lang="en-US" smtClean="0"/>
              <a:t>9/12/2017</a:t>
            </a:fld>
            <a:endParaRPr lang="en-US"/>
          </a:p>
        </p:txBody>
      </p:sp>
      <p:sp>
        <p:nvSpPr>
          <p:cNvPr id="5" name="Footer Placeholder 4"/>
          <p:cNvSpPr>
            <a:spLocks noGrp="1"/>
          </p:cNvSpPr>
          <p:nvPr>
            <p:ph type="ftr" sz="quarter" idx="11"/>
          </p:nvPr>
        </p:nvSpPr>
        <p:spPr/>
        <p:txBody>
          <a:bodyPr/>
          <a:lstStyle/>
          <a:p>
            <a:r>
              <a:rPr lang="en-US"/>
              <a:t>BIG DATA -Research Ready Communities in Chicago Communities </a:t>
            </a:r>
          </a:p>
        </p:txBody>
      </p:sp>
    </p:spTree>
    <p:extLst>
      <p:ext uri="{BB962C8B-B14F-4D97-AF65-F5344CB8AC3E}">
        <p14:creationId xmlns:p14="http://schemas.microsoft.com/office/powerpoint/2010/main" val="4194163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85" y="1050925"/>
            <a:ext cx="10515600" cy="1325563"/>
          </a:xfrm>
        </p:spPr>
        <p:txBody>
          <a:bodyPr/>
          <a:lstStyle/>
          <a:p>
            <a:pPr algn="ctr">
              <a:defRPr/>
            </a:pPr>
            <a:r>
              <a:rPr lang="en-US" b="1" dirty="0">
                <a:solidFill>
                  <a:schemeClr val="accent1">
                    <a:lumMod val="75000"/>
                  </a:schemeClr>
                </a:solidFill>
                <a:ea typeface="+mj-ea"/>
              </a:rPr>
              <a:t>Our Mission</a:t>
            </a:r>
          </a:p>
        </p:txBody>
      </p:sp>
      <p:sp>
        <p:nvSpPr>
          <p:cNvPr id="3" name="Content Placeholder 2"/>
          <p:cNvSpPr>
            <a:spLocks noGrp="1"/>
          </p:cNvSpPr>
          <p:nvPr>
            <p:ph idx="1"/>
          </p:nvPr>
        </p:nvSpPr>
        <p:spPr>
          <a:xfrm>
            <a:off x="838200" y="2102351"/>
            <a:ext cx="11000874" cy="4351338"/>
          </a:xfrm>
        </p:spPr>
        <p:txBody>
          <a:bodyPr>
            <a:normAutofit fontScale="92500"/>
          </a:bodyPr>
          <a:lstStyle/>
          <a:p>
            <a:pPr marL="114300" indent="0">
              <a:buNone/>
              <a:defRPr/>
            </a:pPr>
            <a:r>
              <a:rPr lang="en-US" dirty="0">
                <a:solidFill>
                  <a:schemeClr val="accent1">
                    <a:lumMod val="75000"/>
                  </a:schemeClr>
                </a:solidFill>
              </a:rPr>
              <a:t>“</a:t>
            </a:r>
            <a:r>
              <a:rPr lang="en-US" i="1" dirty="0">
                <a:solidFill>
                  <a:schemeClr val="accent1">
                    <a:lumMod val="75000"/>
                  </a:schemeClr>
                </a:solidFill>
              </a:rPr>
              <a:t>To increase the participation of underserved communities of color in comparative effectiveness research and patient centered outcomes research through the design, development and implementation, reporting and dissemination of research</a:t>
            </a:r>
            <a:r>
              <a:rPr lang="en-US" dirty="0">
                <a:solidFill>
                  <a:schemeClr val="accent1">
                    <a:lumMod val="75000"/>
                  </a:schemeClr>
                </a:solidFill>
              </a:rPr>
              <a:t>” </a:t>
            </a:r>
          </a:p>
          <a:p>
            <a:pPr marL="114300" indent="0">
              <a:buNone/>
              <a:defRPr/>
            </a:pPr>
            <a:endParaRPr lang="en-US" dirty="0">
              <a:solidFill>
                <a:schemeClr val="accent1">
                  <a:lumMod val="75000"/>
                </a:schemeClr>
              </a:solidFill>
            </a:endParaRPr>
          </a:p>
          <a:p>
            <a:pPr marL="114300" indent="0">
              <a:buNone/>
              <a:defRPr/>
            </a:pPr>
            <a:r>
              <a:rPr lang="en-US" dirty="0">
                <a:solidFill>
                  <a:schemeClr val="accent1">
                    <a:lumMod val="75000"/>
                  </a:schemeClr>
                </a:solidFill>
              </a:rPr>
              <a:t>We will achieve this by:</a:t>
            </a:r>
          </a:p>
          <a:p>
            <a:pPr>
              <a:defRPr/>
            </a:pPr>
            <a:r>
              <a:rPr lang="en-US" dirty="0">
                <a:solidFill>
                  <a:schemeClr val="accent1">
                    <a:lumMod val="75000"/>
                  </a:schemeClr>
                </a:solidFill>
              </a:rPr>
              <a:t>Partnering with researchers from academic health research centers </a:t>
            </a:r>
          </a:p>
          <a:p>
            <a:pPr>
              <a:defRPr/>
            </a:pPr>
            <a:r>
              <a:rPr lang="en-US" dirty="0">
                <a:solidFill>
                  <a:schemeClr val="accent1">
                    <a:lumMod val="75000"/>
                  </a:schemeClr>
                </a:solidFill>
              </a:rPr>
              <a:t>Fostering relationships to build a robust research infrastructure in the communities of the congregations</a:t>
            </a:r>
          </a:p>
          <a:p>
            <a:pPr>
              <a:defRPr/>
            </a:pPr>
            <a:r>
              <a:rPr lang="en-US" dirty="0">
                <a:solidFill>
                  <a:schemeClr val="accent1">
                    <a:lumMod val="75000"/>
                  </a:schemeClr>
                </a:solidFill>
              </a:rPr>
              <a:t>Building the capacity of faith based communities to engage in health research </a:t>
            </a:r>
          </a:p>
        </p:txBody>
      </p:sp>
      <p:sp>
        <p:nvSpPr>
          <p:cNvPr id="4" name="Date Placeholder 3"/>
          <p:cNvSpPr>
            <a:spLocks noGrp="1"/>
          </p:cNvSpPr>
          <p:nvPr>
            <p:ph type="dt" sz="half" idx="10"/>
          </p:nvPr>
        </p:nvSpPr>
        <p:spPr/>
        <p:txBody>
          <a:bodyPr/>
          <a:lstStyle/>
          <a:p>
            <a:fld id="{C1786E2E-00D2-4F70-A066-EB8DD84AC821}" type="datetime1">
              <a:rPr lang="en-US" smtClean="0"/>
              <a:t>9/12/2017</a:t>
            </a:fld>
            <a:endParaRPr lang="en-US" dirty="0"/>
          </a:p>
        </p:txBody>
      </p:sp>
      <p:sp>
        <p:nvSpPr>
          <p:cNvPr id="5" name="Footer Placeholder 4"/>
          <p:cNvSpPr>
            <a:spLocks noGrp="1"/>
          </p:cNvSpPr>
          <p:nvPr>
            <p:ph type="ftr" sz="quarter" idx="11"/>
          </p:nvPr>
        </p:nvSpPr>
        <p:spPr/>
        <p:txBody>
          <a:bodyPr/>
          <a:lstStyle/>
          <a:p>
            <a:r>
              <a:rPr lang="en-US" dirty="0"/>
              <a:t>BIG DATA -Research Ready Communities in Chicago Communities </a:t>
            </a:r>
          </a:p>
        </p:txBody>
      </p:sp>
      <p:sp>
        <p:nvSpPr>
          <p:cNvPr id="6" name="Slide Number Placeholder 5"/>
          <p:cNvSpPr>
            <a:spLocks noGrp="1"/>
          </p:cNvSpPr>
          <p:nvPr>
            <p:ph type="sldNum" sz="quarter" idx="12"/>
          </p:nvPr>
        </p:nvSpPr>
        <p:spPr/>
        <p:txBody>
          <a:bodyPr/>
          <a:lstStyle/>
          <a:p>
            <a:fld id="{F8B34BB5-59D1-4FD9-BF94-6B64B82FC4D9}" type="slidenum">
              <a:rPr lang="en-US" smtClean="0"/>
              <a:t>3</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5" y="191224"/>
            <a:ext cx="2122765" cy="185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1063" y="306006"/>
            <a:ext cx="1617442" cy="1691441"/>
          </a:xfrm>
          <a:prstGeom prst="rect">
            <a:avLst/>
          </a:prstGeom>
        </p:spPr>
      </p:pic>
      <p:sp>
        <p:nvSpPr>
          <p:cNvPr id="9" name="Title 10"/>
          <p:cNvSpPr txBox="1">
            <a:spLocks/>
          </p:cNvSpPr>
          <p:nvPr/>
        </p:nvSpPr>
        <p:spPr>
          <a:xfrm>
            <a:off x="2392965" y="251075"/>
            <a:ext cx="7451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p:txBody>
      </p:sp>
    </p:spTree>
    <p:extLst>
      <p:ext uri="{BB962C8B-B14F-4D97-AF65-F5344CB8AC3E}">
        <p14:creationId xmlns:p14="http://schemas.microsoft.com/office/powerpoint/2010/main" val="2841290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0D5A586-C0CA-46FC-A8F3-7BA1F83EDEFA}" type="slidenum">
              <a:rPr lang="en-US" altLang="en-US" smtClean="0"/>
              <a:pPr>
                <a:defRPr/>
              </a:pPr>
              <a:t>30</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801" y="471012"/>
            <a:ext cx="2622371" cy="229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713" y="306006"/>
            <a:ext cx="2447791" cy="2559779"/>
          </a:xfrm>
          <a:prstGeom prst="rect">
            <a:avLst/>
          </a:prstGeom>
        </p:spPr>
      </p:pic>
      <p:sp>
        <p:nvSpPr>
          <p:cNvPr id="8" name="Title 10"/>
          <p:cNvSpPr txBox="1">
            <a:spLocks/>
          </p:cNvSpPr>
          <p:nvPr/>
        </p:nvSpPr>
        <p:spPr>
          <a:xfrm>
            <a:off x="2370822" y="167242"/>
            <a:ext cx="7451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p:txBody>
      </p:sp>
      <p:sp>
        <p:nvSpPr>
          <p:cNvPr id="14" name="TextBox 13"/>
          <p:cNvSpPr txBox="1"/>
          <p:nvPr/>
        </p:nvSpPr>
        <p:spPr>
          <a:xfrm>
            <a:off x="2370822" y="1321436"/>
            <a:ext cx="7290536" cy="1600438"/>
          </a:xfrm>
          <a:prstGeom prst="rect">
            <a:avLst/>
          </a:prstGeom>
          <a:noFill/>
        </p:spPr>
        <p:txBody>
          <a:bodyPr wrap="square" rtlCol="0">
            <a:spAutoFit/>
          </a:bodyPr>
          <a:lstStyle/>
          <a:p>
            <a:pPr algn="ctr"/>
            <a:r>
              <a:rPr lang="en-US" sz="2000" b="1" dirty="0">
                <a:solidFill>
                  <a:schemeClr val="accent1">
                    <a:lumMod val="75000"/>
                  </a:schemeClr>
                </a:solidFill>
                <a:effectLst>
                  <a:outerShdw blurRad="38100" dist="38100" dir="2700000" algn="tl">
                    <a:srgbClr val="000000">
                      <a:alpha val="43137"/>
                    </a:srgbClr>
                  </a:outerShdw>
                </a:effectLst>
              </a:rPr>
              <a:t>Pastors4PCOR Research Ministry Ambassadors</a:t>
            </a:r>
          </a:p>
          <a:p>
            <a:pPr algn="ctr"/>
            <a:r>
              <a:rPr lang="en-US" sz="2000" b="1" dirty="0">
                <a:solidFill>
                  <a:schemeClr val="accent1">
                    <a:lumMod val="75000"/>
                  </a:schemeClr>
                </a:solidFill>
                <a:effectLst>
                  <a:outerShdw blurRad="38100" dist="38100" dir="2700000" algn="tl">
                    <a:srgbClr val="000000">
                      <a:alpha val="43137"/>
                    </a:srgbClr>
                  </a:outerShdw>
                </a:effectLst>
              </a:rPr>
              <a:t>First Faith-Based Research Ministry Organization </a:t>
            </a:r>
          </a:p>
          <a:p>
            <a:pPr algn="ctr"/>
            <a:r>
              <a:rPr lang="en-US" sz="2000" b="1" dirty="0">
                <a:solidFill>
                  <a:schemeClr val="accent1">
                    <a:lumMod val="75000"/>
                  </a:schemeClr>
                </a:solidFill>
                <a:effectLst>
                  <a:outerShdw blurRad="38100" dist="38100" dir="2700000" algn="tl">
                    <a:srgbClr val="000000">
                      <a:alpha val="43137"/>
                    </a:srgbClr>
                  </a:outerShdw>
                </a:effectLst>
              </a:rPr>
              <a:t>Graduation- Cohort I October  2016</a:t>
            </a:r>
          </a:p>
          <a:p>
            <a:pPr algn="ctr"/>
            <a:r>
              <a:rPr lang="en-US" sz="2000" b="1" dirty="0">
                <a:solidFill>
                  <a:schemeClr val="accent1">
                    <a:lumMod val="75000"/>
                  </a:schemeClr>
                </a:solidFill>
                <a:effectLst>
                  <a:outerShdw blurRad="38100" dist="38100" dir="2700000" algn="tl">
                    <a:srgbClr val="000000">
                      <a:alpha val="43137"/>
                    </a:srgbClr>
                  </a:outerShdw>
                </a:effectLst>
              </a:rPr>
              <a:t>“Our Journey Continues”</a:t>
            </a:r>
          </a:p>
          <a:p>
            <a:pPr algn="ctr"/>
            <a:endParaRPr lang="en-US" b="1" dirty="0">
              <a:solidFill>
                <a:schemeClr val="accent1">
                  <a:lumMod val="75000"/>
                </a:schemeClr>
              </a:solidFill>
              <a:effectLst>
                <a:outerShdw blurRad="38100" dist="38100" dir="2700000" algn="tl">
                  <a:srgbClr val="000000">
                    <a:alpha val="43137"/>
                  </a:srgbClr>
                </a:outerShdw>
              </a:effectLst>
            </a:endParaRPr>
          </a:p>
        </p:txBody>
      </p:sp>
      <p:pic>
        <p:nvPicPr>
          <p:cNvPr id="7"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152465" y="2575256"/>
            <a:ext cx="5546605" cy="3668917"/>
          </a:xfrm>
        </p:spPr>
      </p:pic>
      <p:sp>
        <p:nvSpPr>
          <p:cNvPr id="17" name="Date Placeholder 16"/>
          <p:cNvSpPr>
            <a:spLocks noGrp="1"/>
          </p:cNvSpPr>
          <p:nvPr>
            <p:ph type="dt" sz="half" idx="10"/>
          </p:nvPr>
        </p:nvSpPr>
        <p:spPr/>
        <p:txBody>
          <a:bodyPr/>
          <a:lstStyle/>
          <a:p>
            <a:fld id="{32463E3A-B59F-46F7-9537-40F3F41DC95B}" type="datetime1">
              <a:rPr lang="en-US" smtClean="0"/>
              <a:t>9/12/2017</a:t>
            </a:fld>
            <a:endParaRPr lang="en-US"/>
          </a:p>
        </p:txBody>
      </p:sp>
      <p:sp>
        <p:nvSpPr>
          <p:cNvPr id="18" name="Footer Placeholder 17"/>
          <p:cNvSpPr>
            <a:spLocks noGrp="1"/>
          </p:cNvSpPr>
          <p:nvPr>
            <p:ph type="ftr" sz="quarter" idx="11"/>
          </p:nvPr>
        </p:nvSpPr>
        <p:spPr/>
        <p:txBody>
          <a:bodyPr/>
          <a:lstStyle/>
          <a:p>
            <a:r>
              <a:rPr lang="en-US"/>
              <a:t>BIG DATA -Research Ready Communities in Chicago Communities </a:t>
            </a:r>
          </a:p>
        </p:txBody>
      </p:sp>
    </p:spTree>
    <p:extLst>
      <p:ext uri="{BB962C8B-B14F-4D97-AF65-F5344CB8AC3E}">
        <p14:creationId xmlns:p14="http://schemas.microsoft.com/office/powerpoint/2010/main" val="1096252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704" y="516091"/>
            <a:ext cx="11295336" cy="2387600"/>
          </a:xfrm>
        </p:spPr>
        <p:txBody>
          <a:bodyPr>
            <a:normAutofit fontScale="90000"/>
          </a:bodyPr>
          <a:lstStyle/>
          <a:p>
            <a:r>
              <a:rPr lang="en-US" sz="4000" b="1" dirty="0">
                <a:solidFill>
                  <a:schemeClr val="accent1">
                    <a:lumMod val="75000"/>
                  </a:schemeClr>
                </a:solidFill>
                <a:effectLst>
                  <a:outerShdw blurRad="38100" dist="38100" dir="2700000" algn="tl">
                    <a:srgbClr val="000000">
                      <a:alpha val="43137"/>
                    </a:srgbClr>
                  </a:outerShdw>
                </a:effectLst>
              </a:rPr>
              <a:t>BIG DATA</a:t>
            </a:r>
            <a:br>
              <a:rPr lang="en-US" sz="4000" b="1" dirty="0">
                <a:solidFill>
                  <a:schemeClr val="accent1">
                    <a:lumMod val="75000"/>
                  </a:schemeClr>
                </a:solidFill>
                <a:effectLst>
                  <a:outerShdw blurRad="38100" dist="38100" dir="2700000" algn="tl">
                    <a:srgbClr val="000000">
                      <a:alpha val="43137"/>
                    </a:srgbClr>
                  </a:outerShdw>
                </a:effectLst>
              </a:rPr>
            </a:br>
            <a:r>
              <a:rPr lang="en-US" sz="4000" b="1" dirty="0">
                <a:solidFill>
                  <a:schemeClr val="accent1">
                    <a:lumMod val="75000"/>
                  </a:schemeClr>
                </a:solidFill>
                <a:effectLst>
                  <a:outerShdw blurRad="38100" dist="38100" dir="2700000" algn="tl">
                    <a:srgbClr val="000000">
                      <a:alpha val="43137"/>
                    </a:srgbClr>
                  </a:outerShdw>
                </a:effectLst>
              </a:rPr>
              <a:t>Research-Ready Communities in Chicago</a:t>
            </a:r>
            <a:br>
              <a:rPr lang="en-US" sz="4000" b="1" dirty="0">
                <a:solidFill>
                  <a:schemeClr val="accent1">
                    <a:lumMod val="75000"/>
                  </a:schemeClr>
                </a:solidFill>
                <a:effectLst>
                  <a:outerShdw blurRad="38100" dist="38100" dir="2700000" algn="tl">
                    <a:srgbClr val="000000">
                      <a:alpha val="43137"/>
                    </a:srgbClr>
                  </a:outerShdw>
                </a:effectLst>
              </a:rPr>
            </a:br>
            <a:r>
              <a:rPr lang="en-US" sz="2800" b="1" dirty="0">
                <a:solidFill>
                  <a:schemeClr val="accent1">
                    <a:lumMod val="75000"/>
                  </a:schemeClr>
                </a:solidFill>
                <a:effectLst>
                  <a:outerShdw blurRad="38100" dist="38100" dir="2700000" algn="tl">
                    <a:srgbClr val="000000">
                      <a:alpha val="43137"/>
                    </a:srgbClr>
                  </a:outerShdw>
                </a:effectLst>
              </a:rPr>
              <a:t/>
            </a:r>
            <a:br>
              <a:rPr lang="en-US" sz="2800" b="1" dirty="0">
                <a:solidFill>
                  <a:schemeClr val="accent1">
                    <a:lumMod val="75000"/>
                  </a:schemeClr>
                </a:solidFill>
                <a:effectLst>
                  <a:outerShdw blurRad="38100" dist="38100" dir="2700000" algn="tl">
                    <a:srgbClr val="000000">
                      <a:alpha val="43137"/>
                    </a:srgbClr>
                  </a:outerShdw>
                </a:effectLst>
              </a:rPr>
            </a:br>
            <a:r>
              <a:rPr lang="en-US" sz="5400" b="1" dirty="0">
                <a:solidFill>
                  <a:schemeClr val="accent1">
                    <a:lumMod val="75000"/>
                  </a:schemeClr>
                </a:solidFill>
                <a:effectLst>
                  <a:outerShdw blurRad="38100" dist="38100" dir="2700000" algn="tl">
                    <a:srgbClr val="000000">
                      <a:alpha val="43137"/>
                    </a:srgbClr>
                  </a:outerShdw>
                </a:effectLst>
              </a:rPr>
              <a:t>***</a:t>
            </a:r>
            <a:r>
              <a:rPr lang="en-US" b="1" dirty="0">
                <a:solidFill>
                  <a:schemeClr val="accent1">
                    <a:lumMod val="75000"/>
                  </a:schemeClr>
                </a:solidFill>
                <a:effectLst>
                  <a:outerShdw blurRad="38100" dist="38100" dir="2700000" algn="tl">
                    <a:srgbClr val="000000">
                      <a:alpha val="43137"/>
                    </a:srgbClr>
                  </a:outerShdw>
                </a:effectLst>
              </a:rPr>
              <a:t>BUILDING TRUST***</a:t>
            </a:r>
            <a:r>
              <a:rPr lang="en-US" sz="5300" b="1" dirty="0">
                <a:solidFill>
                  <a:schemeClr val="accent1">
                    <a:lumMod val="75000"/>
                  </a:schemeClr>
                </a:solidFill>
                <a:effectLst>
                  <a:outerShdw blurRad="38100" dist="38100" dir="2700000" algn="tl">
                    <a:srgbClr val="000000">
                      <a:alpha val="43137"/>
                    </a:srgbClr>
                  </a:outerShdw>
                </a:effectLst>
              </a:rPr>
              <a:t/>
            </a:r>
            <a:br>
              <a:rPr lang="en-US" sz="5300" b="1" dirty="0">
                <a:solidFill>
                  <a:schemeClr val="accent1">
                    <a:lumMod val="75000"/>
                  </a:schemeClr>
                </a:solidFill>
                <a:effectLst>
                  <a:outerShdw blurRad="38100" dist="38100" dir="2700000" algn="tl">
                    <a:srgbClr val="000000">
                      <a:alpha val="43137"/>
                    </a:srgbClr>
                  </a:outerShdw>
                </a:effectLst>
              </a:rPr>
            </a:br>
            <a:endParaRPr lang="en-US" dirty="0"/>
          </a:p>
        </p:txBody>
      </p:sp>
      <p:sp>
        <p:nvSpPr>
          <p:cNvPr id="3" name="Subtitle 2"/>
          <p:cNvSpPr>
            <a:spLocks noGrp="1"/>
          </p:cNvSpPr>
          <p:nvPr>
            <p:ph type="subTitle" idx="1"/>
          </p:nvPr>
        </p:nvSpPr>
        <p:spPr>
          <a:xfrm>
            <a:off x="1181099" y="3314666"/>
            <a:ext cx="9144000" cy="1655762"/>
          </a:xfrm>
        </p:spPr>
        <p:txBody>
          <a:bodyPr>
            <a:normAutofit/>
          </a:bodyPr>
          <a:lstStyle/>
          <a:p>
            <a:endParaRPr lang="en-US" dirty="0"/>
          </a:p>
          <a:p>
            <a:r>
              <a:rPr lang="en-US" b="1" dirty="0">
                <a:solidFill>
                  <a:schemeClr val="accent1">
                    <a:lumMod val="75000"/>
                  </a:schemeClr>
                </a:solidFill>
              </a:rPr>
              <a:t> </a:t>
            </a:r>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089" y="175354"/>
            <a:ext cx="2288737" cy="200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5099" y="175355"/>
            <a:ext cx="1699688" cy="1777450"/>
          </a:xfrm>
          <a:prstGeom prst="rect">
            <a:avLst/>
          </a:prstGeom>
        </p:spPr>
      </p:pic>
      <p:graphicFrame>
        <p:nvGraphicFramePr>
          <p:cNvPr id="6" name="Diagram 5"/>
          <p:cNvGraphicFramePr/>
          <p:nvPr>
            <p:extLst>
              <p:ext uri="{D42A27DB-BD31-4B8C-83A1-F6EECF244321}">
                <p14:modId xmlns:p14="http://schemas.microsoft.com/office/powerpoint/2010/main" val="600765907"/>
              </p:ext>
            </p:extLst>
          </p:nvPr>
        </p:nvGraphicFramePr>
        <p:xfrm>
          <a:off x="2847082" y="2028374"/>
          <a:ext cx="7043761" cy="4357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9901" y="4548884"/>
            <a:ext cx="2950843" cy="1944914"/>
          </a:xfrm>
          <a:prstGeom prst="rect">
            <a:avLst/>
          </a:prstGeom>
          <a:ln>
            <a:solidFill>
              <a:schemeClr val="accent1"/>
            </a:solidFill>
          </a:ln>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88259" y="4597963"/>
            <a:ext cx="2810630" cy="2147645"/>
          </a:xfrm>
          <a:prstGeom prst="rect">
            <a:avLst/>
          </a:prstGeom>
          <a:ln>
            <a:solidFill>
              <a:schemeClr val="accent1"/>
            </a:solidFill>
          </a:ln>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9036" y="2136782"/>
            <a:ext cx="2895852" cy="2050206"/>
          </a:xfrm>
          <a:prstGeom prst="rect">
            <a:avLst/>
          </a:prstGeom>
          <a:ln>
            <a:solidFill>
              <a:schemeClr val="accent1"/>
            </a:solidFill>
          </a:ln>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80095" y="2155765"/>
            <a:ext cx="2644945" cy="2057723"/>
          </a:xfrm>
          <a:prstGeom prst="rect">
            <a:avLst/>
          </a:prstGeom>
          <a:ln>
            <a:solidFill>
              <a:schemeClr val="accent1"/>
            </a:solidFill>
          </a:ln>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81548" y="4548884"/>
            <a:ext cx="2901734" cy="2143301"/>
          </a:xfrm>
          <a:prstGeom prst="rect">
            <a:avLst/>
          </a:prstGeom>
          <a:ln>
            <a:solidFill>
              <a:schemeClr val="accent1"/>
            </a:solidFill>
          </a:ln>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33621" y="2115103"/>
            <a:ext cx="2899399" cy="2071885"/>
          </a:xfrm>
          <a:prstGeom prst="rect">
            <a:avLst/>
          </a:prstGeom>
          <a:ln>
            <a:solidFill>
              <a:schemeClr val="accent1"/>
            </a:solidFill>
          </a:ln>
        </p:spPr>
      </p:pic>
    </p:spTree>
    <p:extLst>
      <p:ext uri="{BB962C8B-B14F-4D97-AF65-F5344CB8AC3E}">
        <p14:creationId xmlns:p14="http://schemas.microsoft.com/office/powerpoint/2010/main" val="22198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7"/>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706" t="1934" r="9751" b="31676"/>
          <a:stretch/>
        </p:blipFill>
        <p:spPr bwMode="auto">
          <a:xfrm>
            <a:off x="360948" y="1082842"/>
            <a:ext cx="7082650" cy="34418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60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132" y="340949"/>
            <a:ext cx="3210773" cy="28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68E580ED-FBB6-4AEA-A578-BD4877D8C3A0}" type="datetime1">
              <a:rPr lang="en-US" smtClean="0"/>
              <a:t>9/12/2017</a:t>
            </a:fld>
            <a:endParaRPr lang="en-US" dirty="0"/>
          </a:p>
        </p:txBody>
      </p:sp>
      <p:sp>
        <p:nvSpPr>
          <p:cNvPr id="4" name="Footer Placeholder 3"/>
          <p:cNvSpPr>
            <a:spLocks noGrp="1"/>
          </p:cNvSpPr>
          <p:nvPr>
            <p:ph type="ftr" sz="quarter" idx="11"/>
          </p:nvPr>
        </p:nvSpPr>
        <p:spPr/>
        <p:txBody>
          <a:bodyPr/>
          <a:lstStyle/>
          <a:p>
            <a:r>
              <a:rPr lang="en-US" dirty="0"/>
              <a:t>BIG DATA -Research Ready Communities in Chicago Communities </a:t>
            </a:r>
          </a:p>
        </p:txBody>
      </p:sp>
      <p:sp>
        <p:nvSpPr>
          <p:cNvPr id="5" name="Slide Number Placeholder 4"/>
          <p:cNvSpPr>
            <a:spLocks noGrp="1"/>
          </p:cNvSpPr>
          <p:nvPr>
            <p:ph type="sldNum" sz="quarter" idx="12"/>
          </p:nvPr>
        </p:nvSpPr>
        <p:spPr/>
        <p:txBody>
          <a:bodyPr/>
          <a:lstStyle/>
          <a:p>
            <a:fld id="{F8B34BB5-59D1-4FD9-BF94-6B64B82FC4D9}" type="slidenum">
              <a:rPr lang="en-US" smtClean="0"/>
              <a:t>5</a:t>
            </a:fld>
            <a:endParaRPr lang="en-US" dirty="0"/>
          </a:p>
        </p:txBody>
      </p:sp>
      <p:sp>
        <p:nvSpPr>
          <p:cNvPr id="6" name="TextBox 5"/>
          <p:cNvSpPr txBox="1"/>
          <p:nvPr/>
        </p:nvSpPr>
        <p:spPr>
          <a:xfrm>
            <a:off x="55316" y="4524733"/>
            <a:ext cx="8555284" cy="1692771"/>
          </a:xfrm>
          <a:prstGeom prst="rect">
            <a:avLst/>
          </a:prstGeom>
          <a:noFill/>
        </p:spPr>
        <p:txBody>
          <a:bodyPr wrap="square" rtlCol="0">
            <a:spAutoFit/>
          </a:bodyPr>
          <a:lstStyle/>
          <a:p>
            <a:pPr algn="ctr"/>
            <a:r>
              <a:rPr lang="en-US" sz="2000" b="1" dirty="0">
                <a:solidFill>
                  <a:schemeClr val="accent5">
                    <a:lumMod val="50000"/>
                  </a:schemeClr>
                </a:solidFill>
              </a:rPr>
              <a:t>PASTORS4PCOR BOARD LEADERSHIP</a:t>
            </a:r>
          </a:p>
          <a:p>
            <a:pPr algn="ctr"/>
            <a:endParaRPr lang="en-US" sz="1400" b="1" dirty="0">
              <a:solidFill>
                <a:schemeClr val="accent5">
                  <a:lumMod val="50000"/>
                </a:schemeClr>
              </a:solidFill>
            </a:endParaRPr>
          </a:p>
          <a:p>
            <a:pPr marL="171450" indent="-171450">
              <a:buFont typeface="Arial" panose="020B0604020202020204" pitchFamily="34" charset="0"/>
              <a:buChar char="•"/>
            </a:pPr>
            <a:r>
              <a:rPr lang="en-US" sz="1400" b="1" dirty="0">
                <a:solidFill>
                  <a:schemeClr val="accent5">
                    <a:lumMod val="50000"/>
                  </a:schemeClr>
                </a:solidFill>
              </a:rPr>
              <a:t>Bishop Simon Gordon – Board Chair – Senior Pastor/</a:t>
            </a:r>
            <a:r>
              <a:rPr lang="en-US" sz="1400" b="1" dirty="0" err="1">
                <a:solidFill>
                  <a:schemeClr val="accent5">
                    <a:lumMod val="50000"/>
                  </a:schemeClr>
                </a:solidFill>
              </a:rPr>
              <a:t>Triedstone</a:t>
            </a:r>
            <a:r>
              <a:rPr lang="en-US" sz="1400" b="1" dirty="0">
                <a:solidFill>
                  <a:schemeClr val="accent5">
                    <a:lumMod val="50000"/>
                  </a:schemeClr>
                </a:solidFill>
              </a:rPr>
              <a:t> Full Gospel Church – Chicago</a:t>
            </a:r>
          </a:p>
          <a:p>
            <a:pPr marL="171450" indent="-171450">
              <a:buFont typeface="Arial" panose="020B0604020202020204" pitchFamily="34" charset="0"/>
              <a:buChar char="•"/>
            </a:pPr>
            <a:r>
              <a:rPr lang="en-US" sz="1400" b="1" dirty="0">
                <a:solidFill>
                  <a:schemeClr val="accent5">
                    <a:lumMod val="50000"/>
                  </a:schemeClr>
                </a:solidFill>
              </a:rPr>
              <a:t>Dr. Paris Davis, MBA – ED – Pastors4PCOR – Elder-</a:t>
            </a:r>
            <a:r>
              <a:rPr lang="en-US" sz="1400" b="1" dirty="0" err="1">
                <a:solidFill>
                  <a:schemeClr val="accent5">
                    <a:lumMod val="50000"/>
                  </a:schemeClr>
                </a:solidFill>
              </a:rPr>
              <a:t>Triedstone</a:t>
            </a:r>
            <a:r>
              <a:rPr lang="en-US" sz="1400" b="1" dirty="0">
                <a:solidFill>
                  <a:schemeClr val="accent5">
                    <a:lumMod val="50000"/>
                  </a:schemeClr>
                </a:solidFill>
              </a:rPr>
              <a:t> Full Gospel Church/Total Resources Community Development Corporation (TRCDO)</a:t>
            </a:r>
          </a:p>
          <a:p>
            <a:pPr marL="171450" indent="-171450">
              <a:buFont typeface="Arial" panose="020B0604020202020204" pitchFamily="34" charset="0"/>
              <a:buChar char="•"/>
            </a:pPr>
            <a:r>
              <a:rPr lang="en-US" sz="1400" b="1" dirty="0">
                <a:solidFill>
                  <a:schemeClr val="accent5">
                    <a:lumMod val="50000"/>
                  </a:schemeClr>
                </a:solidFill>
              </a:rPr>
              <a:t>Regina Greer –Smith – Healthcare Research Associates, LLC/Co-founder of Pastors4PCOR/The S.T.A.R. Initiative </a:t>
            </a:r>
          </a:p>
          <a:p>
            <a:pPr marL="171450" indent="-171450">
              <a:buFont typeface="Arial" panose="020B0604020202020204" pitchFamily="34" charset="0"/>
              <a:buChar char="•"/>
            </a:pPr>
            <a:r>
              <a:rPr lang="en-US" sz="1400" b="1" dirty="0">
                <a:solidFill>
                  <a:schemeClr val="accent5">
                    <a:lumMod val="50000"/>
                  </a:schemeClr>
                </a:solidFill>
              </a:rPr>
              <a:t>Reverend Walter Turner III –Co-Chair-Pastors4PCOR - Senior Pastor/New Spiritual Light Baptist Church - Chicago</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6958" y="3491397"/>
            <a:ext cx="2606842" cy="2726107"/>
          </a:xfrm>
          <a:prstGeom prst="rect">
            <a:avLst/>
          </a:prstGeom>
        </p:spPr>
      </p:pic>
      <p:sp>
        <p:nvSpPr>
          <p:cNvPr id="11" name="Title 10"/>
          <p:cNvSpPr>
            <a:spLocks noGrp="1"/>
          </p:cNvSpPr>
          <p:nvPr>
            <p:ph type="title"/>
          </p:nvPr>
        </p:nvSpPr>
        <p:spPr>
          <a:xfrm>
            <a:off x="-144439" y="0"/>
            <a:ext cx="7451678" cy="1325563"/>
          </a:xfrm>
        </p:spPr>
        <p:txBody>
          <a:bodyPr>
            <a:normAutofit/>
          </a:body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p:txBody>
      </p:sp>
    </p:spTree>
    <p:extLst>
      <p:ext uri="{BB962C8B-B14F-4D97-AF65-F5344CB8AC3E}">
        <p14:creationId xmlns:p14="http://schemas.microsoft.com/office/powerpoint/2010/main" val="143057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85" y="1387710"/>
            <a:ext cx="3897315" cy="1371600"/>
          </a:xfrm>
        </p:spPr>
        <p:txBody>
          <a:bodyPr>
            <a:normAutofit fontScale="90000"/>
          </a:bodyPr>
          <a:lstStyle/>
          <a:p>
            <a:r>
              <a:rPr lang="en-US" sz="2000" b="1" dirty="0">
                <a:solidFill>
                  <a:schemeClr val="accent1">
                    <a:lumMod val="75000"/>
                  </a:schemeClr>
                </a:solidFill>
              </a:rPr>
              <a:t>South Chicago faith-based community network and research partners </a:t>
            </a:r>
            <a:br>
              <a:rPr lang="en-US" sz="2000" b="1" dirty="0">
                <a:solidFill>
                  <a:schemeClr val="accent1">
                    <a:lumMod val="75000"/>
                  </a:schemeClr>
                </a:solidFill>
              </a:rPr>
            </a:br>
            <a:r>
              <a:rPr lang="en-US" sz="2000" b="1" dirty="0">
                <a:solidFill>
                  <a:schemeClr val="accent1">
                    <a:lumMod val="75000"/>
                  </a:schemeClr>
                </a:solidFill>
              </a:rPr>
              <a:t/>
            </a:r>
            <a:br>
              <a:rPr lang="en-US" sz="2000" b="1" dirty="0">
                <a:solidFill>
                  <a:schemeClr val="accent1">
                    <a:lumMod val="75000"/>
                  </a:schemeClr>
                </a:solidFill>
              </a:rPr>
            </a:br>
            <a:r>
              <a:rPr lang="en-US" sz="2000" b="1" dirty="0">
                <a:solidFill>
                  <a:schemeClr val="accent1">
                    <a:lumMod val="75000"/>
                  </a:schemeClr>
                </a:solidFill>
              </a:rPr>
              <a:t>Various congregations from Metro-Chicago participated</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494436" y="1411572"/>
            <a:ext cx="6247891" cy="4720254"/>
          </a:xfrm>
          <a:prstGeom prst="ellipse">
            <a:avLst/>
          </a:prstGeom>
          <a:ln w="63500" cap="rnd">
            <a:solidFill>
              <a:srgbClr val="333333"/>
            </a:solidFill>
          </a:ln>
          <a:effectLst>
            <a:outerShdw blurRad="381000" dist="292100" dir="5400000" sx="1000" sy="1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957817" y="5781141"/>
            <a:ext cx="1248362" cy="871856"/>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915" y="4679584"/>
            <a:ext cx="2915057" cy="933580"/>
          </a:xfrm>
          <a:prstGeom prst="rect">
            <a:avLst/>
          </a:prstGeom>
        </p:spPr>
      </p:pic>
      <p:pic>
        <p:nvPicPr>
          <p:cNvPr id="7" name="Picture 6"/>
          <p:cNvPicPr/>
          <p:nvPr/>
        </p:nvPicPr>
        <p:blipFill>
          <a:blip r:embed="rId6">
            <a:extLst>
              <a:ext uri="{28A0092B-C50C-407E-A947-70E740481C1C}">
                <a14:useLocalDpi xmlns:a14="http://schemas.microsoft.com/office/drawing/2010/main" val="0"/>
              </a:ext>
            </a:extLst>
          </a:blip>
          <a:srcRect/>
          <a:stretch>
            <a:fillRect/>
          </a:stretch>
        </p:blipFill>
        <p:spPr bwMode="auto">
          <a:xfrm>
            <a:off x="8982075" y="5341687"/>
            <a:ext cx="2000250" cy="1391920"/>
          </a:xfrm>
          <a:prstGeom prst="rect">
            <a:avLst/>
          </a:prstGeom>
          <a:noFill/>
          <a:ln>
            <a:noFill/>
          </a:ln>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130" y="2840351"/>
            <a:ext cx="1117313" cy="1671256"/>
          </a:xfrm>
          <a:prstGeom prst="rect">
            <a:avLst/>
          </a:prstGeom>
          <a:effectLst>
            <a:outerShdw blurRad="50800" dist="38100" dir="5400000" algn="t" rotWithShape="0">
              <a:prstClr val="black">
                <a:alpha val="40000"/>
              </a:prstClr>
            </a:outerShdw>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4732" y="1590632"/>
            <a:ext cx="2667762" cy="420624"/>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33188" y="2963147"/>
            <a:ext cx="1979981" cy="567538"/>
          </a:xfrm>
          <a:prstGeom prst="rect">
            <a:avLst/>
          </a:prstGeom>
        </p:spPr>
      </p:pic>
      <p:pic>
        <p:nvPicPr>
          <p:cNvPr id="13" name="Picture 12"/>
          <p:cNvPicPr>
            <a:picLocks noChangeAspect="1"/>
          </p:cNvPicPr>
          <p:nvPr/>
        </p:nvPicPr>
        <p:blipFill>
          <a:blip r:embed="rId10"/>
          <a:stretch>
            <a:fillRect/>
          </a:stretch>
        </p:blipFill>
        <p:spPr>
          <a:xfrm>
            <a:off x="9174629" y="4053472"/>
            <a:ext cx="2019300" cy="885825"/>
          </a:xfrm>
          <a:prstGeom prst="rect">
            <a:avLst/>
          </a:prstGeom>
        </p:spPr>
      </p:pic>
      <p:sp>
        <p:nvSpPr>
          <p:cNvPr id="3" name="Date Placeholder 2"/>
          <p:cNvSpPr>
            <a:spLocks noGrp="1"/>
          </p:cNvSpPr>
          <p:nvPr>
            <p:ph type="dt" sz="half" idx="10"/>
          </p:nvPr>
        </p:nvSpPr>
        <p:spPr/>
        <p:txBody>
          <a:bodyPr/>
          <a:lstStyle/>
          <a:p>
            <a:fld id="{ACF4DE64-1CE8-46EB-9EEC-9D36F02DAF62}" type="datetime1">
              <a:rPr lang="en-US" smtClean="0"/>
              <a:t>9/12/2017</a:t>
            </a:fld>
            <a:endParaRPr lang="en-US" dirty="0"/>
          </a:p>
        </p:txBody>
      </p:sp>
      <p:sp>
        <p:nvSpPr>
          <p:cNvPr id="8" name="Footer Placeholder 7"/>
          <p:cNvSpPr>
            <a:spLocks noGrp="1"/>
          </p:cNvSpPr>
          <p:nvPr>
            <p:ph type="ftr" sz="quarter" idx="11"/>
          </p:nvPr>
        </p:nvSpPr>
        <p:spPr/>
        <p:txBody>
          <a:bodyPr/>
          <a:lstStyle/>
          <a:p>
            <a:r>
              <a:rPr lang="en-US" dirty="0"/>
              <a:t>BIG DATA -Research Ready Communities in Chicago Communities </a:t>
            </a:r>
          </a:p>
        </p:txBody>
      </p:sp>
      <p:sp>
        <p:nvSpPr>
          <p:cNvPr id="9" name="Slide Number Placeholder 8"/>
          <p:cNvSpPr>
            <a:spLocks noGrp="1"/>
          </p:cNvSpPr>
          <p:nvPr>
            <p:ph type="sldNum" sz="quarter" idx="12"/>
          </p:nvPr>
        </p:nvSpPr>
        <p:spPr/>
        <p:txBody>
          <a:bodyPr/>
          <a:lstStyle/>
          <a:p>
            <a:fld id="{F8B34BB5-59D1-4FD9-BF94-6B64B82FC4D9}" type="slidenum">
              <a:rPr lang="en-US" smtClean="0"/>
              <a:t>6</a:t>
            </a:fld>
            <a:endParaRPr lang="en-US" dirty="0"/>
          </a:p>
        </p:txBody>
      </p:sp>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4796" y="164593"/>
            <a:ext cx="1487854" cy="1555924"/>
          </a:xfrm>
          <a:prstGeom prst="rect">
            <a:avLst/>
          </a:prstGeom>
        </p:spPr>
      </p:pic>
      <p:sp>
        <p:nvSpPr>
          <p:cNvPr id="16" name="Title 10"/>
          <p:cNvSpPr txBox="1">
            <a:spLocks/>
          </p:cNvSpPr>
          <p:nvPr/>
        </p:nvSpPr>
        <p:spPr>
          <a:xfrm>
            <a:off x="2471500" y="75096"/>
            <a:ext cx="7451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p:txBody>
      </p:sp>
      <p:pic>
        <p:nvPicPr>
          <p:cNvPr id="17" name="Picture 1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44497" y="12447"/>
            <a:ext cx="1565303" cy="137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923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9938" y="182495"/>
            <a:ext cx="11295336" cy="2387600"/>
          </a:xfrm>
        </p:spPr>
        <p:txBody>
          <a:bodyPr>
            <a:normAutofit/>
          </a:bodyPr>
          <a:lstStyle/>
          <a:p>
            <a:r>
              <a:rPr lang="en-US" sz="3600" b="1" dirty="0">
                <a:solidFill>
                  <a:schemeClr val="accent1">
                    <a:lumMod val="75000"/>
                  </a:schemeClr>
                </a:solidFill>
                <a:effectLst>
                  <a:outerShdw blurRad="38100" dist="38100" dir="2700000" algn="tl">
                    <a:srgbClr val="000000">
                      <a:alpha val="43137"/>
                    </a:srgbClr>
                  </a:outerShdw>
                </a:effectLst>
              </a:rPr>
              <a:t>BIG DATA</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Research-Ready Communities in Chicago</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r>
            <a:br>
              <a:rPr lang="en-US" sz="3600" b="1" dirty="0">
                <a:solidFill>
                  <a:schemeClr val="accent1">
                    <a:lumMod val="75000"/>
                  </a:schemeClr>
                </a:solidFill>
                <a:effectLst>
                  <a:outerShdw blurRad="38100" dist="38100" dir="2700000" algn="tl">
                    <a:srgbClr val="000000">
                      <a:alpha val="43137"/>
                    </a:srgbClr>
                  </a:outerShdw>
                </a:effectLst>
              </a:rPr>
            </a:br>
            <a:r>
              <a:rPr lang="en-US" sz="4400" b="1" dirty="0">
                <a:solidFill>
                  <a:schemeClr val="accent1">
                    <a:lumMod val="75000"/>
                  </a:schemeClr>
                </a:solidFill>
                <a:effectLst>
                  <a:outerShdw blurRad="38100" dist="38100" dir="2700000" algn="tl">
                    <a:srgbClr val="000000">
                      <a:alpha val="43137"/>
                    </a:srgbClr>
                  </a:outerShdw>
                </a:effectLst>
              </a:rPr>
              <a:t> </a:t>
            </a:r>
            <a:endParaRPr lang="en-US" dirty="0"/>
          </a:p>
        </p:txBody>
      </p:sp>
      <p:sp>
        <p:nvSpPr>
          <p:cNvPr id="3" name="Subtitle 2"/>
          <p:cNvSpPr>
            <a:spLocks noGrp="1"/>
          </p:cNvSpPr>
          <p:nvPr>
            <p:ph type="subTitle" idx="1"/>
          </p:nvPr>
        </p:nvSpPr>
        <p:spPr>
          <a:xfrm>
            <a:off x="1181099" y="3314666"/>
            <a:ext cx="9144000" cy="1655762"/>
          </a:xfrm>
        </p:spPr>
        <p:txBody>
          <a:bodyPr>
            <a:normAutofit/>
          </a:bodyPr>
          <a:lstStyle/>
          <a:p>
            <a:endParaRPr lang="en-US" dirty="0"/>
          </a:p>
          <a:p>
            <a:r>
              <a:rPr lang="en-US" b="1" dirty="0">
                <a:solidFill>
                  <a:schemeClr val="accent1">
                    <a:lumMod val="75000"/>
                  </a:schemeClr>
                </a:solidFill>
              </a:rPr>
              <a:t> </a:t>
            </a:r>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089" y="175354"/>
            <a:ext cx="2288737" cy="200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5099" y="130794"/>
            <a:ext cx="1699688" cy="1777450"/>
          </a:xfrm>
          <a:prstGeom prst="rect">
            <a:avLst/>
          </a:prstGeom>
        </p:spPr>
      </p:pic>
      <p:graphicFrame>
        <p:nvGraphicFramePr>
          <p:cNvPr id="6" name="Diagram 5"/>
          <p:cNvGraphicFramePr/>
          <p:nvPr>
            <p:extLst>
              <p:ext uri="{D42A27DB-BD31-4B8C-83A1-F6EECF244321}">
                <p14:modId xmlns:p14="http://schemas.microsoft.com/office/powerpoint/2010/main" val="3484122144"/>
              </p:ext>
            </p:extLst>
          </p:nvPr>
        </p:nvGraphicFramePr>
        <p:xfrm>
          <a:off x="2847082" y="2028374"/>
          <a:ext cx="7043761" cy="4357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54991" y="1915838"/>
            <a:ext cx="2114726" cy="1890160"/>
          </a:xfrm>
          <a:prstGeom prst="rect">
            <a:avLst/>
          </a:prstGeom>
          <a:ln>
            <a:solidFill>
              <a:schemeClr val="accent1"/>
            </a:solidFill>
          </a:ln>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36806" y="1496060"/>
            <a:ext cx="3914110" cy="3900133"/>
          </a:xfrm>
          <a:prstGeom prst="rect">
            <a:avLst/>
          </a:prstGeom>
          <a:ln>
            <a:solidFill>
              <a:schemeClr val="accent1"/>
            </a:solidFill>
          </a:ln>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2683" y="2018431"/>
            <a:ext cx="2180619" cy="1684974"/>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7584" y="4015289"/>
            <a:ext cx="2175718" cy="1741003"/>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01839" y="3935168"/>
            <a:ext cx="2067878" cy="2070520"/>
          </a:xfrm>
          <a:prstGeom prst="rect">
            <a:avLst/>
          </a:prstGeom>
        </p:spPr>
      </p:pic>
      <p:sp>
        <p:nvSpPr>
          <p:cNvPr id="20" name="TextBox 19"/>
          <p:cNvSpPr txBox="1"/>
          <p:nvPr/>
        </p:nvSpPr>
        <p:spPr>
          <a:xfrm>
            <a:off x="2990227" y="5396194"/>
            <a:ext cx="6554757"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accent5">
                    <a:lumMod val="50000"/>
                  </a:schemeClr>
                </a:solidFill>
              </a:rPr>
              <a:t>Community engagement/orientation to research (i.e. what would research look like in a faith community</a:t>
            </a:r>
          </a:p>
          <a:p>
            <a:pPr marL="285750" indent="-285750">
              <a:buFont typeface="Arial" panose="020B0604020202020204" pitchFamily="34" charset="0"/>
              <a:buChar char="•"/>
            </a:pPr>
            <a:r>
              <a:rPr lang="en-US" b="1" dirty="0">
                <a:solidFill>
                  <a:schemeClr val="accent5">
                    <a:lumMod val="50000"/>
                  </a:schemeClr>
                </a:solidFill>
              </a:rPr>
              <a:t>Pastors Certified in Human Subjects Protections</a:t>
            </a:r>
          </a:p>
          <a:p>
            <a:pPr marL="285750" indent="-285750">
              <a:buFont typeface="Arial" panose="020B0604020202020204" pitchFamily="34" charset="0"/>
              <a:buChar char="•"/>
            </a:pPr>
            <a:r>
              <a:rPr lang="en-US" b="1" dirty="0">
                <a:solidFill>
                  <a:schemeClr val="accent5">
                    <a:lumMod val="50000"/>
                  </a:schemeClr>
                </a:solidFill>
              </a:rPr>
              <a:t>Learning if  Faith Community had an “appetite” for research</a:t>
            </a:r>
          </a:p>
          <a:p>
            <a:r>
              <a:rPr lang="en-US" b="1" dirty="0">
                <a:solidFill>
                  <a:schemeClr val="accent5">
                    <a:lumMod val="50000"/>
                  </a:schemeClr>
                </a:solidFill>
              </a:rPr>
              <a:t> </a:t>
            </a:r>
          </a:p>
        </p:txBody>
      </p:sp>
    </p:spTree>
    <p:extLst>
      <p:ext uri="{BB962C8B-B14F-4D97-AF65-F5344CB8AC3E}">
        <p14:creationId xmlns:p14="http://schemas.microsoft.com/office/powerpoint/2010/main" val="3325395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0D5A586-C0CA-46FC-A8F3-7BA1F83EDEFA}" type="slidenum">
              <a:rPr lang="en-US" altLang="en-US" smtClean="0"/>
              <a:pPr>
                <a:defRPr/>
              </a:pPr>
              <a:t>8</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802" y="471012"/>
            <a:ext cx="2333950" cy="204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547" y="306006"/>
            <a:ext cx="2194958" cy="2295379"/>
          </a:xfrm>
          <a:prstGeom prst="rect">
            <a:avLst/>
          </a:prstGeom>
        </p:spPr>
      </p:pic>
      <p:sp>
        <p:nvSpPr>
          <p:cNvPr id="8" name="Title 10"/>
          <p:cNvSpPr txBox="1">
            <a:spLocks/>
          </p:cNvSpPr>
          <p:nvPr/>
        </p:nvSpPr>
        <p:spPr>
          <a:xfrm>
            <a:off x="2459811" y="220990"/>
            <a:ext cx="7451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p:txBody>
      </p:sp>
      <p:pic>
        <p:nvPicPr>
          <p:cNvPr id="13" name="Content Placeholder 12"/>
          <p:cNvPicPr>
            <a:picLocks noGrp="1" noChangeAspect="1"/>
          </p:cNvPicPr>
          <p:nvPr>
            <p:ph idx="1"/>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039679" y="1506253"/>
            <a:ext cx="6291941" cy="3841751"/>
          </a:xfrm>
        </p:spPr>
      </p:pic>
      <p:sp>
        <p:nvSpPr>
          <p:cNvPr id="14" name="TextBox 13"/>
          <p:cNvSpPr txBox="1"/>
          <p:nvPr/>
        </p:nvSpPr>
        <p:spPr>
          <a:xfrm>
            <a:off x="2709501" y="5348004"/>
            <a:ext cx="7273736" cy="923330"/>
          </a:xfrm>
          <a:prstGeom prst="rect">
            <a:avLst/>
          </a:prstGeom>
          <a:noFill/>
        </p:spPr>
        <p:txBody>
          <a:bodyPr wrap="square" rtlCol="0">
            <a:spAutoFit/>
          </a:bodyPr>
          <a:lstStyle/>
          <a:p>
            <a:pPr algn="ctr"/>
            <a:r>
              <a:rPr lang="en-US" b="1" dirty="0">
                <a:solidFill>
                  <a:schemeClr val="accent1">
                    <a:lumMod val="75000"/>
                  </a:schemeClr>
                </a:solidFill>
              </a:rPr>
              <a:t>Pastors4PCOR Research Ministry Ambassadors and Team</a:t>
            </a:r>
          </a:p>
          <a:p>
            <a:pPr algn="ctr"/>
            <a:r>
              <a:rPr lang="en-US" b="1" dirty="0">
                <a:solidFill>
                  <a:schemeClr val="accent1">
                    <a:lumMod val="75000"/>
                  </a:schemeClr>
                </a:solidFill>
              </a:rPr>
              <a:t>September 2015</a:t>
            </a:r>
          </a:p>
          <a:p>
            <a:pPr algn="ctr"/>
            <a:r>
              <a:rPr lang="en-US" b="1" i="1" dirty="0">
                <a:solidFill>
                  <a:schemeClr val="accent1">
                    <a:lumMod val="75000"/>
                  </a:schemeClr>
                </a:solidFill>
              </a:rPr>
              <a:t>The Journey to Get Our Research Ministry Ambassadors “Research Ready”</a:t>
            </a:r>
          </a:p>
        </p:txBody>
      </p:sp>
      <p:sp>
        <p:nvSpPr>
          <p:cNvPr id="16" name="Date Placeholder 15"/>
          <p:cNvSpPr>
            <a:spLocks noGrp="1"/>
          </p:cNvSpPr>
          <p:nvPr>
            <p:ph type="dt" sz="half" idx="10"/>
          </p:nvPr>
        </p:nvSpPr>
        <p:spPr/>
        <p:txBody>
          <a:bodyPr/>
          <a:lstStyle/>
          <a:p>
            <a:fld id="{1A91340E-9FEA-4E28-8654-3C48DEF3C2E4}" type="datetime1">
              <a:rPr lang="en-US" smtClean="0"/>
              <a:t>9/12/2017</a:t>
            </a:fld>
            <a:endParaRPr lang="en-US" dirty="0"/>
          </a:p>
        </p:txBody>
      </p:sp>
      <p:sp>
        <p:nvSpPr>
          <p:cNvPr id="17" name="Footer Placeholder 16"/>
          <p:cNvSpPr>
            <a:spLocks noGrp="1"/>
          </p:cNvSpPr>
          <p:nvPr>
            <p:ph type="ftr" sz="quarter" idx="11"/>
          </p:nvPr>
        </p:nvSpPr>
        <p:spPr/>
        <p:txBody>
          <a:bodyPr/>
          <a:lstStyle/>
          <a:p>
            <a:r>
              <a:rPr lang="en-US" dirty="0"/>
              <a:t>BIG DATA -Research Ready Communities in Chicago Communities </a:t>
            </a:r>
          </a:p>
        </p:txBody>
      </p:sp>
    </p:spTree>
    <p:extLst>
      <p:ext uri="{BB962C8B-B14F-4D97-AF65-F5344CB8AC3E}">
        <p14:creationId xmlns:p14="http://schemas.microsoft.com/office/powerpoint/2010/main" val="2226026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067" y="640661"/>
            <a:ext cx="10515600" cy="1325563"/>
          </a:xfrm>
        </p:spPr>
        <p:txBody>
          <a:bodyPr>
            <a:normAutofit/>
          </a:bodyPr>
          <a:lstStyle/>
          <a:p>
            <a:pPr algn="ctr">
              <a:defRPr/>
            </a:pPr>
            <a:r>
              <a:rPr lang="en-US" sz="2800" b="1" dirty="0">
                <a:solidFill>
                  <a:schemeClr val="accent1">
                    <a:lumMod val="75000"/>
                  </a:schemeClr>
                </a:solidFill>
              </a:rPr>
              <a:t>Faith based community research engagement roadmap</a:t>
            </a:r>
          </a:p>
        </p:txBody>
      </p:sp>
      <p:pic>
        <p:nvPicPr>
          <p:cNvPr id="2150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42715" y="1673904"/>
            <a:ext cx="7933798" cy="4947338"/>
          </a:xfrm>
        </p:spPr>
      </p:pic>
      <p:sp>
        <p:nvSpPr>
          <p:cNvPr id="21509" name="TextBox 5"/>
          <p:cNvSpPr txBox="1">
            <a:spLocks noChangeArrowheads="1"/>
          </p:cNvSpPr>
          <p:nvPr/>
        </p:nvSpPr>
        <p:spPr bwMode="auto">
          <a:xfrm>
            <a:off x="2667000" y="3847091"/>
            <a:ext cx="914400" cy="8921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r>
              <a:rPr lang="en-US" altLang="en-US" sz="1200" dirty="0"/>
              <a:t>Community based IRB</a:t>
            </a:r>
          </a:p>
          <a:p>
            <a:pPr>
              <a:spcBef>
                <a:spcPct val="0"/>
              </a:spcBef>
              <a:buClrTx/>
              <a:buFontTx/>
              <a:buNone/>
            </a:pPr>
            <a:endParaRPr lang="en-US" altLang="en-US" sz="1400" dirty="0"/>
          </a:p>
          <a:p>
            <a:pPr>
              <a:spcBef>
                <a:spcPct val="0"/>
              </a:spcBef>
              <a:buClrTx/>
              <a:buFontTx/>
              <a:buNone/>
            </a:pPr>
            <a:endParaRPr lang="en-US" altLang="en-US" sz="1400" dirty="0"/>
          </a:p>
        </p:txBody>
      </p:sp>
      <p:sp>
        <p:nvSpPr>
          <p:cNvPr id="21510" name="TextBox 6"/>
          <p:cNvSpPr txBox="1">
            <a:spLocks noChangeArrowheads="1"/>
          </p:cNvSpPr>
          <p:nvPr/>
        </p:nvSpPr>
        <p:spPr bwMode="auto">
          <a:xfrm>
            <a:off x="8532724" y="3581400"/>
            <a:ext cx="914400" cy="830997"/>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r>
              <a:rPr lang="en-US" altLang="en-US" sz="1200" dirty="0"/>
              <a:t>Big data and community</a:t>
            </a:r>
          </a:p>
          <a:p>
            <a:pPr>
              <a:spcBef>
                <a:spcPct val="0"/>
              </a:spcBef>
              <a:buClrTx/>
              <a:buFontTx/>
              <a:buNone/>
            </a:pPr>
            <a:endParaRPr lang="en-US" altLang="en-US" sz="1200" dirty="0"/>
          </a:p>
        </p:txBody>
      </p:sp>
      <p:sp>
        <p:nvSpPr>
          <p:cNvPr id="21511" name="TextBox 7"/>
          <p:cNvSpPr txBox="1">
            <a:spLocks noChangeArrowheads="1"/>
          </p:cNvSpPr>
          <p:nvPr/>
        </p:nvSpPr>
        <p:spPr bwMode="auto">
          <a:xfrm>
            <a:off x="4486610" y="2841217"/>
            <a:ext cx="709613" cy="64611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r>
              <a:rPr lang="en-US" altLang="en-US" sz="1200" dirty="0"/>
              <a:t>Health asset maps</a:t>
            </a:r>
          </a:p>
        </p:txBody>
      </p:sp>
      <p:sp>
        <p:nvSpPr>
          <p:cNvPr id="21512" name="TextBox 8"/>
          <p:cNvSpPr txBox="1">
            <a:spLocks noChangeArrowheads="1"/>
          </p:cNvSpPr>
          <p:nvPr/>
        </p:nvSpPr>
        <p:spPr bwMode="auto">
          <a:xfrm>
            <a:off x="7158981" y="2371213"/>
            <a:ext cx="685800" cy="64611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r>
              <a:rPr lang="en-US" altLang="en-US" sz="1200" dirty="0"/>
              <a:t>Health </a:t>
            </a:r>
          </a:p>
          <a:p>
            <a:pPr>
              <a:spcBef>
                <a:spcPct val="0"/>
              </a:spcBef>
              <a:buClrTx/>
              <a:buFontTx/>
              <a:buNone/>
            </a:pPr>
            <a:r>
              <a:rPr lang="en-US" altLang="en-US" sz="1200" dirty="0"/>
              <a:t>priority</a:t>
            </a:r>
          </a:p>
          <a:p>
            <a:pPr>
              <a:spcBef>
                <a:spcPct val="0"/>
              </a:spcBef>
              <a:buClrTx/>
              <a:buFontTx/>
              <a:buNone/>
            </a:pPr>
            <a:r>
              <a:rPr lang="en-US" altLang="en-US" sz="1200" dirty="0"/>
              <a:t>surveys</a:t>
            </a:r>
          </a:p>
        </p:txBody>
      </p:sp>
      <p:sp>
        <p:nvSpPr>
          <p:cNvPr id="21513" name="TextBox 4"/>
          <p:cNvSpPr txBox="1">
            <a:spLocks noChangeArrowheads="1"/>
          </p:cNvSpPr>
          <p:nvPr/>
        </p:nvSpPr>
        <p:spPr bwMode="auto">
          <a:xfrm>
            <a:off x="5410200" y="4632586"/>
            <a:ext cx="1066800" cy="9540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r>
              <a:rPr lang="en-US" altLang="en-US" sz="1400" dirty="0"/>
              <a:t>Intro to PCOR and EW programs  </a:t>
            </a:r>
          </a:p>
        </p:txBody>
      </p:sp>
      <p:pic>
        <p:nvPicPr>
          <p:cNvPr id="2151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777936"/>
            <a:ext cx="990601" cy="58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149726" y="1748266"/>
            <a:ext cx="1793875" cy="646331"/>
          </a:xfrm>
          <a:prstGeom prst="rect">
            <a:avLst/>
          </a:prstGeom>
          <a:noFill/>
        </p:spPr>
        <p:txBody>
          <a:bodyPr wrap="square" rtlCol="0">
            <a:spAutoFit/>
          </a:bodyPr>
          <a:lstStyle/>
          <a:p>
            <a:r>
              <a:rPr lang="en-US" sz="1200" b="1" dirty="0">
                <a:solidFill>
                  <a:srgbClr val="0070C0"/>
                </a:solidFill>
              </a:rPr>
              <a:t>Step 6: health research topic generation and personal engagement</a:t>
            </a:r>
            <a:endParaRPr lang="en-US" sz="1200" dirty="0"/>
          </a:p>
        </p:txBody>
      </p:sp>
      <p:sp>
        <p:nvSpPr>
          <p:cNvPr id="4" name="Date Placeholder 3"/>
          <p:cNvSpPr>
            <a:spLocks noGrp="1"/>
          </p:cNvSpPr>
          <p:nvPr>
            <p:ph type="dt" sz="half" idx="10"/>
          </p:nvPr>
        </p:nvSpPr>
        <p:spPr/>
        <p:txBody>
          <a:bodyPr/>
          <a:lstStyle/>
          <a:p>
            <a:fld id="{38A48E52-D786-44A3-9BB7-1763BB9E4502}" type="datetime1">
              <a:rPr lang="en-US" smtClean="0"/>
              <a:t>9/12/2017</a:t>
            </a:fld>
            <a:endParaRPr lang="en-US" dirty="0"/>
          </a:p>
        </p:txBody>
      </p:sp>
      <p:sp>
        <p:nvSpPr>
          <p:cNvPr id="5" name="Footer Placeholder 4"/>
          <p:cNvSpPr>
            <a:spLocks noGrp="1"/>
          </p:cNvSpPr>
          <p:nvPr>
            <p:ph type="ftr" sz="quarter" idx="11"/>
          </p:nvPr>
        </p:nvSpPr>
        <p:spPr/>
        <p:txBody>
          <a:bodyPr/>
          <a:lstStyle/>
          <a:p>
            <a:r>
              <a:rPr lang="en-US" dirty="0"/>
              <a:t>BIG DATA -Research Ready Communities in Chicago Communities </a:t>
            </a:r>
          </a:p>
        </p:txBody>
      </p:sp>
      <p:sp>
        <p:nvSpPr>
          <p:cNvPr id="6" name="Slide Number Placeholder 5"/>
          <p:cNvSpPr>
            <a:spLocks noGrp="1"/>
          </p:cNvSpPr>
          <p:nvPr>
            <p:ph type="sldNum" sz="quarter" idx="12"/>
          </p:nvPr>
        </p:nvSpPr>
        <p:spPr/>
        <p:txBody>
          <a:bodyPr/>
          <a:lstStyle/>
          <a:p>
            <a:fld id="{F8B34BB5-59D1-4FD9-BF94-6B64B82FC4D9}" type="slidenum">
              <a:rPr lang="en-US" smtClean="0"/>
              <a:t>9</a:t>
            </a:fld>
            <a:endParaRPr lang="en-US" dirty="0"/>
          </a:p>
        </p:txBody>
      </p:sp>
      <p:cxnSp>
        <p:nvCxnSpPr>
          <p:cNvPr id="9" name="Straight Arrow Connector 8"/>
          <p:cNvCxnSpPr/>
          <p:nvPr/>
        </p:nvCxnSpPr>
        <p:spPr>
          <a:xfrm flipH="1">
            <a:off x="9494526" y="3697283"/>
            <a:ext cx="2118674" cy="2996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9781674" y="3099594"/>
            <a:ext cx="2410326" cy="584775"/>
          </a:xfrm>
          <a:prstGeom prst="rect">
            <a:avLst/>
          </a:prstGeom>
          <a:noFill/>
        </p:spPr>
        <p:txBody>
          <a:bodyPr wrap="square" rtlCol="0">
            <a:spAutoFit/>
          </a:bodyPr>
          <a:lstStyle/>
          <a:p>
            <a:pPr algn="ctr"/>
            <a:r>
              <a:rPr lang="en-US" sz="1600" b="1" dirty="0">
                <a:solidFill>
                  <a:schemeClr val="accent1">
                    <a:lumMod val="75000"/>
                  </a:schemeClr>
                </a:solidFill>
              </a:rPr>
              <a:t>TODAY’S FOCUS</a:t>
            </a:r>
          </a:p>
          <a:p>
            <a:r>
              <a:rPr lang="en-US" sz="1600" b="1" dirty="0">
                <a:solidFill>
                  <a:schemeClr val="accent1">
                    <a:lumMod val="75000"/>
                  </a:schemeClr>
                </a:solidFill>
              </a:rPr>
              <a:t>BIG DATA &amp; COMMUNITY</a:t>
            </a:r>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035" y="222389"/>
            <a:ext cx="1905279" cy="166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11063" y="306006"/>
            <a:ext cx="1617442" cy="1691441"/>
          </a:xfrm>
          <a:prstGeom prst="rect">
            <a:avLst/>
          </a:prstGeom>
        </p:spPr>
      </p:pic>
      <p:sp>
        <p:nvSpPr>
          <p:cNvPr id="29" name="Title 10"/>
          <p:cNvSpPr txBox="1">
            <a:spLocks/>
          </p:cNvSpPr>
          <p:nvPr/>
        </p:nvSpPr>
        <p:spPr>
          <a:xfrm>
            <a:off x="2425849" y="-41013"/>
            <a:ext cx="74516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38100" dist="38100" dir="2700000" algn="tl">
                    <a:srgbClr val="000000">
                      <a:alpha val="43137"/>
                    </a:srgbClr>
                  </a:outerShdw>
                </a:effectLst>
              </a:rPr>
              <a:t>BIG DATA </a:t>
            </a:r>
            <a:br>
              <a:rPr lang="en-US" sz="3600" b="1" dirty="0">
                <a:solidFill>
                  <a:schemeClr val="accent1">
                    <a:lumMod val="75000"/>
                  </a:schemeClr>
                </a:solidFill>
                <a:effectLst>
                  <a:outerShdw blurRad="38100" dist="38100" dir="2700000" algn="tl">
                    <a:srgbClr val="000000">
                      <a:alpha val="43137"/>
                    </a:srgbClr>
                  </a:outerShdw>
                </a:effectLst>
              </a:rPr>
            </a:br>
            <a:r>
              <a:rPr lang="en-US" sz="3600" b="1" dirty="0">
                <a:solidFill>
                  <a:schemeClr val="accent1">
                    <a:lumMod val="75000"/>
                  </a:schemeClr>
                </a:solidFill>
                <a:effectLst>
                  <a:outerShdw blurRad="38100" dist="38100" dir="2700000" algn="tl">
                    <a:srgbClr val="000000">
                      <a:alpha val="43137"/>
                    </a:srgbClr>
                  </a:outerShdw>
                </a:effectLst>
              </a:rPr>
              <a:t> </a:t>
            </a:r>
            <a:r>
              <a:rPr lang="en-US" sz="3100" b="1" dirty="0">
                <a:solidFill>
                  <a:schemeClr val="accent1">
                    <a:lumMod val="75000"/>
                  </a:schemeClr>
                </a:solidFill>
                <a:effectLst>
                  <a:outerShdw blurRad="38100" dist="38100" dir="2700000" algn="tl">
                    <a:srgbClr val="000000">
                      <a:alpha val="43137"/>
                    </a:srgbClr>
                  </a:outerShdw>
                </a:effectLst>
              </a:rPr>
              <a:t>Research-Ready Communities in Chicago</a:t>
            </a:r>
          </a:p>
        </p:txBody>
      </p:sp>
    </p:spTree>
    <p:extLst>
      <p:ext uri="{BB962C8B-B14F-4D97-AF65-F5344CB8AC3E}">
        <p14:creationId xmlns:p14="http://schemas.microsoft.com/office/powerpoint/2010/main" val="2591537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1983</TotalTime>
  <Words>3946</Words>
  <Application>Microsoft Office PowerPoint</Application>
  <PresentationFormat>Custom</PresentationFormat>
  <Paragraphs>493</Paragraphs>
  <Slides>30</Slides>
  <Notes>25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BIG DATA Research-Ready Communities in Chicago Advancing The Science of Community Engaged Research September 14-15, 2017  </vt:lpstr>
      <vt:lpstr>BIG DATA Research-Ready Communities in Chicago </vt:lpstr>
      <vt:lpstr>Our Mission</vt:lpstr>
      <vt:lpstr>BIG DATA Research-Ready Communities in Chicago  ***BUILDING TRUST*** </vt:lpstr>
      <vt:lpstr>BIG DATA   Research-Ready Communities in Chicago</vt:lpstr>
      <vt:lpstr>South Chicago faith-based community network and research partners   Various congregations from Metro-Chicago participated</vt:lpstr>
      <vt:lpstr>BIG DATA Research-Ready Communities in Chicago   </vt:lpstr>
      <vt:lpstr>PowerPoint Presentation</vt:lpstr>
      <vt:lpstr>Faith based community research engagement roadmap</vt:lpstr>
      <vt:lpstr>PowerPoint Presentation</vt:lpstr>
      <vt:lpstr>PowerPoint Presentation</vt:lpstr>
      <vt:lpstr>What is big data? </vt:lpstr>
      <vt:lpstr>What is big data used for?</vt:lpstr>
      <vt:lpstr>What is happening at County and City level? </vt:lpstr>
      <vt:lpstr>Big Data PCORI style </vt:lpstr>
      <vt:lpstr>Joining a Big Data Patient-Powered Research Network   </vt:lpstr>
      <vt:lpstr>PowerPoint Presentation</vt:lpstr>
      <vt:lpstr>Building a faith-based community health survey  </vt:lpstr>
      <vt:lpstr>Survey template </vt:lpstr>
      <vt:lpstr>Exercise 1: Who is doing the survey? </vt:lpstr>
      <vt:lpstr>Exercise 3 demographics check   </vt:lpstr>
      <vt:lpstr>What health factors in B impact A?   </vt:lpstr>
      <vt:lpstr>Survey factors </vt:lpstr>
      <vt:lpstr>PowerPoint Presentation</vt:lpstr>
      <vt:lpstr>Activities for You and for Research Ministry</vt:lpstr>
      <vt:lpstr>Our Next Steps</vt:lpstr>
      <vt:lpstr> </vt:lpstr>
      <vt:lpstr> </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Research-Ready Communities in Chicago</dc:title>
  <dc:creator>REGINA GREER-SMITH</dc:creator>
  <cp:lastModifiedBy>Fair, Alecia S</cp:lastModifiedBy>
  <cp:revision>139</cp:revision>
  <dcterms:created xsi:type="dcterms:W3CDTF">2017-08-31T18:14:35Z</dcterms:created>
  <dcterms:modified xsi:type="dcterms:W3CDTF">2017-09-12T22:24:35Z</dcterms:modified>
</cp:coreProperties>
</file>