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6"/>
  </p:notesMasterIdLst>
  <p:sldIdLst>
    <p:sldId id="266" r:id="rId3"/>
    <p:sldId id="281" r:id="rId4"/>
    <p:sldId id="282" r:id="rId5"/>
    <p:sldId id="257" r:id="rId6"/>
    <p:sldId id="298" r:id="rId7"/>
    <p:sldId id="267" r:id="rId8"/>
    <p:sldId id="268" r:id="rId9"/>
    <p:sldId id="277" r:id="rId10"/>
    <p:sldId id="283" r:id="rId11"/>
    <p:sldId id="286" r:id="rId12"/>
    <p:sldId id="295" r:id="rId13"/>
    <p:sldId id="280" r:id="rId14"/>
    <p:sldId id="297"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8" autoAdjust="0"/>
    <p:restoredTop sz="72140" autoAdjust="0"/>
  </p:normalViewPr>
  <p:slideViewPr>
    <p:cSldViewPr snapToGrid="0">
      <p:cViewPr varScale="1">
        <p:scale>
          <a:sx n="52" d="100"/>
          <a:sy n="52" d="100"/>
        </p:scale>
        <p:origin x="13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C2ED0-B525-4A30-8C38-2C7EE8EC12F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9BB36BB-055A-496F-9E62-DBB83EB1EDE0}">
      <dgm:prSet phldrT="[Text]" custT="1"/>
      <dgm:spPr>
        <a:scene3d>
          <a:camera prst="orthographicFront"/>
          <a:lightRig rig="threePt" dir="t"/>
        </a:scene3d>
        <a:sp3d>
          <a:bevelT w="139700" h="139700"/>
        </a:sp3d>
      </dgm:spPr>
      <dgm:t>
        <a:bodyPr/>
        <a:lstStyle/>
        <a:p>
          <a:r>
            <a:rPr lang="en-US" sz="1400" dirty="0"/>
            <a:t>Plan Study</a:t>
          </a:r>
        </a:p>
      </dgm:t>
    </dgm:pt>
    <dgm:pt modelId="{5652F751-E0A8-4D13-88C1-B7470669C088}" type="parTrans" cxnId="{AF61179F-9768-4543-BBD2-4200AD4CDE90}">
      <dgm:prSet/>
      <dgm:spPr/>
      <dgm:t>
        <a:bodyPr/>
        <a:lstStyle/>
        <a:p>
          <a:endParaRPr lang="en-US"/>
        </a:p>
      </dgm:t>
    </dgm:pt>
    <dgm:pt modelId="{F7193BE1-FB15-4620-9B99-AB11A8D94221}" type="sibTrans" cxnId="{AF61179F-9768-4543-BBD2-4200AD4CDE90}">
      <dgm:prSet/>
      <dgm:spPr/>
      <dgm:t>
        <a:bodyPr/>
        <a:lstStyle/>
        <a:p>
          <a:endParaRPr lang="en-US"/>
        </a:p>
      </dgm:t>
    </dgm:pt>
    <dgm:pt modelId="{6E1E0551-D51E-4B24-8F2A-66068BC53BE0}">
      <dgm:prSet phldrT="[Text]" custT="1"/>
      <dgm:spPr>
        <a:scene3d>
          <a:camera prst="orthographicFront"/>
          <a:lightRig rig="threePt" dir="t"/>
        </a:scene3d>
        <a:sp3d>
          <a:bevelT w="139700" h="139700"/>
        </a:sp3d>
      </dgm:spPr>
      <dgm:t>
        <a:bodyPr/>
        <a:lstStyle/>
        <a:p>
          <a:r>
            <a:rPr lang="en-US" sz="1400" dirty="0"/>
            <a:t>Conduct Study</a:t>
          </a:r>
        </a:p>
      </dgm:t>
    </dgm:pt>
    <dgm:pt modelId="{DCE67AB2-DE8D-433B-89C5-FBA60B28EEF0}" type="parTrans" cxnId="{6F632941-A84B-4AF6-B1AE-1D36FA57D5A1}">
      <dgm:prSet/>
      <dgm:spPr/>
      <dgm:t>
        <a:bodyPr/>
        <a:lstStyle/>
        <a:p>
          <a:endParaRPr lang="en-US"/>
        </a:p>
      </dgm:t>
    </dgm:pt>
    <dgm:pt modelId="{FBE5826B-A3F9-4C35-859F-451EDCFAA99C}" type="sibTrans" cxnId="{6F632941-A84B-4AF6-B1AE-1D36FA57D5A1}">
      <dgm:prSet/>
      <dgm:spPr/>
      <dgm:t>
        <a:bodyPr/>
        <a:lstStyle/>
        <a:p>
          <a:endParaRPr lang="en-US"/>
        </a:p>
      </dgm:t>
    </dgm:pt>
    <dgm:pt modelId="{2C53DCBF-D66D-455E-81AC-F4307E1B4473}">
      <dgm:prSet phldrT="[Text]" custT="1"/>
      <dgm:spPr>
        <a:scene3d>
          <a:camera prst="orthographicFront"/>
          <a:lightRig rig="threePt" dir="t"/>
        </a:scene3d>
        <a:sp3d>
          <a:bevelT w="139700" h="139700"/>
        </a:sp3d>
      </dgm:spPr>
      <dgm:t>
        <a:bodyPr/>
        <a:lstStyle/>
        <a:p>
          <a:r>
            <a:rPr lang="en-US" sz="1400" dirty="0"/>
            <a:t>Disseminate Study Results</a:t>
          </a:r>
        </a:p>
      </dgm:t>
    </dgm:pt>
    <dgm:pt modelId="{EEE04C14-8D67-4462-B2AF-A7F423505B77}" type="parTrans" cxnId="{5B7BDBE1-8BBE-4710-818A-696E17321C0F}">
      <dgm:prSet/>
      <dgm:spPr/>
      <dgm:t>
        <a:bodyPr/>
        <a:lstStyle/>
        <a:p>
          <a:endParaRPr lang="en-US"/>
        </a:p>
      </dgm:t>
    </dgm:pt>
    <dgm:pt modelId="{75A9D1A6-B4F3-48FB-BC7D-568C8FE32934}" type="sibTrans" cxnId="{5B7BDBE1-8BBE-4710-818A-696E17321C0F}">
      <dgm:prSet/>
      <dgm:spPr/>
      <dgm:t>
        <a:bodyPr/>
        <a:lstStyle/>
        <a:p>
          <a:endParaRPr lang="en-US"/>
        </a:p>
      </dgm:t>
    </dgm:pt>
    <dgm:pt modelId="{C286D20A-F517-4A31-9911-BE335E01BB99}" type="pres">
      <dgm:prSet presAssocID="{518C2ED0-B525-4A30-8C38-2C7EE8EC12F7}" presName="CompostProcess" presStyleCnt="0">
        <dgm:presLayoutVars>
          <dgm:dir/>
          <dgm:resizeHandles val="exact"/>
        </dgm:presLayoutVars>
      </dgm:prSet>
      <dgm:spPr/>
    </dgm:pt>
    <dgm:pt modelId="{FF49B416-7E84-4175-B475-CC6B81DE5A39}" type="pres">
      <dgm:prSet presAssocID="{518C2ED0-B525-4A30-8C38-2C7EE8EC12F7}" presName="arrow" presStyleLbl="bgShp" presStyleIdx="0" presStyleCnt="1" custScaleX="117647" custLinFactY="12825" custLinFactNeighborX="-7305" custLinFactNeighborY="100000"/>
      <dgm:spPr/>
    </dgm:pt>
    <dgm:pt modelId="{0B7E1A56-4E08-4C1E-AD1D-772CAE665544}" type="pres">
      <dgm:prSet presAssocID="{518C2ED0-B525-4A30-8C38-2C7EE8EC12F7}" presName="linearProcess" presStyleCnt="0"/>
      <dgm:spPr/>
    </dgm:pt>
    <dgm:pt modelId="{98BECA56-E5F7-4034-AB1D-CB0F99797E5B}" type="pres">
      <dgm:prSet presAssocID="{A9BB36BB-055A-496F-9E62-DBB83EB1EDE0}" presName="textNode" presStyleLbl="node1" presStyleIdx="0" presStyleCnt="3" custScaleX="90555" custScaleY="81516" custLinFactNeighborX="-14678" custLinFactNeighborY="-85">
        <dgm:presLayoutVars>
          <dgm:bulletEnabled val="1"/>
        </dgm:presLayoutVars>
      </dgm:prSet>
      <dgm:spPr/>
    </dgm:pt>
    <dgm:pt modelId="{2440F2F8-FBE7-409D-A80B-D9208B110EE3}" type="pres">
      <dgm:prSet presAssocID="{F7193BE1-FB15-4620-9B99-AB11A8D94221}" presName="sibTrans" presStyleCnt="0"/>
      <dgm:spPr/>
    </dgm:pt>
    <dgm:pt modelId="{0B98A683-84B3-4E47-8688-C251622790BB}" type="pres">
      <dgm:prSet presAssocID="{6E1E0551-D51E-4B24-8F2A-66068BC53BE0}" presName="textNode" presStyleLbl="node1" presStyleIdx="1" presStyleCnt="3" custScaleX="90555" custScaleY="81516" custLinFactNeighborX="-77490" custLinFactNeighborY="-452">
        <dgm:presLayoutVars>
          <dgm:bulletEnabled val="1"/>
        </dgm:presLayoutVars>
      </dgm:prSet>
      <dgm:spPr/>
    </dgm:pt>
    <dgm:pt modelId="{1CDF3E85-BCE0-4114-8AE8-65D1D2886BEE}" type="pres">
      <dgm:prSet presAssocID="{FBE5826B-A3F9-4C35-859F-451EDCFAA99C}" presName="sibTrans" presStyleCnt="0"/>
      <dgm:spPr/>
    </dgm:pt>
    <dgm:pt modelId="{981E38D7-5366-4901-AEBB-84450CD227FC}" type="pres">
      <dgm:prSet presAssocID="{2C53DCBF-D66D-455E-81AC-F4307E1B4473}" presName="textNode" presStyleLbl="node1" presStyleIdx="2" presStyleCnt="3" custScaleX="90555" custScaleY="81516" custLinFactX="-6187" custLinFactNeighborX="-100000" custLinFactNeighborY="-452">
        <dgm:presLayoutVars>
          <dgm:bulletEnabled val="1"/>
        </dgm:presLayoutVars>
      </dgm:prSet>
      <dgm:spPr/>
    </dgm:pt>
  </dgm:ptLst>
  <dgm:cxnLst>
    <dgm:cxn modelId="{6F632941-A84B-4AF6-B1AE-1D36FA57D5A1}" srcId="{518C2ED0-B525-4A30-8C38-2C7EE8EC12F7}" destId="{6E1E0551-D51E-4B24-8F2A-66068BC53BE0}" srcOrd="1" destOrd="0" parTransId="{DCE67AB2-DE8D-433B-89C5-FBA60B28EEF0}" sibTransId="{FBE5826B-A3F9-4C35-859F-451EDCFAA99C}"/>
    <dgm:cxn modelId="{18A7E155-BE68-434A-9343-45E5431C859F}" type="presOf" srcId="{518C2ED0-B525-4A30-8C38-2C7EE8EC12F7}" destId="{C286D20A-F517-4A31-9911-BE335E01BB99}" srcOrd="0" destOrd="0" presId="urn:microsoft.com/office/officeart/2005/8/layout/hProcess9"/>
    <dgm:cxn modelId="{AF61179F-9768-4543-BBD2-4200AD4CDE90}" srcId="{518C2ED0-B525-4A30-8C38-2C7EE8EC12F7}" destId="{A9BB36BB-055A-496F-9E62-DBB83EB1EDE0}" srcOrd="0" destOrd="0" parTransId="{5652F751-E0A8-4D13-88C1-B7470669C088}" sibTransId="{F7193BE1-FB15-4620-9B99-AB11A8D94221}"/>
    <dgm:cxn modelId="{267E10A7-0C7E-40D6-9F8A-0377752A44D6}" type="presOf" srcId="{A9BB36BB-055A-496F-9E62-DBB83EB1EDE0}" destId="{98BECA56-E5F7-4034-AB1D-CB0F99797E5B}" srcOrd="0" destOrd="0" presId="urn:microsoft.com/office/officeart/2005/8/layout/hProcess9"/>
    <dgm:cxn modelId="{5B7BDBE1-8BBE-4710-818A-696E17321C0F}" srcId="{518C2ED0-B525-4A30-8C38-2C7EE8EC12F7}" destId="{2C53DCBF-D66D-455E-81AC-F4307E1B4473}" srcOrd="2" destOrd="0" parTransId="{EEE04C14-8D67-4462-B2AF-A7F423505B77}" sibTransId="{75A9D1A6-B4F3-48FB-BC7D-568C8FE32934}"/>
    <dgm:cxn modelId="{1153CEE5-746A-4494-AB35-668EFC455D82}" type="presOf" srcId="{6E1E0551-D51E-4B24-8F2A-66068BC53BE0}" destId="{0B98A683-84B3-4E47-8688-C251622790BB}" srcOrd="0" destOrd="0" presId="urn:microsoft.com/office/officeart/2005/8/layout/hProcess9"/>
    <dgm:cxn modelId="{DA449FF4-24AC-491A-B323-120B4FB61E61}" type="presOf" srcId="{2C53DCBF-D66D-455E-81AC-F4307E1B4473}" destId="{981E38D7-5366-4901-AEBB-84450CD227FC}" srcOrd="0" destOrd="0" presId="urn:microsoft.com/office/officeart/2005/8/layout/hProcess9"/>
    <dgm:cxn modelId="{EB55D851-58D1-43CD-AA32-D9A35C140249}" type="presParOf" srcId="{C286D20A-F517-4A31-9911-BE335E01BB99}" destId="{FF49B416-7E84-4175-B475-CC6B81DE5A39}" srcOrd="0" destOrd="0" presId="urn:microsoft.com/office/officeart/2005/8/layout/hProcess9"/>
    <dgm:cxn modelId="{96B3D273-7730-480B-9D37-C6640335BFCE}" type="presParOf" srcId="{C286D20A-F517-4A31-9911-BE335E01BB99}" destId="{0B7E1A56-4E08-4C1E-AD1D-772CAE665544}" srcOrd="1" destOrd="0" presId="urn:microsoft.com/office/officeart/2005/8/layout/hProcess9"/>
    <dgm:cxn modelId="{F98F8597-158B-4F31-BB59-6312B366CCEC}" type="presParOf" srcId="{0B7E1A56-4E08-4C1E-AD1D-772CAE665544}" destId="{98BECA56-E5F7-4034-AB1D-CB0F99797E5B}" srcOrd="0" destOrd="0" presId="urn:microsoft.com/office/officeart/2005/8/layout/hProcess9"/>
    <dgm:cxn modelId="{AD351C59-B6A6-43B7-8CC9-484BF7BEEDED}" type="presParOf" srcId="{0B7E1A56-4E08-4C1E-AD1D-772CAE665544}" destId="{2440F2F8-FBE7-409D-A80B-D9208B110EE3}" srcOrd="1" destOrd="0" presId="urn:microsoft.com/office/officeart/2005/8/layout/hProcess9"/>
    <dgm:cxn modelId="{00BF35EF-9B02-40E7-945A-4297B5EABD5F}" type="presParOf" srcId="{0B7E1A56-4E08-4C1E-AD1D-772CAE665544}" destId="{0B98A683-84B3-4E47-8688-C251622790BB}" srcOrd="2" destOrd="0" presId="urn:microsoft.com/office/officeart/2005/8/layout/hProcess9"/>
    <dgm:cxn modelId="{70AAD4BA-0291-4FFB-A3D3-E8EBCD601415}" type="presParOf" srcId="{0B7E1A56-4E08-4C1E-AD1D-772CAE665544}" destId="{1CDF3E85-BCE0-4114-8AE8-65D1D2886BEE}" srcOrd="3" destOrd="0" presId="urn:microsoft.com/office/officeart/2005/8/layout/hProcess9"/>
    <dgm:cxn modelId="{8A5DE618-3BDB-4F93-BE3C-CD464A3B51E5}" type="presParOf" srcId="{0B7E1A56-4E08-4C1E-AD1D-772CAE665544}" destId="{981E38D7-5366-4901-AEBB-84450CD227F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9B416-7E84-4175-B475-CC6B81DE5A39}">
      <dsp:nvSpPr>
        <dsp:cNvPr id="0" name=""/>
        <dsp:cNvSpPr/>
      </dsp:nvSpPr>
      <dsp:spPr>
        <a:xfrm>
          <a:off x="0" y="0"/>
          <a:ext cx="5655441" cy="179689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ECA56-E5F7-4034-AB1D-CB0F99797E5B}">
      <dsp:nvSpPr>
        <dsp:cNvPr id="0" name=""/>
        <dsp:cNvSpPr/>
      </dsp:nvSpPr>
      <dsp:spPr>
        <a:xfrm>
          <a:off x="198865" y="604883"/>
          <a:ext cx="1536386" cy="5859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Plan Study</a:t>
          </a:r>
        </a:p>
      </dsp:txBody>
      <dsp:txXfrm>
        <a:off x="227466" y="633484"/>
        <a:ext cx="1479184" cy="528699"/>
      </dsp:txXfrm>
    </dsp:sp>
    <dsp:sp modelId="{0B98A683-84B3-4E47-8688-C251622790BB}">
      <dsp:nvSpPr>
        <dsp:cNvPr id="0" name=""/>
        <dsp:cNvSpPr/>
      </dsp:nvSpPr>
      <dsp:spPr>
        <a:xfrm>
          <a:off x="1840408" y="602245"/>
          <a:ext cx="1536386" cy="5859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Conduct Study</a:t>
          </a:r>
        </a:p>
      </dsp:txBody>
      <dsp:txXfrm>
        <a:off x="1869009" y="630846"/>
        <a:ext cx="1479184" cy="528699"/>
      </dsp:txXfrm>
    </dsp:sp>
    <dsp:sp modelId="{981E38D7-5366-4901-AEBB-84450CD227FC}">
      <dsp:nvSpPr>
        <dsp:cNvPr id="0" name=""/>
        <dsp:cNvSpPr/>
      </dsp:nvSpPr>
      <dsp:spPr>
        <a:xfrm>
          <a:off x="3490944" y="602245"/>
          <a:ext cx="1536386" cy="5859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Disseminate Study Results</a:t>
          </a:r>
        </a:p>
      </dsp:txBody>
      <dsp:txXfrm>
        <a:off x="3519545" y="630846"/>
        <a:ext cx="1479184" cy="5286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FBBF0F7-0255-49A1-AC27-009AD7B1B15B}" type="datetimeFigureOut">
              <a:rPr lang="en-US" smtClean="0"/>
              <a:t>9/10/2017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B02D65-336C-45D9-9EFE-7D2B0C511A9B}" type="slidenum">
              <a:rPr lang="en-US" smtClean="0"/>
              <a:t>‹#›</a:t>
            </a:fld>
            <a:endParaRPr lang="en-US"/>
          </a:p>
        </p:txBody>
      </p:sp>
    </p:spTree>
    <p:extLst>
      <p:ext uri="{BB962C8B-B14F-4D97-AF65-F5344CB8AC3E}">
        <p14:creationId xmlns:p14="http://schemas.microsoft.com/office/powerpoint/2010/main" val="272528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0D4291-39C2-41EA-BD0B-4C09DBC715E8}" type="slidenum">
              <a:rPr lang="en-US" smtClean="0"/>
              <a:pPr>
                <a:defRPr/>
              </a:pPr>
              <a:t>1</a:t>
            </a:fld>
            <a:endParaRPr lang="en-US" dirty="0"/>
          </a:p>
        </p:txBody>
      </p:sp>
    </p:spTree>
    <p:extLst>
      <p:ext uri="{BB962C8B-B14F-4D97-AF65-F5344CB8AC3E}">
        <p14:creationId xmlns:p14="http://schemas.microsoft.com/office/powerpoint/2010/main" val="369324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Examples of Projects Where Patients Drive Data in the Development of a Research Study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some examples of funded engagement projects where they’ve used non-traditional ways to engage community members</a:t>
            </a:r>
          </a:p>
          <a:p>
            <a:pPr lvl="0"/>
            <a:r>
              <a:rPr lang="en-US" sz="1200" kern="1200" dirty="0">
                <a:solidFill>
                  <a:schemeClr val="tx1"/>
                </a:solidFill>
                <a:effectLst/>
                <a:latin typeface="+mn-lt"/>
                <a:ea typeface="+mn-ea"/>
                <a:cs typeface="+mn-cs"/>
              </a:rPr>
              <a:t>We’ll take the Village – Sickle Cell Association of NJ is conducting outreach via Facebook and support groups</a:t>
            </a:r>
          </a:p>
          <a:p>
            <a:pPr lvl="0"/>
            <a:r>
              <a:rPr lang="en-US" sz="1200" kern="1200" dirty="0">
                <a:solidFill>
                  <a:schemeClr val="tx1"/>
                </a:solidFill>
                <a:effectLst/>
                <a:latin typeface="+mn-lt"/>
                <a:ea typeface="+mn-ea"/>
                <a:cs typeface="+mn-cs"/>
              </a:rPr>
              <a:t>Cystic Life – patient led project focusing on Cystic Fibrosis and cardio exercise as a treatment</a:t>
            </a:r>
          </a:p>
          <a:p>
            <a:pPr lvl="0"/>
            <a:r>
              <a:rPr lang="en-US" sz="1200" kern="1200" dirty="0" err="1">
                <a:solidFill>
                  <a:schemeClr val="tx1"/>
                </a:solidFill>
                <a:effectLst/>
                <a:latin typeface="+mn-lt"/>
                <a:ea typeface="+mn-ea"/>
                <a:cs typeface="+mn-cs"/>
              </a:rPr>
              <a:t>SolSurvivors</a:t>
            </a:r>
            <a:r>
              <a:rPr lang="en-US" sz="1200" kern="1200" dirty="0">
                <a:solidFill>
                  <a:schemeClr val="tx1"/>
                </a:solidFill>
                <a:effectLst/>
                <a:latin typeface="+mn-lt"/>
                <a:ea typeface="+mn-ea"/>
                <a:cs typeface="+mn-cs"/>
              </a:rPr>
              <a:t> – patient/survivor-led project focusing on melanoma research </a:t>
            </a:r>
          </a:p>
          <a:p>
            <a:pPr lvl="0"/>
            <a:r>
              <a:rPr lang="en-US" sz="1200" kern="1200" dirty="0">
                <a:solidFill>
                  <a:schemeClr val="tx1"/>
                </a:solidFill>
                <a:effectLst/>
                <a:latin typeface="+mn-lt"/>
                <a:ea typeface="+mn-ea"/>
                <a:cs typeface="+mn-cs"/>
              </a:rPr>
              <a:t>#LCSM – clinician-led project focusing on lung cancer treatment, conducting outreach, sourcing data and determining a research question via Twitter</a:t>
            </a:r>
          </a:p>
        </p:txBody>
      </p:sp>
      <p:sp>
        <p:nvSpPr>
          <p:cNvPr id="4" name="Slide Number Placeholder 3"/>
          <p:cNvSpPr>
            <a:spLocks noGrp="1"/>
          </p:cNvSpPr>
          <p:nvPr>
            <p:ph type="sldNum" sz="quarter" idx="10"/>
          </p:nvPr>
        </p:nvSpPr>
        <p:spPr/>
        <p:txBody>
          <a:bodyPr/>
          <a:lstStyle/>
          <a:p>
            <a:fld id="{2DB02D65-336C-45D9-9EFE-7D2B0C511A9B}" type="slidenum">
              <a:rPr lang="en-US" smtClean="0"/>
              <a:t>10</a:t>
            </a:fld>
            <a:endParaRPr lang="en-US"/>
          </a:p>
        </p:txBody>
      </p:sp>
    </p:spTree>
    <p:extLst>
      <p:ext uri="{BB962C8B-B14F-4D97-AF65-F5344CB8AC3E}">
        <p14:creationId xmlns:p14="http://schemas.microsoft.com/office/powerpoint/2010/main" val="91462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2"/>
            <a:r>
              <a:rPr lang="en-US" sz="2000" dirty="0"/>
              <a:t>Strategies that Pipeline and Engagement Awardees Use to Share and Receive Data from their Community of Stakeholders</a:t>
            </a:r>
          </a:p>
          <a:p>
            <a:pPr lvl="2"/>
            <a:r>
              <a:rPr lang="en-US" sz="2000" dirty="0"/>
              <a:t>Message Boards</a:t>
            </a:r>
          </a:p>
          <a:p>
            <a:pPr lvl="2"/>
            <a:r>
              <a:rPr lang="en-US" sz="2000" dirty="0"/>
              <a:t>Twitter Chat</a:t>
            </a:r>
          </a:p>
          <a:p>
            <a:pPr lvl="2"/>
            <a:r>
              <a:rPr lang="en-US" sz="2000" dirty="0"/>
              <a:t>Facebook</a:t>
            </a:r>
          </a:p>
          <a:p>
            <a:pPr lvl="2"/>
            <a:r>
              <a:rPr lang="en-US" sz="2000" dirty="0"/>
              <a:t>Town Halls</a:t>
            </a:r>
          </a:p>
          <a:p>
            <a:pPr lvl="2"/>
            <a:r>
              <a:rPr lang="en-US" sz="2000" dirty="0"/>
              <a:t>World Cafes</a:t>
            </a:r>
          </a:p>
          <a:p>
            <a:pPr lvl="2"/>
            <a:r>
              <a:rPr lang="en-US" sz="2000" dirty="0"/>
              <a:t>Surveys </a:t>
            </a:r>
          </a:p>
          <a:p>
            <a:pPr lvl="2"/>
            <a:r>
              <a:rPr lang="en-US" sz="2000" dirty="0"/>
              <a:t>Conferences</a:t>
            </a:r>
          </a:p>
          <a:p>
            <a:r>
              <a:rPr lang="en-US" dirty="0"/>
              <a:t>There</a:t>
            </a:r>
            <a:r>
              <a:rPr lang="en-US" baseline="0" dirty="0"/>
              <a:t> is no cookie cutter approach  - the way that communities are engaged will not work for all</a:t>
            </a:r>
            <a:endParaRPr lang="en-US" dirty="0"/>
          </a:p>
        </p:txBody>
      </p:sp>
      <p:sp>
        <p:nvSpPr>
          <p:cNvPr id="4" name="Slide Number Placeholder 3"/>
          <p:cNvSpPr>
            <a:spLocks noGrp="1"/>
          </p:cNvSpPr>
          <p:nvPr>
            <p:ph type="sldNum" sz="quarter" idx="10"/>
          </p:nvPr>
        </p:nvSpPr>
        <p:spPr/>
        <p:txBody>
          <a:bodyPr/>
          <a:lstStyle/>
          <a:p>
            <a:fld id="{2DB02D65-336C-45D9-9EFE-7D2B0C511A9B}" type="slidenum">
              <a:rPr lang="en-US" smtClean="0"/>
              <a:t>11</a:t>
            </a:fld>
            <a:endParaRPr lang="en-US"/>
          </a:p>
        </p:txBody>
      </p:sp>
    </p:spTree>
    <p:extLst>
      <p:ext uri="{BB962C8B-B14F-4D97-AF65-F5344CB8AC3E}">
        <p14:creationId xmlns:p14="http://schemas.microsoft.com/office/powerpoint/2010/main" val="75942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1211263"/>
            <a:ext cx="4365625" cy="3275012"/>
          </a:xfrm>
        </p:spPr>
      </p:sp>
      <p:sp>
        <p:nvSpPr>
          <p:cNvPr id="3" name="Notes Placeholder 2"/>
          <p:cNvSpPr>
            <a:spLocks noGrp="1"/>
          </p:cNvSpPr>
          <p:nvPr>
            <p:ph type="body" idx="1"/>
          </p:nvPr>
        </p:nvSpPr>
        <p:spPr/>
        <p:txBody>
          <a:bodyPr/>
          <a:lstStyle/>
          <a:p>
            <a:r>
              <a:rPr lang="en-US" sz="1200" b="1" u="sng" kern="1200">
                <a:solidFill>
                  <a:schemeClr val="tx1"/>
                </a:solidFill>
                <a:effectLst/>
                <a:latin typeface="+mn-lt"/>
                <a:ea typeface="+mn-ea"/>
                <a:cs typeface="+mn-cs"/>
              </a:rPr>
              <a:t>Next </a:t>
            </a:r>
            <a:r>
              <a:rPr lang="en-US" sz="1200" b="1" u="sng" kern="1200" dirty="0">
                <a:solidFill>
                  <a:schemeClr val="tx1"/>
                </a:solidFill>
                <a:effectLst/>
                <a:latin typeface="+mn-lt"/>
                <a:ea typeface="+mn-ea"/>
                <a:cs typeface="+mn-cs"/>
              </a:rPr>
              <a:t>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Engagement Strengthens the Research Enterprise</a:t>
            </a:r>
          </a:p>
          <a:p>
            <a:r>
              <a:rPr lang="en-US" sz="1200" kern="1200" dirty="0">
                <a:solidFill>
                  <a:schemeClr val="tx1"/>
                </a:solidFill>
                <a:effectLst/>
                <a:latin typeface="+mn-lt"/>
                <a:ea typeface="+mn-ea"/>
                <a:cs typeface="+mn-cs"/>
              </a:rPr>
              <a:t>Community capacity building before a study is planned enables patients and the community to drive the research. </a:t>
            </a:r>
          </a:p>
          <a:p>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It has been shown that when patient and community partners are engaged early on and throughout the research process, they are more likely to help in the implementation and dissemination of study results in their communities.  </a:t>
            </a:r>
          </a:p>
        </p:txBody>
      </p:sp>
      <p:sp>
        <p:nvSpPr>
          <p:cNvPr id="4" name="Slide Number Placeholder 3"/>
          <p:cNvSpPr>
            <a:spLocks noGrp="1"/>
          </p:cNvSpPr>
          <p:nvPr>
            <p:ph type="sldNum" sz="quarter" idx="10"/>
          </p:nvPr>
        </p:nvSpPr>
        <p:spPr/>
        <p:txBody>
          <a:bodyPr/>
          <a:lstStyle/>
          <a:p>
            <a:fld id="{9E8E0C94-4D68-4136-9397-08945509B00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56623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kern="1200" dirty="0">
                <a:solidFill>
                  <a:schemeClr val="tx1"/>
                </a:solidFill>
                <a:effectLst/>
                <a:latin typeface="+mn-lt"/>
                <a:ea typeface="+mn-ea"/>
                <a:cs typeface="+mn-cs"/>
              </a:rPr>
              <a:t>Next slide</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I wanted to leave you with a thought as you hear from my colleagues, </a:t>
            </a:r>
          </a:p>
          <a:p>
            <a:r>
              <a:rPr lang="en-US" sz="1400" kern="1200" dirty="0">
                <a:solidFill>
                  <a:schemeClr val="tx1"/>
                </a:solidFill>
                <a:effectLst/>
                <a:latin typeface="+mn-lt"/>
                <a:ea typeface="+mn-ea"/>
                <a:cs typeface="+mn-cs"/>
              </a:rPr>
              <a:t>QUESTION: If the data</a:t>
            </a:r>
          </a:p>
          <a:p>
            <a:r>
              <a:rPr lang="en-US" sz="1400" kern="1200" dirty="0">
                <a:solidFill>
                  <a:schemeClr val="tx1"/>
                </a:solidFill>
                <a:effectLst/>
                <a:latin typeface="+mn-lt"/>
                <a:ea typeface="+mn-ea"/>
                <a:cs typeface="+mn-cs"/>
              </a:rPr>
              <a:t>system isn’t reflecting the full patient experience living with that health issue, then is it a fully integrated data system? </a:t>
            </a:r>
          </a:p>
          <a:p>
            <a:r>
              <a:rPr lang="en-US" sz="1400" kern="1200" dirty="0">
                <a:solidFill>
                  <a:schemeClr val="tx1"/>
                </a:solidFill>
                <a:effectLst/>
                <a:latin typeface="+mn-lt"/>
                <a:ea typeface="+mn-ea"/>
                <a:cs typeface="+mn-cs"/>
              </a:rPr>
              <a:t>The answer is no, which is one of the reasons the patient should be the driver, while data takes a seat on the passenger side. </a:t>
            </a:r>
          </a:p>
          <a:p>
            <a:endParaRPr lang="en-US" sz="1400" dirty="0"/>
          </a:p>
        </p:txBody>
      </p:sp>
      <p:sp>
        <p:nvSpPr>
          <p:cNvPr id="4" name="Slide Number Placeholder 3"/>
          <p:cNvSpPr>
            <a:spLocks noGrp="1"/>
          </p:cNvSpPr>
          <p:nvPr>
            <p:ph type="sldNum" sz="quarter" idx="10"/>
          </p:nvPr>
        </p:nvSpPr>
        <p:spPr/>
        <p:txBody>
          <a:bodyPr/>
          <a:lstStyle/>
          <a:p>
            <a:fld id="{2DB02D65-336C-45D9-9EFE-7D2B0C511A9B}" type="slidenum">
              <a:rPr lang="en-US" smtClean="0"/>
              <a:t>13</a:t>
            </a:fld>
            <a:endParaRPr lang="en-US"/>
          </a:p>
        </p:txBody>
      </p:sp>
    </p:spTree>
    <p:extLst>
      <p:ext uri="{BB962C8B-B14F-4D97-AF65-F5344CB8AC3E}">
        <p14:creationId xmlns:p14="http://schemas.microsoft.com/office/powerpoint/2010/main" val="65466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morning everyone, my name is Courtney Clyatt, I am a Program Officer at PCORI, I work with the Pipeline to Proposal Program on the Engagement Awards Team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am here today to speak with you about two programs that we have at PCORI on the Engagement Team that aim to shift the research paradigm and put patients and community members in the driver’s seat, while data sits on the passenger side. </a:t>
            </a:r>
          </a:p>
          <a:p>
            <a:r>
              <a:rPr lang="en-US" sz="1200" kern="1200" dirty="0">
                <a:solidFill>
                  <a:schemeClr val="tx1"/>
                </a:solidFill>
                <a:effectLst/>
                <a:latin typeface="+mn-lt"/>
                <a:ea typeface="+mn-ea"/>
                <a:cs typeface="+mn-cs"/>
              </a:rPr>
              <a:t>Both of my co-presenters have received funding under the Eugene Washington Engagement Awards program, allowing them to engage the community in research that is important to them. </a:t>
            </a:r>
          </a:p>
          <a:p>
            <a:r>
              <a:rPr lang="en-US" sz="1200" kern="1200" dirty="0">
                <a:solidFill>
                  <a:schemeClr val="tx1"/>
                </a:solidFill>
                <a:effectLst/>
                <a:latin typeface="+mn-lt"/>
                <a:ea typeface="+mn-ea"/>
                <a:cs typeface="+mn-cs"/>
              </a:rPr>
              <a:t>Merriam Webster defines data as </a:t>
            </a:r>
          </a:p>
          <a:p>
            <a:pPr lvl="0"/>
            <a:r>
              <a:rPr lang="en-US" sz="1200" kern="1200" dirty="0">
                <a:solidFill>
                  <a:schemeClr val="tx1"/>
                </a:solidFill>
                <a:effectLst/>
                <a:latin typeface="+mn-lt"/>
                <a:ea typeface="+mn-ea"/>
                <a:cs typeface="+mn-cs"/>
              </a:rPr>
              <a:t>1 :factual information (such as measurements or statistics) used as a basis for reasoning, discussion, or calculation</a:t>
            </a:r>
          </a:p>
          <a:p>
            <a:pPr lvl="0"/>
            <a:r>
              <a:rPr lang="en-US" sz="1200" kern="1200" dirty="0">
                <a:solidFill>
                  <a:schemeClr val="tx1"/>
                </a:solidFill>
                <a:effectLst/>
                <a:latin typeface="+mn-lt"/>
                <a:ea typeface="+mn-ea"/>
                <a:cs typeface="+mn-cs"/>
              </a:rPr>
              <a:t>2 :information output by a sensing device or organ that includes both useful and irrelevant or redundant information and must be processed to be meaningful</a:t>
            </a:r>
          </a:p>
          <a:p>
            <a:endParaRPr lang="en-US" dirty="0"/>
          </a:p>
        </p:txBody>
      </p:sp>
      <p:sp>
        <p:nvSpPr>
          <p:cNvPr id="4" name="Slide Number Placeholder 3"/>
          <p:cNvSpPr>
            <a:spLocks noGrp="1"/>
          </p:cNvSpPr>
          <p:nvPr>
            <p:ph type="sldNum" sz="quarter" idx="10"/>
          </p:nvPr>
        </p:nvSpPr>
        <p:spPr/>
        <p:txBody>
          <a:bodyPr/>
          <a:lstStyle/>
          <a:p>
            <a:fld id="{2DB02D65-336C-45D9-9EFE-7D2B0C511A9B}" type="slidenum">
              <a:rPr lang="en-US" smtClean="0"/>
              <a:t>2</a:t>
            </a:fld>
            <a:endParaRPr lang="en-US"/>
          </a:p>
        </p:txBody>
      </p:sp>
    </p:spTree>
    <p:extLst>
      <p:ext uri="{BB962C8B-B14F-4D97-AF65-F5344CB8AC3E}">
        <p14:creationId xmlns:p14="http://schemas.microsoft.com/office/powerpoint/2010/main" val="130873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What makes data useful to patients when making healthcare decisions?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is useful to patients when it provides factual information (such as measurements or statistics) that the patients can use as a basis for reasoning, discussion, or determining if a test or treatment is right for them and their health issue. </a:t>
            </a:r>
          </a:p>
          <a:p>
            <a:r>
              <a:rPr lang="en-US" sz="1200" kern="1200" dirty="0">
                <a:solidFill>
                  <a:schemeClr val="tx1"/>
                </a:solidFill>
                <a:effectLst/>
                <a:latin typeface="+mn-lt"/>
                <a:ea typeface="+mn-ea"/>
                <a:cs typeface="+mn-cs"/>
              </a:rPr>
              <a:t>This helps patients and relevant stakeholders make informed health decisions and improve health care and outcomes. </a:t>
            </a:r>
          </a:p>
        </p:txBody>
      </p:sp>
      <p:sp>
        <p:nvSpPr>
          <p:cNvPr id="4" name="Slide Number Placeholder 3"/>
          <p:cNvSpPr>
            <a:spLocks noGrp="1"/>
          </p:cNvSpPr>
          <p:nvPr>
            <p:ph type="sldNum" sz="quarter" idx="10"/>
          </p:nvPr>
        </p:nvSpPr>
        <p:spPr/>
        <p:txBody>
          <a:bodyPr/>
          <a:lstStyle/>
          <a:p>
            <a:fld id="{2DB02D65-336C-45D9-9EFE-7D2B0C511A9B}" type="slidenum">
              <a:rPr lang="en-US" smtClean="0"/>
              <a:t>3</a:t>
            </a:fld>
            <a:endParaRPr lang="en-US"/>
          </a:p>
        </p:txBody>
      </p:sp>
    </p:spTree>
    <p:extLst>
      <p:ext uri="{BB962C8B-B14F-4D97-AF65-F5344CB8AC3E}">
        <p14:creationId xmlns:p14="http://schemas.microsoft.com/office/powerpoint/2010/main" val="117383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Vision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PCORI’s Vision that Patients and the public have information they can use to make decisions that reflect their desired health outcomes.</a:t>
            </a:r>
          </a:p>
          <a:p>
            <a:r>
              <a:rPr lang="en-US" sz="1200" b="1" i="1" kern="1200" dirty="0">
                <a:solidFill>
                  <a:schemeClr val="tx1"/>
                </a:solidFill>
                <a:effectLst/>
                <a:latin typeface="+mn-lt"/>
                <a:ea typeface="+mn-ea"/>
                <a:cs typeface="+mn-cs"/>
              </a:rPr>
              <a:t>PCORI Engagement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engage patients, caregivers, clinicians, insurers, employers and other stakeholders throughout the research process</a:t>
            </a:r>
          </a:p>
        </p:txBody>
      </p:sp>
      <p:sp>
        <p:nvSpPr>
          <p:cNvPr id="4" name="Slide Number Placeholder 3"/>
          <p:cNvSpPr>
            <a:spLocks noGrp="1"/>
          </p:cNvSpPr>
          <p:nvPr>
            <p:ph type="sldNum" sz="quarter" idx="10"/>
          </p:nvPr>
        </p:nvSpPr>
        <p:spPr/>
        <p:txBody>
          <a:bodyPr/>
          <a:lstStyle/>
          <a:p>
            <a:fld id="{2DB02D65-336C-45D9-9EFE-7D2B0C511A9B}" type="slidenum">
              <a:rPr lang="en-US" smtClean="0"/>
              <a:t>4</a:t>
            </a:fld>
            <a:endParaRPr lang="en-US"/>
          </a:p>
        </p:txBody>
      </p:sp>
    </p:spTree>
    <p:extLst>
      <p:ext uri="{BB962C8B-B14F-4D97-AF65-F5344CB8AC3E}">
        <p14:creationId xmlns:p14="http://schemas.microsoft.com/office/powerpoint/2010/main" val="316997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"engagement in research," we refer to the meaningful involvement of patients, caregivers, clinicians, and other healthcare stakeholders throughout the research process—from topic selection through design and conduct of research to dissemination of results. We believe that such engagement can influence research to be more patient centered, useful, and trustworthy and ultimately lead to greater use and uptake of research results by the patient and broader healthcare community.</a:t>
            </a:r>
          </a:p>
          <a:p>
            <a:r>
              <a:rPr lang="en-US" sz="1200" kern="1200" dirty="0">
                <a:solidFill>
                  <a:schemeClr val="tx1"/>
                </a:solidFill>
                <a:effectLst/>
                <a:latin typeface="+mn-lt"/>
                <a:ea typeface="+mn-ea"/>
                <a:cs typeface="+mn-cs"/>
              </a:rPr>
              <a:t>This makes it more likely we’ll get the research questions right and that the study results will be useful and taken up in practice</a:t>
            </a:r>
          </a:p>
          <a:p>
            <a:endParaRPr lang="en-US" dirty="0"/>
          </a:p>
        </p:txBody>
      </p:sp>
      <p:sp>
        <p:nvSpPr>
          <p:cNvPr id="4" name="Slide Number Placeholder 3"/>
          <p:cNvSpPr>
            <a:spLocks noGrp="1"/>
          </p:cNvSpPr>
          <p:nvPr>
            <p:ph type="sldNum" sz="quarter" idx="10"/>
          </p:nvPr>
        </p:nvSpPr>
        <p:spPr/>
        <p:txBody>
          <a:bodyPr/>
          <a:lstStyle/>
          <a:p>
            <a:pPr>
              <a:defRPr/>
            </a:pPr>
            <a:fld id="{8C0D4291-39C2-41EA-BD0B-4C09DBC715E8}" type="slidenum">
              <a:rPr lang="en-US"/>
              <a:pPr>
                <a:defRPr/>
              </a:pPr>
              <a:t>5</a:t>
            </a:fld>
            <a:endParaRPr lang="en-US"/>
          </a:p>
        </p:txBody>
      </p:sp>
    </p:spTree>
    <p:extLst>
      <p:ext uri="{BB962C8B-B14F-4D97-AF65-F5344CB8AC3E}">
        <p14:creationId xmlns:p14="http://schemas.microsoft.com/office/powerpoint/2010/main" val="61360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 PCORI we provide funding for clinical comparative effectiveness research, comparing option A to option B. </a:t>
            </a:r>
          </a:p>
          <a:p>
            <a:pPr lvl="0"/>
            <a:r>
              <a:rPr lang="en-US" sz="1200" kern="1200" dirty="0">
                <a:solidFill>
                  <a:schemeClr val="tx1"/>
                </a:solidFill>
                <a:effectLst/>
                <a:latin typeface="+mn-lt"/>
                <a:ea typeface="+mn-ea"/>
                <a:cs typeface="+mn-cs"/>
              </a:rPr>
              <a:t>Studies that compare health outcomes and the clinical effectiveness, risks, and benefits of two or more approaches to healthcare</a:t>
            </a:r>
          </a:p>
          <a:p>
            <a:pPr lvl="0"/>
            <a:r>
              <a:rPr lang="en-US" sz="1200" kern="1200" dirty="0">
                <a:solidFill>
                  <a:schemeClr val="tx1"/>
                </a:solidFill>
                <a:effectLst/>
                <a:latin typeface="+mn-lt"/>
                <a:ea typeface="+mn-ea"/>
                <a:cs typeface="+mn-cs"/>
              </a:rPr>
              <a:t>In PCORI speak community can mean patients, caregiver advocacy orgs, caregivers, purchasers, clinicians, payers –primarily anyone who can be considered a stakeholder in healthcare decision making for a particular health issue. </a:t>
            </a:r>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pPr>
            <a:fld id="{BA810A03-5A2A-4426-BE1D-FC176256C03B}" type="slidenum">
              <a:rPr lang="en-US">
                <a:solidFill>
                  <a:prstClr val="black"/>
                </a:solidFill>
                <a:latin typeface="Arial" pitchFamily="34" charset="0"/>
                <a:ea typeface="MS PGothic" pitchFamily="34" charset="-128"/>
              </a:rPr>
              <a:pPr defTabSz="966612" fontAlgn="base">
                <a:spcBef>
                  <a:spcPct val="0"/>
                </a:spcBef>
                <a:spcAft>
                  <a:spcPct val="0"/>
                </a:spcAft>
              </a:pPr>
              <a:t>6</a:t>
            </a:fld>
            <a:endParaRPr lang="en-US">
              <a:solidFill>
                <a:prstClr val="black"/>
              </a:solidFill>
              <a:latin typeface="Arial" pitchFamily="34" charset="0"/>
              <a:ea typeface="MS PGothic" pitchFamily="34" charset="-128"/>
            </a:endParaRPr>
          </a:p>
        </p:txBody>
      </p:sp>
    </p:spTree>
    <p:extLst>
      <p:ext uri="{BB962C8B-B14F-4D97-AF65-F5344CB8AC3E}">
        <p14:creationId xmlns:p14="http://schemas.microsoft.com/office/powerpoint/2010/main" val="405093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101D61"/>
                </a:solidFill>
                <a:latin typeface="Calibri" panose="020F0502020204030204" pitchFamily="34" charset="0"/>
              </a:rPr>
              <a:t> </a:t>
            </a:r>
            <a:r>
              <a:rPr lang="en-US" sz="1200" b="1" dirty="0">
                <a:solidFill>
                  <a:srgbClr val="101D61"/>
                </a:solidFill>
                <a:latin typeface="Calibri" panose="020F0502020204030204" pitchFamily="34" charset="0"/>
              </a:rPr>
              <a:t>PCORI’s Work Answers Patients’ Questions</a:t>
            </a:r>
          </a:p>
          <a:p>
            <a:endParaRPr lang="en-US" sz="1200" b="1" dirty="0">
              <a:solidFill>
                <a:srgbClr val="101D61"/>
              </a:solidFill>
              <a:latin typeface="Calibri" panose="020F0502020204030204" pitchFamily="34" charset="0"/>
            </a:endParaRPr>
          </a:p>
          <a:p>
            <a:r>
              <a:rPr lang="en-US" sz="1200" b="1" dirty="0">
                <a:solidFill>
                  <a:srgbClr val="101D61"/>
                </a:solidFill>
                <a:latin typeface="Calibri" panose="020F0502020204030204" pitchFamily="34" charset="0"/>
              </a:rPr>
              <a:t>A patient may </a:t>
            </a:r>
            <a:r>
              <a:rPr lang="en-US" sz="1200" b="1" dirty="0" err="1">
                <a:solidFill>
                  <a:srgbClr val="101D61"/>
                </a:solidFill>
                <a:latin typeface="Calibri" panose="020F0502020204030204" pitchFamily="34" charset="0"/>
              </a:rPr>
              <a:t>thikGiven</a:t>
            </a:r>
            <a:r>
              <a:rPr lang="en-US" sz="1200" b="1" dirty="0">
                <a:solidFill>
                  <a:srgbClr val="101D61"/>
                </a:solidFill>
                <a:latin typeface="Calibri" panose="020F0502020204030204" pitchFamily="34" charset="0"/>
              </a:rPr>
              <a:t> my personal</a:t>
            </a:r>
            <a:r>
              <a:rPr lang="en-US" sz="1200" b="1" baseline="0" dirty="0">
                <a:solidFill>
                  <a:srgbClr val="101D61"/>
                </a:solidFill>
                <a:latin typeface="Calibri" panose="020F0502020204030204" pitchFamily="34" charset="0"/>
              </a:rPr>
              <a:t> characteristics, conditions, and preferences</a:t>
            </a:r>
            <a:endParaRPr lang="en-US" dirty="0"/>
          </a:p>
        </p:txBody>
      </p:sp>
      <p:sp>
        <p:nvSpPr>
          <p:cNvPr id="4" name="Slide Number Placeholder 3"/>
          <p:cNvSpPr>
            <a:spLocks noGrp="1"/>
          </p:cNvSpPr>
          <p:nvPr>
            <p:ph type="sldNum" sz="quarter" idx="10"/>
          </p:nvPr>
        </p:nvSpPr>
        <p:spPr/>
        <p:txBody>
          <a:bodyPr/>
          <a:lstStyle/>
          <a:p>
            <a:pPr defTabSz="966612" fontAlgn="base">
              <a:spcBef>
                <a:spcPct val="0"/>
              </a:spcBef>
              <a:spcAft>
                <a:spcPct val="0"/>
              </a:spcAft>
            </a:pPr>
            <a:fld id="{F57E7B2C-7CF5-B246-A93D-EE643629E7CD}" type="slidenum">
              <a:rPr lang="en-US">
                <a:solidFill>
                  <a:prstClr val="black"/>
                </a:solidFill>
                <a:latin typeface="Arial" pitchFamily="34" charset="0"/>
                <a:ea typeface="MS PGothic" pitchFamily="34" charset="-128"/>
              </a:rPr>
              <a:pPr defTabSz="966612" fontAlgn="base">
                <a:spcBef>
                  <a:spcPct val="0"/>
                </a:spcBef>
                <a:spcAft>
                  <a:spcPct val="0"/>
                </a:spcAft>
              </a:pPr>
              <a:t>7</a:t>
            </a:fld>
            <a:endParaRPr lang="en-US">
              <a:solidFill>
                <a:prstClr val="black"/>
              </a:solidFill>
              <a:latin typeface="Arial" pitchFamily="34" charset="0"/>
              <a:ea typeface="MS PGothic" pitchFamily="34" charset="-128"/>
            </a:endParaRPr>
          </a:p>
        </p:txBody>
      </p:sp>
    </p:spTree>
    <p:extLst>
      <p:ext uri="{BB962C8B-B14F-4D97-AF65-F5344CB8AC3E}">
        <p14:creationId xmlns:p14="http://schemas.microsoft.com/office/powerpoint/2010/main" val="214401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Two funding programs that prepare communities for research</a:t>
            </a:r>
          </a:p>
          <a:p>
            <a:r>
              <a:rPr lang="en-US" sz="1200" kern="1200" dirty="0">
                <a:solidFill>
                  <a:schemeClr val="tx1"/>
                </a:solidFill>
                <a:effectLst/>
                <a:latin typeface="+mn-lt"/>
                <a:ea typeface="+mn-ea"/>
                <a:cs typeface="+mn-cs"/>
              </a:rPr>
              <a:t>The Eugene Washington PCORI Engagement Award program is intended to bring more patients, caregivers, clinicians, and other healthcare stakeholders into the research process. The goal is to support projects that will build a community better able to participate in patient-centered research (PCOR) and comparative clinical effectiveness research (CER), as well as serve as channels to disseminate study results. </a:t>
            </a:r>
          </a:p>
          <a:p>
            <a:r>
              <a:rPr lang="en-US" sz="1200" kern="1200" dirty="0">
                <a:solidFill>
                  <a:schemeClr val="tx1"/>
                </a:solidFill>
                <a:effectLst/>
                <a:latin typeface="+mn-lt"/>
                <a:ea typeface="+mn-ea"/>
                <a:cs typeface="+mn-cs"/>
              </a:rPr>
              <a:t>And the pipeline to proposal program, which provides funding for community and capacity building around a specific health issue, so that those communities can develop a comparative effectiveness research question. </a:t>
            </a:r>
          </a:p>
        </p:txBody>
      </p:sp>
      <p:sp>
        <p:nvSpPr>
          <p:cNvPr id="4" name="Slide Number Placeholder 3"/>
          <p:cNvSpPr>
            <a:spLocks noGrp="1"/>
          </p:cNvSpPr>
          <p:nvPr>
            <p:ph type="sldNum" sz="quarter" idx="10"/>
          </p:nvPr>
        </p:nvSpPr>
        <p:spPr/>
        <p:txBody>
          <a:bodyPr/>
          <a:lstStyle/>
          <a:p>
            <a:fld id="{2DB02D65-336C-45D9-9EFE-7D2B0C511A9B}" type="slidenum">
              <a:rPr lang="en-US" smtClean="0"/>
              <a:t>8</a:t>
            </a:fld>
            <a:endParaRPr lang="en-US"/>
          </a:p>
        </p:txBody>
      </p:sp>
    </p:spTree>
    <p:extLst>
      <p:ext uri="{BB962C8B-B14F-4D97-AF65-F5344CB8AC3E}">
        <p14:creationId xmlns:p14="http://schemas.microsoft.com/office/powerpoint/2010/main" val="327547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Just as Demographic and Socioeconomic Factors are Major Determinants of Health…</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type of data that is important to the community will vary by access to healthcare, socio-economic status, and demographics.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 to determine what information the community values as important, you may need to think outside of the box.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DB02D65-336C-45D9-9EFE-7D2B0C511A9B}" type="slidenum">
              <a:rPr lang="en-US" smtClean="0"/>
              <a:t>9</a:t>
            </a:fld>
            <a:endParaRPr lang="en-US"/>
          </a:p>
        </p:txBody>
      </p:sp>
    </p:spTree>
    <p:extLst>
      <p:ext uri="{BB962C8B-B14F-4D97-AF65-F5344CB8AC3E}">
        <p14:creationId xmlns:p14="http://schemas.microsoft.com/office/powerpoint/2010/main" val="323479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ody Layout">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553200" y="6492877"/>
            <a:ext cx="21336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291398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dy with Text">
    <p:spTree>
      <p:nvGrpSpPr>
        <p:cNvPr id="1" name=""/>
        <p:cNvGrpSpPr/>
        <p:nvPr/>
      </p:nvGrpSpPr>
      <p:grpSpPr>
        <a:xfrm>
          <a:off x="0" y="0"/>
          <a:ext cx="0" cy="0"/>
          <a:chOff x="0" y="0"/>
          <a:chExt cx="0" cy="0"/>
        </a:xfrm>
      </p:grpSpPr>
      <p:cxnSp>
        <p:nvCxnSpPr>
          <p:cNvPr id="5" name="Straight Connector 4"/>
          <p:cNvCxnSpPr/>
          <p:nvPr/>
        </p:nvCxnSpPr>
        <p:spPr>
          <a:xfrm>
            <a:off x="381001" y="1066800"/>
            <a:ext cx="846221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p:nvPr>
        </p:nvSpPr>
        <p:spPr>
          <a:xfrm>
            <a:off x="304800" y="1295400"/>
            <a:ext cx="8458200" cy="3352800"/>
          </a:xfrm>
          <a:prstGeom prst="rect">
            <a:avLst/>
          </a:prstGeom>
        </p:spPr>
        <p:txBody>
          <a:bodyPr/>
          <a:lstStyle>
            <a:lvl1pPr>
              <a:buClr>
                <a:schemeClr val="accent3"/>
              </a:buClr>
              <a:defRPr sz="1425">
                <a:solidFill>
                  <a:schemeClr val="tx2"/>
                </a:solidFill>
              </a:defRPr>
            </a:lvl1pPr>
            <a:lvl2pPr>
              <a:defRPr sz="1425">
                <a:solidFill>
                  <a:schemeClr val="tx2"/>
                </a:solidFill>
              </a:defRPr>
            </a:lvl2pPr>
            <a:lvl3pPr>
              <a:defRPr sz="1425">
                <a:solidFill>
                  <a:schemeClr val="tx2"/>
                </a:solidFill>
              </a:defRPr>
            </a:lvl3pPr>
            <a:lvl4pPr>
              <a:defRPr sz="1425">
                <a:solidFill>
                  <a:schemeClr val="tx2"/>
                </a:solidFill>
              </a:defRPr>
            </a:lvl4pPr>
            <a:lvl5pPr>
              <a:defRPr sz="1425">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301753" y="384048"/>
            <a:ext cx="8462210" cy="685800"/>
          </a:xfrm>
          <a:prstGeom prst="rect">
            <a:avLst/>
          </a:prstGeom>
        </p:spPr>
        <p:txBody>
          <a:bodyPr/>
          <a:lstStyle>
            <a:lvl1pPr algn="l">
              <a:defRPr sz="21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2"/>
          <p:cNvSpPr>
            <a:spLocks noGrp="1"/>
          </p:cNvSpPr>
          <p:nvPr>
            <p:ph type="sldNum" sz="quarter" idx="4"/>
          </p:nvPr>
        </p:nvSpPr>
        <p:spPr>
          <a:xfrm>
            <a:off x="6553200" y="6492877"/>
            <a:ext cx="21336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420469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553200" y="6492877"/>
            <a:ext cx="21336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273892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213559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Tex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838200"/>
            <a:ext cx="7507224" cy="1801368"/>
          </a:xfrm>
          <a:prstGeom prst="rect">
            <a:avLst/>
          </a:prstGeom>
        </p:spPr>
        <p:txBody>
          <a:bodyPr anchor="b"/>
          <a:lstStyle>
            <a:lvl1pPr marL="0" indent="0">
              <a:buNone/>
              <a:defRPr sz="2400" b="1" baseline="0">
                <a:solidFill>
                  <a:schemeClr val="tx2"/>
                </a:solidFill>
                <a:latin typeface="Arial" panose="020B0604020202020204" pitchFamily="34" charset="0"/>
                <a:cs typeface="Arial" panose="020B0604020202020204" pitchFamily="34" charset="0"/>
              </a:defRPr>
            </a:lvl1pPr>
          </a:lstStyle>
          <a:p>
            <a:pPr lvl="0"/>
            <a:r>
              <a:rPr lang="en-US" dirty="0"/>
              <a:t>The Patient-Centered Outcomes Research Institute: Studying What Works for Whom</a:t>
            </a:r>
          </a:p>
        </p:txBody>
      </p:sp>
      <p:sp>
        <p:nvSpPr>
          <p:cNvPr id="15" name="Text Placeholder 14"/>
          <p:cNvSpPr>
            <a:spLocks noGrp="1"/>
          </p:cNvSpPr>
          <p:nvPr>
            <p:ph type="body" sz="quarter" idx="11" hasCustomPrompt="1"/>
          </p:nvPr>
        </p:nvSpPr>
        <p:spPr>
          <a:xfrm>
            <a:off x="533400" y="3200400"/>
            <a:ext cx="5486400" cy="457200"/>
          </a:xfrm>
          <a:prstGeom prst="rect">
            <a:avLst/>
          </a:prstGeom>
        </p:spPr>
        <p:txBody>
          <a:bodyPr/>
          <a:lstStyle>
            <a:lvl1pPr marL="0" indent="0">
              <a:buNone/>
              <a:defRPr sz="2000" b="1" baseline="0">
                <a:solidFill>
                  <a:schemeClr val="tx2"/>
                </a:solidFill>
              </a:defRPr>
            </a:lvl1pPr>
          </a:lstStyle>
          <a:p>
            <a:pPr lvl="0"/>
            <a:r>
              <a:rPr lang="en-US" dirty="0"/>
              <a:t>Name, Degrees</a:t>
            </a:r>
          </a:p>
        </p:txBody>
      </p:sp>
      <p:sp>
        <p:nvSpPr>
          <p:cNvPr id="17" name="Text Placeholder 16"/>
          <p:cNvSpPr>
            <a:spLocks noGrp="1"/>
          </p:cNvSpPr>
          <p:nvPr>
            <p:ph type="body" sz="quarter" idx="12" hasCustomPrompt="1"/>
          </p:nvPr>
        </p:nvSpPr>
        <p:spPr>
          <a:xfrm>
            <a:off x="533400" y="4114800"/>
            <a:ext cx="5486400" cy="1371600"/>
          </a:xfrm>
          <a:prstGeom prst="rect">
            <a:avLst/>
          </a:prstGeom>
        </p:spPr>
        <p:txBody>
          <a:bodyPr/>
          <a:lstStyle>
            <a:lvl1pPr marL="0" indent="0">
              <a:buNone/>
              <a:defRPr sz="1600" baseline="0">
                <a:solidFill>
                  <a:schemeClr val="tx2"/>
                </a:solidFill>
              </a:defRPr>
            </a:lvl1pPr>
          </a:lstStyle>
          <a:p>
            <a:pPr lvl="0"/>
            <a:r>
              <a:rPr lang="en-US" dirty="0"/>
              <a:t>Title And Affiliations </a:t>
            </a:r>
            <a:br>
              <a:rPr lang="en-US" dirty="0"/>
            </a:br>
            <a:r>
              <a:rPr lang="en-US" dirty="0"/>
              <a:t>Go Here, </a:t>
            </a:r>
            <a:br>
              <a:rPr lang="en-US" dirty="0"/>
            </a:br>
            <a:r>
              <a:rPr lang="en-US" dirty="0"/>
              <a:t>Then Skip a Line for..</a:t>
            </a:r>
          </a:p>
          <a:p>
            <a:pPr lvl="0"/>
            <a:endParaRPr lang="en-US" dirty="0"/>
          </a:p>
          <a:p>
            <a:pPr lvl="0"/>
            <a:r>
              <a:rPr lang="en-US" dirty="0"/>
              <a:t>Month Day, Year</a:t>
            </a:r>
          </a:p>
        </p:txBody>
      </p:sp>
      <p:sp>
        <p:nvSpPr>
          <p:cNvPr id="5"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63918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79" y="174378"/>
            <a:ext cx="846221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47579" y="1617579"/>
            <a:ext cx="8462210" cy="45085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7578" y="6537157"/>
            <a:ext cx="3930317" cy="224422"/>
          </a:xfrm>
          <a:prstGeom prst="rect">
            <a:avLst/>
          </a:prstGeom>
        </p:spPr>
        <p:txBody>
          <a:bodyPr/>
          <a:lstStyle>
            <a:lvl1pPr>
              <a:defRPr>
                <a:solidFill>
                  <a:srgbClr val="7F7F7F"/>
                </a:solidFill>
              </a:defRPr>
            </a:lvl1pPr>
          </a:lstStyle>
          <a:p>
            <a:endParaRPr lang="en-US"/>
          </a:p>
        </p:txBody>
      </p:sp>
      <p:sp>
        <p:nvSpPr>
          <p:cNvPr id="6" name="Slide Number Placeholder 5"/>
          <p:cNvSpPr>
            <a:spLocks noGrp="1"/>
          </p:cNvSpPr>
          <p:nvPr>
            <p:ph type="sldNum" sz="quarter" idx="12"/>
          </p:nvPr>
        </p:nvSpPr>
        <p:spPr>
          <a:xfrm>
            <a:off x="4398211" y="6537158"/>
            <a:ext cx="1330157" cy="224422"/>
          </a:xfrm>
          <a:prstGeom prst="rect">
            <a:avLst/>
          </a:prstGeom>
        </p:spPr>
        <p:txBody>
          <a:bodyPr/>
          <a:lstStyle>
            <a:lvl1pPr>
              <a:defRPr>
                <a:solidFill>
                  <a:srgbClr val="7F7F7F"/>
                </a:solidFill>
              </a:defRPr>
            </a:lvl1pPr>
          </a:lstStyle>
          <a:p>
            <a:fld id="{5FA82A9D-F74A-5941-AEE0-9E55A48F620F}" type="slidenum">
              <a:rPr lang="en-US" smtClean="0"/>
              <a:pPr/>
              <a:t>‹#›</a:t>
            </a:fld>
            <a:endParaRPr lang="en-US"/>
          </a:p>
        </p:txBody>
      </p:sp>
    </p:spTree>
    <p:extLst>
      <p:ext uri="{BB962C8B-B14F-4D97-AF65-F5344CB8AC3E}">
        <p14:creationId xmlns:p14="http://schemas.microsoft.com/office/powerpoint/2010/main" val="56537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121924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ody Layout">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401735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with Title Only">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7200" y="3044952"/>
            <a:ext cx="6705600" cy="1371600"/>
          </a:xfrm>
          <a:prstGeom prst="rect">
            <a:avLst/>
          </a:prstGeom>
        </p:spPr>
        <p:txBody>
          <a:bodyPr/>
          <a:lstStyle>
            <a:lvl1pPr marL="0" indent="0">
              <a:buNone/>
              <a:defRPr sz="3600" b="1" baseline="0">
                <a:solidFill>
                  <a:schemeClr val="tx2"/>
                </a:solidFill>
                <a:latin typeface="Arial" panose="020B0604020202020204" pitchFamily="34" charset="0"/>
                <a:cs typeface="Arial" panose="020B0604020202020204" pitchFamily="34" charset="0"/>
              </a:defRPr>
            </a:lvl1pPr>
          </a:lstStyle>
          <a:p>
            <a:pPr lvl="0"/>
            <a:r>
              <a:rPr lang="en-US" dirty="0"/>
              <a:t>Section Title </a:t>
            </a:r>
            <a:br>
              <a:rPr lang="en-US" dirty="0"/>
            </a:br>
            <a:r>
              <a:rPr lang="en-US" dirty="0"/>
              <a:t>Goes Here</a:t>
            </a:r>
          </a:p>
        </p:txBody>
      </p:sp>
      <p:sp>
        <p:nvSpPr>
          <p:cNvPr id="3" name="Slide Number Placeholder 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276755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9144000" cy="228600"/>
          </a:xfrm>
          <a:prstGeom prst="rect">
            <a:avLst/>
          </a:prstGeom>
        </p:spPr>
      </p:pic>
      <p:pic>
        <p:nvPicPr>
          <p:cNvPr id="4" name="Picture 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 y="6245115"/>
            <a:ext cx="4102100" cy="612887"/>
          </a:xfrm>
          <a:prstGeom prst="rect">
            <a:avLst/>
          </a:prstGeom>
        </p:spPr>
      </p:pic>
      <p:sp>
        <p:nvSpPr>
          <p:cNvPr id="6" name="Slide Number Placeholder 2"/>
          <p:cNvSpPr>
            <a:spLocks noGrp="1"/>
          </p:cNvSpPr>
          <p:nvPr>
            <p:ph type="sldNum" sz="quarter" idx="4"/>
          </p:nvPr>
        </p:nvSpPr>
        <p:spPr>
          <a:xfrm>
            <a:off x="6553200" y="6492877"/>
            <a:ext cx="21336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1753764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MS PGothic"/>
        </a:defRPr>
      </a:lvl1pPr>
      <a:lvl2pPr algn="ctr" defTabSz="342900" rtl="0" eaLnBrk="0" fontAlgn="base" hangingPunct="0">
        <a:spcBef>
          <a:spcPct val="0"/>
        </a:spcBef>
        <a:spcAft>
          <a:spcPct val="0"/>
        </a:spcAft>
        <a:defRPr sz="3300">
          <a:solidFill>
            <a:schemeClr val="tx1"/>
          </a:solidFill>
          <a:latin typeface="Calibri" pitchFamily="34" charset="0"/>
          <a:ea typeface="MS PGothic" pitchFamily="34" charset="-128"/>
          <a:cs typeface="MS PGothic"/>
        </a:defRPr>
      </a:lvl2pPr>
      <a:lvl3pPr algn="ctr" defTabSz="342900" rtl="0" eaLnBrk="0" fontAlgn="base" hangingPunct="0">
        <a:spcBef>
          <a:spcPct val="0"/>
        </a:spcBef>
        <a:spcAft>
          <a:spcPct val="0"/>
        </a:spcAft>
        <a:defRPr sz="3300">
          <a:solidFill>
            <a:schemeClr val="tx1"/>
          </a:solidFill>
          <a:latin typeface="Calibri" pitchFamily="34" charset="0"/>
          <a:ea typeface="MS PGothic" pitchFamily="34" charset="-128"/>
          <a:cs typeface="MS PGothic"/>
        </a:defRPr>
      </a:lvl3pPr>
      <a:lvl4pPr algn="ctr" defTabSz="342900" rtl="0" eaLnBrk="0" fontAlgn="base" hangingPunct="0">
        <a:spcBef>
          <a:spcPct val="0"/>
        </a:spcBef>
        <a:spcAft>
          <a:spcPct val="0"/>
        </a:spcAft>
        <a:defRPr sz="3300">
          <a:solidFill>
            <a:schemeClr val="tx1"/>
          </a:solidFill>
          <a:latin typeface="Calibri" pitchFamily="34" charset="0"/>
          <a:ea typeface="MS PGothic" pitchFamily="34" charset="-128"/>
          <a:cs typeface="MS PGothic"/>
        </a:defRPr>
      </a:lvl4pPr>
      <a:lvl5pPr algn="ctr" defTabSz="342900" rtl="0" eaLnBrk="0" fontAlgn="base" hangingPunct="0">
        <a:spcBef>
          <a:spcPct val="0"/>
        </a:spcBef>
        <a:spcAft>
          <a:spcPct val="0"/>
        </a:spcAft>
        <a:defRPr sz="3300">
          <a:solidFill>
            <a:schemeClr val="tx1"/>
          </a:solidFill>
          <a:latin typeface="Calibri" pitchFamily="34" charset="0"/>
          <a:ea typeface="MS PGothic" pitchFamily="34" charset="-128"/>
          <a:cs typeface="MS PGothic"/>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S PGothic"/>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S PGothic"/>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S PGothic"/>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S PGothic"/>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E0B0D1E-F111-46E6-8EE2-10C8F25ADA44}" type="slidenum">
              <a:rPr lang="en-US" smtClean="0"/>
              <a:pPr/>
              <a:t>‹#›</a:t>
            </a:fld>
            <a:endParaRPr lang="en-US" dirty="0"/>
          </a:p>
        </p:txBody>
      </p:sp>
    </p:spTree>
    <p:extLst>
      <p:ext uri="{BB962C8B-B14F-4D97-AF65-F5344CB8AC3E}">
        <p14:creationId xmlns:p14="http://schemas.microsoft.com/office/powerpoint/2010/main" val="46896792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81" r:id="rId4"/>
    <p:sldLayoutId id="2147483682" r:id="rId5"/>
    <p:sldLayoutId id="2147483683" r:id="rId6"/>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4731" y="838200"/>
            <a:ext cx="7505700" cy="1804737"/>
          </a:xfrm>
          <a:prstGeom prst="rect">
            <a:avLst/>
          </a:prstGeom>
        </p:spPr>
        <p:txBody>
          <a:bodyPr vert="horz" lIns="0" tIns="0" rIns="0" bIns="0" rtlCol="0" anchor="b" anchorCtr="0">
            <a:normAutofit/>
          </a:bodyPr>
          <a:lstStyle>
            <a:lvl1pPr algn="l" defTabSz="457200" rtl="0" eaLnBrk="1" latinLnBrk="0" hangingPunct="1">
              <a:spcBef>
                <a:spcPct val="0"/>
              </a:spcBef>
              <a:buNone/>
              <a:defRPr sz="2800" b="1" kern="1200">
                <a:solidFill>
                  <a:srgbClr val="101D61"/>
                </a:solidFill>
                <a:latin typeface="+mj-lt"/>
                <a:ea typeface="+mj-ea"/>
                <a:cs typeface="+mj-cs"/>
              </a:defRPr>
            </a:lvl1pPr>
          </a:lstStyle>
          <a:p>
            <a:r>
              <a:rPr lang="en-US" dirty="0"/>
              <a:t>Data as the Passenger: The Importance of Identifying What Data Matters to the Community</a:t>
            </a:r>
            <a:endParaRPr lang="en-US" sz="2400" dirty="0">
              <a:solidFill>
                <a:srgbClr val="1F497D">
                  <a:lumMod val="50000"/>
                </a:srgbClr>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94731" y="2819400"/>
            <a:ext cx="563880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txBox="1">
            <a:spLocks/>
          </p:cNvSpPr>
          <p:nvPr/>
        </p:nvSpPr>
        <p:spPr>
          <a:xfrm>
            <a:off x="494731" y="3200400"/>
            <a:ext cx="5486400" cy="1752600"/>
          </a:xfrm>
          <a:prstGeom prst="rect">
            <a:avLst/>
          </a:prstGeom>
        </p:spPr>
        <p:txBody>
          <a:bodyPr vert="horz" lIns="0" tIns="0" rIns="0" bIns="0" rtlCol="0" anchor="t" anchorCtr="0">
            <a:noAutofit/>
          </a:bodyPr>
          <a:lstStyle>
            <a:lvl1pPr marL="0" indent="0" algn="l" defTabSz="457200" rtl="0" eaLnBrk="1" latinLnBrk="0" hangingPunct="1">
              <a:spcBef>
                <a:spcPct val="20000"/>
              </a:spcBef>
              <a:buSzPct val="100000"/>
              <a:buFontTx/>
              <a:buNone/>
              <a:defRPr sz="2000" b="0" i="1" kern="1200">
                <a:solidFill>
                  <a:schemeClr val="tx1">
                    <a:lumMod val="65000"/>
                    <a:lumOff val="35000"/>
                  </a:schemeClr>
                </a:solidFill>
                <a:latin typeface="+mn-lt"/>
                <a:ea typeface="+mn-ea"/>
                <a:cs typeface="+mn-cs"/>
              </a:defRPr>
            </a:lvl1pPr>
            <a:lvl2pPr marL="457200" indent="0" algn="ctr" defTabSz="457200" rtl="0" eaLnBrk="1" latinLnBrk="0" hangingPunct="1">
              <a:spcBef>
                <a:spcPct val="20000"/>
              </a:spcBef>
              <a:buClr>
                <a:srgbClr val="71C04F"/>
              </a:buClr>
              <a:buFont typeface="Wingdings" charset="2"/>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00AEEF"/>
              </a:buClr>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914400" fontAlgn="auto">
              <a:spcBef>
                <a:spcPts val="0"/>
              </a:spcBef>
              <a:spcAft>
                <a:spcPts val="1800"/>
              </a:spcAft>
              <a:buSzTx/>
            </a:pPr>
            <a:endParaRPr lang="en-US" sz="1800" i="0" dirty="0">
              <a:solidFill>
                <a:srgbClr val="1F497D"/>
              </a:solidFill>
              <a:cs typeface="Arial" panose="020B0604020202020204" pitchFamily="34" charset="0"/>
            </a:endParaRPr>
          </a:p>
          <a:p>
            <a:pPr defTabSz="914400" fontAlgn="auto">
              <a:spcAft>
                <a:spcPts val="0"/>
              </a:spcAft>
              <a:buSzTx/>
            </a:pPr>
            <a:endParaRPr lang="en-US" sz="1800" i="0" dirty="0">
              <a:solidFill>
                <a:srgbClr val="1F497D"/>
              </a:solidFill>
              <a:cs typeface="Arial" panose="020B0604020202020204" pitchFamily="34" charset="0"/>
            </a:endParaRPr>
          </a:p>
          <a:p>
            <a:pPr fontAlgn="auto">
              <a:spcAft>
                <a:spcPts val="0"/>
              </a:spcAft>
              <a:defRPr/>
            </a:pPr>
            <a:endParaRPr lang="en-US" sz="1800" dirty="0">
              <a:solidFill>
                <a:sysClr val="windowText" lastClr="000000">
                  <a:lumMod val="65000"/>
                  <a:lumOff val="35000"/>
                </a:sysClr>
              </a:solidFill>
              <a:latin typeface="Arial" panose="020B0604020202020204" pitchFamily="34" charset="0"/>
              <a:cs typeface="Arial" panose="020B0604020202020204" pitchFamily="34" charset="0"/>
            </a:endParaRPr>
          </a:p>
        </p:txBody>
      </p:sp>
      <p:sp>
        <p:nvSpPr>
          <p:cNvPr id="6" name="TextBox 5"/>
          <p:cNvSpPr txBox="1"/>
          <p:nvPr/>
        </p:nvSpPr>
        <p:spPr>
          <a:xfrm>
            <a:off x="970384" y="3769567"/>
            <a:ext cx="6438122" cy="1938992"/>
          </a:xfrm>
          <a:prstGeom prst="rect">
            <a:avLst/>
          </a:prstGeom>
          <a:noFill/>
        </p:spPr>
        <p:txBody>
          <a:bodyPr wrap="square" rtlCol="0">
            <a:spAutoFit/>
          </a:bodyPr>
          <a:lstStyle/>
          <a:p>
            <a:pPr>
              <a:spcAft>
                <a:spcPts val="1800"/>
              </a:spcAft>
            </a:pPr>
            <a:r>
              <a:rPr lang="en-US" b="1" dirty="0">
                <a:solidFill>
                  <a:srgbClr val="1F497D"/>
                </a:solidFill>
                <a:cs typeface="Arial" panose="020B0604020202020204" pitchFamily="34" charset="0"/>
              </a:rPr>
              <a:t>Courtney Clyatt</a:t>
            </a:r>
            <a:br>
              <a:rPr lang="en-US" b="1" dirty="0">
                <a:solidFill>
                  <a:srgbClr val="1F497D"/>
                </a:solidFill>
                <a:cs typeface="Arial" panose="020B0604020202020204" pitchFamily="34" charset="0"/>
              </a:rPr>
            </a:br>
            <a:r>
              <a:rPr lang="en-US" dirty="0">
                <a:solidFill>
                  <a:schemeClr val="tx2"/>
                </a:solidFill>
                <a:ea typeface="MS PGothic" pitchFamily="34" charset="-128"/>
                <a:cs typeface="Arial" panose="020B0604020202020204" pitchFamily="34" charset="0"/>
              </a:rPr>
              <a:t>Program Officer, Pipeline to Proposal Awards/Engagement Awards</a:t>
            </a:r>
          </a:p>
          <a:p>
            <a:pPr>
              <a:spcAft>
                <a:spcPts val="1800"/>
              </a:spcAft>
            </a:pPr>
            <a:endParaRPr lang="en-US" dirty="0">
              <a:solidFill>
                <a:schemeClr val="tx2"/>
              </a:solidFill>
              <a:ea typeface="MS PGothic" pitchFamily="34" charset="-128"/>
              <a:cs typeface="Arial" panose="020B0604020202020204" pitchFamily="34" charset="0"/>
            </a:endParaRPr>
          </a:p>
          <a:p>
            <a:pPr algn="ctr">
              <a:spcAft>
                <a:spcPts val="1800"/>
              </a:spcAft>
            </a:pPr>
            <a:r>
              <a:rPr lang="en-US" i="1" dirty="0" err="1">
                <a:solidFill>
                  <a:schemeClr val="tx2"/>
                </a:solidFill>
                <a:ea typeface="MS PGothic" pitchFamily="34" charset="-128"/>
                <a:cs typeface="Arial" panose="020B0604020202020204" pitchFamily="34" charset="0"/>
              </a:rPr>
              <a:t>CEnR</a:t>
            </a:r>
            <a:r>
              <a:rPr lang="en-US" i="1" dirty="0">
                <a:solidFill>
                  <a:schemeClr val="tx2"/>
                </a:solidFill>
                <a:ea typeface="MS PGothic" pitchFamily="34" charset="-128"/>
                <a:cs typeface="Arial" panose="020B0604020202020204" pitchFamily="34" charset="0"/>
              </a:rPr>
              <a:t>  - Advancing the Science of Community Engaged Research September 15, 2017</a:t>
            </a:r>
          </a:p>
        </p:txBody>
      </p:sp>
    </p:spTree>
    <p:extLst>
      <p:ext uri="{BB962C8B-B14F-4D97-AF65-F5344CB8AC3E}">
        <p14:creationId xmlns:p14="http://schemas.microsoft.com/office/powerpoint/2010/main" val="233499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1"/>
          </p:nvPr>
        </p:nvSpPr>
        <p:spPr>
          <a:prstGeom prst="rect">
            <a:avLst/>
          </a:prstGeom>
        </p:spPr>
        <p:txBody>
          <a:bodyPr/>
          <a:lstStyle/>
          <a:p>
            <a:endParaRPr lang="en-US" sz="1600" dirty="0"/>
          </a:p>
          <a:p>
            <a:r>
              <a:rPr lang="en-US" sz="1600" dirty="0"/>
              <a:t>We’ll take the Village – Sickle Cell Association of NJ is conducting outreach via Facebook and support groups</a:t>
            </a:r>
          </a:p>
          <a:p>
            <a:r>
              <a:rPr lang="en-US" sz="1600" dirty="0"/>
              <a:t>Cystic Life – patient led project focusing on Cystic Fibrosis and cardio exercise as a treatment</a:t>
            </a:r>
          </a:p>
          <a:p>
            <a:r>
              <a:rPr lang="en-US" sz="1600" dirty="0" err="1"/>
              <a:t>SolSurvivors</a:t>
            </a:r>
            <a:r>
              <a:rPr lang="en-US" sz="1600" dirty="0"/>
              <a:t> – patient/survivor-led project focusing on melanoma research </a:t>
            </a:r>
          </a:p>
          <a:p>
            <a:r>
              <a:rPr lang="en-US" sz="1600" dirty="0"/>
              <a:t>#LCSM – clinician-led project focusing on lung cancer treatment, conducting outreach, sourcing data and determining a research question via Twitter</a:t>
            </a:r>
          </a:p>
          <a:p>
            <a:pPr lvl="2"/>
            <a:endParaRPr lang="en-US" dirty="0"/>
          </a:p>
        </p:txBody>
      </p:sp>
      <p:sp>
        <p:nvSpPr>
          <p:cNvPr id="6" name="Title 5"/>
          <p:cNvSpPr>
            <a:spLocks noGrp="1"/>
          </p:cNvSpPr>
          <p:nvPr>
            <p:ph type="title"/>
          </p:nvPr>
        </p:nvSpPr>
        <p:spPr/>
        <p:txBody>
          <a:bodyPr/>
          <a:lstStyle/>
          <a:p>
            <a:r>
              <a:rPr lang="en-US" sz="1600" dirty="0"/>
              <a:t>Examples of Projects Where Patients Drive Data in the Development of a Research Study</a:t>
            </a:r>
            <a:endParaRPr lang="en-US" sz="1500" dirty="0"/>
          </a:p>
        </p:txBody>
      </p:sp>
      <p:pic>
        <p:nvPicPr>
          <p:cNvPr id="7" name="Picture 6"/>
          <p:cNvPicPr>
            <a:picLocks noChangeAspect="1"/>
          </p:cNvPicPr>
          <p:nvPr/>
        </p:nvPicPr>
        <p:blipFill>
          <a:blip r:embed="rId3"/>
          <a:stretch>
            <a:fillRect/>
          </a:stretch>
        </p:blipFill>
        <p:spPr>
          <a:xfrm>
            <a:off x="6610756" y="4031776"/>
            <a:ext cx="2039501" cy="2039501"/>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95" t="7564" b="72472"/>
          <a:stretch/>
        </p:blipFill>
        <p:spPr>
          <a:xfrm>
            <a:off x="0" y="4031776"/>
            <a:ext cx="3966787" cy="994474"/>
          </a:xfrm>
          <a:prstGeom prst="rect">
            <a:avLst/>
          </a:prstGeom>
        </p:spPr>
      </p:pic>
      <p:pic>
        <p:nvPicPr>
          <p:cNvPr id="12" name="Picture 11"/>
          <p:cNvPicPr>
            <a:picLocks noChangeAspect="1"/>
          </p:cNvPicPr>
          <p:nvPr/>
        </p:nvPicPr>
        <p:blipFill>
          <a:blip r:embed="rId5"/>
          <a:stretch>
            <a:fillRect/>
          </a:stretch>
        </p:blipFill>
        <p:spPr>
          <a:xfrm>
            <a:off x="3717946" y="4001406"/>
            <a:ext cx="1107281" cy="835819"/>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1906" t="-281" r="41" b="72155"/>
          <a:stretch/>
        </p:blipFill>
        <p:spPr>
          <a:xfrm>
            <a:off x="2247268" y="5076568"/>
            <a:ext cx="4048636" cy="1446650"/>
          </a:xfrm>
          <a:prstGeom prst="rect">
            <a:avLst/>
          </a:prstGeom>
        </p:spPr>
      </p:pic>
      <p:pic>
        <p:nvPicPr>
          <p:cNvPr id="2" name="Picture 1"/>
          <p:cNvPicPr>
            <a:picLocks noChangeAspect="1"/>
          </p:cNvPicPr>
          <p:nvPr/>
        </p:nvPicPr>
        <p:blipFill>
          <a:blip r:embed="rId7"/>
          <a:stretch>
            <a:fillRect/>
          </a:stretch>
        </p:blipFill>
        <p:spPr>
          <a:xfrm>
            <a:off x="83081" y="5285090"/>
            <a:ext cx="2164187" cy="339056"/>
          </a:xfrm>
          <a:prstGeom prst="rect">
            <a:avLst/>
          </a:prstGeom>
        </p:spPr>
      </p:pic>
    </p:spTree>
    <p:extLst>
      <p:ext uri="{BB962C8B-B14F-4D97-AF65-F5344CB8AC3E}">
        <p14:creationId xmlns:p14="http://schemas.microsoft.com/office/powerpoint/2010/main" val="968909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lvl="2"/>
            <a:r>
              <a:rPr lang="en-US" sz="2000" dirty="0"/>
              <a:t>Message Boards</a:t>
            </a:r>
          </a:p>
          <a:p>
            <a:pPr lvl="2"/>
            <a:r>
              <a:rPr lang="en-US" sz="2000" dirty="0"/>
              <a:t>Twitter Chat</a:t>
            </a:r>
          </a:p>
          <a:p>
            <a:pPr lvl="2"/>
            <a:r>
              <a:rPr lang="en-US" sz="2000" dirty="0"/>
              <a:t>Facebook</a:t>
            </a:r>
          </a:p>
          <a:p>
            <a:pPr lvl="2"/>
            <a:r>
              <a:rPr lang="en-US" sz="2000" dirty="0"/>
              <a:t>Town Halls</a:t>
            </a:r>
          </a:p>
          <a:p>
            <a:pPr lvl="2"/>
            <a:r>
              <a:rPr lang="en-US" sz="2000" dirty="0"/>
              <a:t>World Cafes</a:t>
            </a:r>
          </a:p>
          <a:p>
            <a:pPr lvl="2"/>
            <a:r>
              <a:rPr lang="en-US" sz="2000" dirty="0"/>
              <a:t>Surveys </a:t>
            </a:r>
          </a:p>
          <a:p>
            <a:pPr lvl="2"/>
            <a:r>
              <a:rPr lang="en-US" sz="2000" dirty="0"/>
              <a:t>Conferences</a:t>
            </a:r>
          </a:p>
          <a:p>
            <a:endParaRPr lang="en-US" dirty="0"/>
          </a:p>
        </p:txBody>
      </p:sp>
      <p:sp>
        <p:nvSpPr>
          <p:cNvPr id="3" name="Title 2"/>
          <p:cNvSpPr>
            <a:spLocks noGrp="1"/>
          </p:cNvSpPr>
          <p:nvPr>
            <p:ph type="title"/>
          </p:nvPr>
        </p:nvSpPr>
        <p:spPr/>
        <p:txBody>
          <a:bodyPr/>
          <a:lstStyle/>
          <a:p>
            <a:r>
              <a:rPr lang="en-US" dirty="0"/>
              <a:t>Strategies that Pipeline and Engagement Awardees Use to Share and Receive Data from their Community of Stakeholders</a:t>
            </a:r>
          </a:p>
        </p:txBody>
      </p:sp>
      <p:pic>
        <p:nvPicPr>
          <p:cNvPr id="4" name="Picture 3"/>
          <p:cNvPicPr>
            <a:picLocks noChangeAspect="1"/>
          </p:cNvPicPr>
          <p:nvPr/>
        </p:nvPicPr>
        <p:blipFill>
          <a:blip r:embed="rId3"/>
          <a:stretch>
            <a:fillRect/>
          </a:stretch>
        </p:blipFill>
        <p:spPr>
          <a:xfrm>
            <a:off x="3583918" y="2687216"/>
            <a:ext cx="4797596" cy="3396051"/>
          </a:xfrm>
          <a:prstGeom prst="rect">
            <a:avLst/>
          </a:prstGeom>
        </p:spPr>
      </p:pic>
    </p:spTree>
    <p:extLst>
      <p:ext uri="{BB962C8B-B14F-4D97-AF65-F5344CB8AC3E}">
        <p14:creationId xmlns:p14="http://schemas.microsoft.com/office/powerpoint/2010/main" val="104760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ChangeAspect="1"/>
          </p:cNvGraphicFramePr>
          <p:nvPr>
            <p:extLst/>
          </p:nvPr>
        </p:nvGraphicFramePr>
        <p:xfrm>
          <a:off x="1810038" y="1878741"/>
          <a:ext cx="5655444" cy="1796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3076994" y="1968356"/>
            <a:ext cx="2460995" cy="369332"/>
          </a:xfrm>
          <a:prstGeom prst="rect">
            <a:avLst/>
          </a:prstGeom>
          <a:noFill/>
        </p:spPr>
        <p:txBody>
          <a:bodyPr wrap="none" rtlCol="0">
            <a:spAutoFit/>
          </a:bodyPr>
          <a:lstStyle/>
          <a:p>
            <a:r>
              <a:rPr lang="en-US" b="1" dirty="0">
                <a:solidFill>
                  <a:prstClr val="black"/>
                </a:solidFill>
              </a:rPr>
              <a:t>PCORI Research Process</a:t>
            </a:r>
          </a:p>
        </p:txBody>
      </p:sp>
      <p:sp>
        <p:nvSpPr>
          <p:cNvPr id="18" name="TextBox 17"/>
          <p:cNvSpPr txBox="1"/>
          <p:nvPr/>
        </p:nvSpPr>
        <p:spPr>
          <a:xfrm>
            <a:off x="4754001" y="1800810"/>
            <a:ext cx="2308164" cy="326243"/>
          </a:xfrm>
          <a:prstGeom prst="rect">
            <a:avLst/>
          </a:prstGeom>
          <a:noFill/>
        </p:spPr>
        <p:txBody>
          <a:bodyPr wrap="square" rtlCol="0">
            <a:spAutoFit/>
          </a:bodyPr>
          <a:lstStyle/>
          <a:p>
            <a:pPr algn="ctr"/>
            <a:r>
              <a:rPr lang="en-US" sz="760" dirty="0">
                <a:solidFill>
                  <a:prstClr val="black"/>
                </a:solidFill>
              </a:rPr>
              <a:t>.</a:t>
            </a:r>
          </a:p>
          <a:p>
            <a:pPr algn="ctr"/>
            <a:endParaRPr lang="en-US" sz="760" dirty="0">
              <a:solidFill>
                <a:prstClr val="black"/>
              </a:solidFill>
            </a:endParaRPr>
          </a:p>
        </p:txBody>
      </p:sp>
      <p:sp>
        <p:nvSpPr>
          <p:cNvPr id="16" name="TextBox 15"/>
          <p:cNvSpPr txBox="1"/>
          <p:nvPr/>
        </p:nvSpPr>
        <p:spPr>
          <a:xfrm>
            <a:off x="444681" y="3659795"/>
            <a:ext cx="2131944" cy="1169551"/>
          </a:xfrm>
          <a:prstGeom prst="rect">
            <a:avLst/>
          </a:prstGeom>
          <a:noFill/>
        </p:spPr>
        <p:txBody>
          <a:bodyPr wrap="square" rtlCol="0">
            <a:spAutoFit/>
          </a:bodyPr>
          <a:lstStyle/>
          <a:p>
            <a:r>
              <a:rPr lang="en-US" sz="1400" dirty="0">
                <a:solidFill>
                  <a:prstClr val="black"/>
                </a:solidFill>
              </a:rPr>
              <a:t>Community capacity building before a study is planned enables patients and the community to drive the research. </a:t>
            </a:r>
          </a:p>
        </p:txBody>
      </p:sp>
      <p:sp>
        <p:nvSpPr>
          <p:cNvPr id="23" name="TextBox 22"/>
          <p:cNvSpPr txBox="1"/>
          <p:nvPr/>
        </p:nvSpPr>
        <p:spPr>
          <a:xfrm>
            <a:off x="5872736" y="3849391"/>
            <a:ext cx="2378861" cy="1815882"/>
          </a:xfrm>
          <a:prstGeom prst="rect">
            <a:avLst/>
          </a:prstGeom>
          <a:noFill/>
        </p:spPr>
        <p:txBody>
          <a:bodyPr wrap="square" rtlCol="0">
            <a:spAutoFit/>
          </a:bodyPr>
          <a:lstStyle/>
          <a:p>
            <a:r>
              <a:rPr lang="en-US" sz="1400" b="1" dirty="0">
                <a:solidFill>
                  <a:prstClr val="black"/>
                </a:solidFill>
              </a:rPr>
              <a:t>2)</a:t>
            </a:r>
            <a:r>
              <a:rPr lang="en-US" sz="1400" dirty="0">
                <a:solidFill>
                  <a:prstClr val="black"/>
                </a:solidFill>
              </a:rPr>
              <a:t> It has been shown that when patient and community partners are engaged early on and throughout the research process, they are more likely to help in the implementation and dissemination of study results in their communities.  </a:t>
            </a:r>
          </a:p>
        </p:txBody>
      </p:sp>
      <p:sp>
        <p:nvSpPr>
          <p:cNvPr id="24" name="Down Arrow 23"/>
          <p:cNvSpPr/>
          <p:nvPr/>
        </p:nvSpPr>
        <p:spPr>
          <a:xfrm rot="10800000">
            <a:off x="931035" y="3273466"/>
            <a:ext cx="205995" cy="283040"/>
          </a:xfrm>
          <a:prstGeom prst="downArrow">
            <a:avLst/>
          </a:prstGeom>
          <a:solidFill>
            <a:srgbClr val="71C04F"/>
          </a:solidFill>
          <a:ln>
            <a:solidFill>
              <a:srgbClr val="4A7EBB"/>
            </a:solidFill>
          </a:ln>
          <a:scene3d>
            <a:camera prst="orthographicFront"/>
            <a:lightRig rig="threePt" dir="t"/>
          </a:scene3d>
          <a:sp3d>
            <a:bevelT w="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prstClr val="white"/>
              </a:solidFill>
            </a:endParaRPr>
          </a:p>
        </p:txBody>
      </p:sp>
      <p:grpSp>
        <p:nvGrpSpPr>
          <p:cNvPr id="25" name="Group 24"/>
          <p:cNvGrpSpPr/>
          <p:nvPr/>
        </p:nvGrpSpPr>
        <p:grpSpPr>
          <a:xfrm>
            <a:off x="543784" y="2348381"/>
            <a:ext cx="1067378" cy="754528"/>
            <a:chOff x="5660074" y="1207008"/>
            <a:chExt cx="2470288" cy="1609344"/>
          </a:xfrm>
        </p:grpSpPr>
        <p:sp>
          <p:nvSpPr>
            <p:cNvPr id="27" name="Rounded Rectangle 26"/>
            <p:cNvSpPr/>
            <p:nvPr/>
          </p:nvSpPr>
          <p:spPr>
            <a:xfrm>
              <a:off x="5660074" y="1207008"/>
              <a:ext cx="2470288" cy="1609344"/>
            </a:xfrm>
            <a:prstGeom prst="roundRect">
              <a:avLst/>
            </a:prstGeom>
            <a:scene3d>
              <a:camera prst="orthographicFront"/>
              <a:lightRig rig="threePt" dir="t"/>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5738636" y="1285570"/>
              <a:ext cx="2313165" cy="1452221"/>
            </a:xfrm>
            <a:prstGeom prst="rect">
              <a:avLst/>
            </a:prstGeom>
            <a:scene3d>
              <a:camera prst="orthographicFront"/>
              <a:lightRig rig="threePt" dir="t"/>
            </a:scene3d>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4650" tIns="54650" rIns="54650" bIns="54650" numCol="1" spcCol="1270" anchor="ctr" anchorCtr="0">
              <a:noAutofit/>
            </a:bodyPr>
            <a:lstStyle/>
            <a:p>
              <a:pPr algn="ctr" defTabSz="637580">
                <a:lnSpc>
                  <a:spcPct val="90000"/>
                </a:lnSpc>
                <a:spcBef>
                  <a:spcPct val="0"/>
                </a:spcBef>
                <a:spcAft>
                  <a:spcPct val="35000"/>
                </a:spcAft>
              </a:pPr>
              <a:r>
                <a:rPr lang="en-US" sz="1400" dirty="0">
                  <a:solidFill>
                    <a:prstClr val="white"/>
                  </a:solidFill>
                </a:rPr>
                <a:t>Pre-planning</a:t>
              </a:r>
            </a:p>
          </p:txBody>
        </p:sp>
      </p:grpSp>
      <p:sp>
        <p:nvSpPr>
          <p:cNvPr id="4" name="Left-Up Arrow 3"/>
          <p:cNvSpPr/>
          <p:nvPr/>
        </p:nvSpPr>
        <p:spPr>
          <a:xfrm rot="2906754">
            <a:off x="7153945" y="3351986"/>
            <a:ext cx="463274" cy="453721"/>
          </a:xfrm>
          <a:prstGeom prst="leftUpArrow">
            <a:avLst/>
          </a:prstGeom>
          <a:solidFill>
            <a:srgbClr val="71C04F"/>
          </a:solidFill>
          <a:ln w="19050"/>
          <a:scene3d>
            <a:camera prst="orthographicFront"/>
            <a:lightRig rig="threePt" dir="t"/>
          </a:scene3d>
          <a:sp3d>
            <a:bevelT w="698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prstClr val="black"/>
              </a:solidFill>
            </a:endParaRPr>
          </a:p>
        </p:txBody>
      </p:sp>
      <p:sp>
        <p:nvSpPr>
          <p:cNvPr id="5" name="Text Placeholder 4"/>
          <p:cNvSpPr>
            <a:spLocks noGrp="1"/>
          </p:cNvSpPr>
          <p:nvPr>
            <p:ph type="body" sz="quarter" idx="11"/>
          </p:nvPr>
        </p:nvSpPr>
        <p:spPr>
          <a:xfrm>
            <a:off x="-3704199" y="5476586"/>
            <a:ext cx="8458200" cy="3352800"/>
          </a:xfrm>
        </p:spPr>
        <p:txBody>
          <a:bodyPr/>
          <a:lstStyle/>
          <a:p>
            <a:endParaRPr lang="en-US" dirty="0"/>
          </a:p>
        </p:txBody>
      </p:sp>
      <p:sp>
        <p:nvSpPr>
          <p:cNvPr id="22" name="Title 21"/>
          <p:cNvSpPr txBox="1">
            <a:spLocks noGrp="1"/>
          </p:cNvSpPr>
          <p:nvPr>
            <p:ph type="title"/>
          </p:nvPr>
        </p:nvSpPr>
        <p:spPr>
          <a:xfrm>
            <a:off x="521223" y="290113"/>
            <a:ext cx="8462210" cy="646331"/>
          </a:xfrm>
          <a:prstGeom prst="rect">
            <a:avLst/>
          </a:prstGeom>
          <a:noFill/>
        </p:spPr>
        <p:txBody>
          <a:bodyPr wrap="square" rtlCol="0">
            <a:spAutoFit/>
          </a:bodyPr>
          <a:lstStyle/>
          <a:p>
            <a:r>
              <a:rPr lang="en-US" sz="2000" dirty="0"/>
              <a:t>Community Engagement Strengthens the Research Enterprise</a:t>
            </a:r>
          </a:p>
          <a:p>
            <a:endParaRPr lang="en-US" sz="1600" dirty="0">
              <a:solidFill>
                <a:prstClr val="black"/>
              </a:solidFill>
            </a:endParaRPr>
          </a:p>
        </p:txBody>
      </p:sp>
      <p:grpSp>
        <p:nvGrpSpPr>
          <p:cNvPr id="17" name="Group 16"/>
          <p:cNvGrpSpPr/>
          <p:nvPr/>
        </p:nvGrpSpPr>
        <p:grpSpPr>
          <a:xfrm>
            <a:off x="7621763" y="2360928"/>
            <a:ext cx="1376716" cy="754528"/>
            <a:chOff x="5660074" y="1207008"/>
            <a:chExt cx="2470288" cy="1609344"/>
          </a:xfrm>
        </p:grpSpPr>
        <p:sp>
          <p:nvSpPr>
            <p:cNvPr id="26" name="Rounded Rectangle 25"/>
            <p:cNvSpPr/>
            <p:nvPr/>
          </p:nvSpPr>
          <p:spPr>
            <a:xfrm>
              <a:off x="5660074" y="1207008"/>
              <a:ext cx="2470288" cy="1609344"/>
            </a:xfrm>
            <a:prstGeom prst="roundRect">
              <a:avLst/>
            </a:prstGeom>
            <a:scene3d>
              <a:camera prst="orthographicFront"/>
              <a:lightRig rig="threePt" dir="t"/>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5790199" y="1337370"/>
              <a:ext cx="2313165" cy="1452221"/>
            </a:xfrm>
            <a:prstGeom prst="rect">
              <a:avLst/>
            </a:prstGeom>
            <a:scene3d>
              <a:camera prst="orthographicFront"/>
              <a:lightRig rig="threePt" dir="t"/>
            </a:scene3d>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54650" tIns="54650" rIns="54650" bIns="54650" numCol="1" spcCol="1270" anchor="ctr" anchorCtr="0">
              <a:noAutofit/>
            </a:bodyPr>
            <a:lstStyle/>
            <a:p>
              <a:pPr algn="ctr" defTabSz="637580">
                <a:lnSpc>
                  <a:spcPct val="90000"/>
                </a:lnSpc>
                <a:spcBef>
                  <a:spcPct val="0"/>
                </a:spcBef>
                <a:spcAft>
                  <a:spcPct val="35000"/>
                </a:spcAft>
              </a:pPr>
              <a:r>
                <a:rPr lang="en-US" sz="1400" dirty="0">
                  <a:solidFill>
                    <a:prstClr val="white"/>
                  </a:solidFill>
                </a:rPr>
                <a:t>Implement Study Results</a:t>
              </a:r>
            </a:p>
          </p:txBody>
        </p:sp>
      </p:grpSp>
    </p:spTree>
    <p:extLst>
      <p:ext uri="{BB962C8B-B14F-4D97-AF65-F5344CB8AC3E}">
        <p14:creationId xmlns:p14="http://schemas.microsoft.com/office/powerpoint/2010/main" val="3139151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4296" y="2482977"/>
            <a:ext cx="3062661" cy="3824517"/>
          </a:xfrm>
          <a:prstGeom prst="rect">
            <a:avLst/>
          </a:prstGeom>
        </p:spPr>
      </p:pic>
      <p:sp>
        <p:nvSpPr>
          <p:cNvPr id="2" name="Text Placeholder 1"/>
          <p:cNvSpPr>
            <a:spLocks noGrp="1"/>
          </p:cNvSpPr>
          <p:nvPr>
            <p:ph type="body" sz="quarter" idx="11"/>
          </p:nvPr>
        </p:nvSpPr>
        <p:spPr/>
        <p:txBody>
          <a:bodyPr/>
          <a:lstStyle/>
          <a:p>
            <a:pPr marL="3386454">
              <a:lnSpc>
                <a:spcPts val="2265"/>
              </a:lnSpc>
            </a:pPr>
            <a:r>
              <a:rPr lang="en-US" sz="1600" spc="25" dirty="0">
                <a:solidFill>
                  <a:srgbClr val="4F5052"/>
                </a:solidFill>
                <a:latin typeface="Arial"/>
                <a:cs typeface="Arial"/>
              </a:rPr>
              <a:t>I</a:t>
            </a:r>
            <a:r>
              <a:rPr lang="en-US" sz="1600" spc="5" dirty="0">
                <a:solidFill>
                  <a:srgbClr val="4F5052"/>
                </a:solidFill>
                <a:latin typeface="Arial"/>
                <a:cs typeface="Arial"/>
              </a:rPr>
              <a:t>f</a:t>
            </a:r>
            <a:r>
              <a:rPr lang="en-US" sz="1600" spc="-80" dirty="0">
                <a:solidFill>
                  <a:srgbClr val="4F5052"/>
                </a:solidFill>
                <a:latin typeface="Arial"/>
                <a:cs typeface="Arial"/>
              </a:rPr>
              <a:t> </a:t>
            </a:r>
            <a:r>
              <a:rPr lang="en-US" sz="1600" spc="25" dirty="0">
                <a:solidFill>
                  <a:srgbClr val="4F5052"/>
                </a:solidFill>
                <a:latin typeface="Arial"/>
                <a:cs typeface="Arial"/>
              </a:rPr>
              <a:t>t</a:t>
            </a:r>
            <a:r>
              <a:rPr lang="en-US" sz="1600" spc="-10" dirty="0">
                <a:solidFill>
                  <a:srgbClr val="4F5052"/>
                </a:solidFill>
                <a:latin typeface="Arial"/>
                <a:cs typeface="Arial"/>
              </a:rPr>
              <a:t>h</a:t>
            </a:r>
            <a:r>
              <a:rPr lang="en-US" sz="1600" spc="10" dirty="0">
                <a:solidFill>
                  <a:srgbClr val="4F5052"/>
                </a:solidFill>
                <a:latin typeface="Arial"/>
                <a:cs typeface="Arial"/>
              </a:rPr>
              <a:t>e</a:t>
            </a:r>
            <a:r>
              <a:rPr lang="en-US" sz="1600" spc="-60" dirty="0">
                <a:solidFill>
                  <a:srgbClr val="4F5052"/>
                </a:solidFill>
                <a:latin typeface="Arial"/>
                <a:cs typeface="Arial"/>
              </a:rPr>
              <a:t> </a:t>
            </a:r>
            <a:r>
              <a:rPr lang="en-US" sz="1600" spc="-10" dirty="0">
                <a:solidFill>
                  <a:srgbClr val="4F5052"/>
                </a:solidFill>
                <a:latin typeface="Arial"/>
                <a:cs typeface="Arial"/>
              </a:rPr>
              <a:t>d</a:t>
            </a:r>
            <a:r>
              <a:rPr lang="en-US" sz="1600" spc="-80" dirty="0">
                <a:solidFill>
                  <a:srgbClr val="4F5052"/>
                </a:solidFill>
                <a:latin typeface="Arial"/>
                <a:cs typeface="Arial"/>
              </a:rPr>
              <a:t>a</a:t>
            </a:r>
            <a:r>
              <a:rPr lang="en-US" sz="1600" spc="25" dirty="0">
                <a:solidFill>
                  <a:srgbClr val="4F5052"/>
                </a:solidFill>
                <a:latin typeface="Arial"/>
                <a:cs typeface="Arial"/>
              </a:rPr>
              <a:t>ta </a:t>
            </a:r>
            <a:r>
              <a:rPr lang="en-US" sz="1600" spc="-35" dirty="0">
                <a:solidFill>
                  <a:srgbClr val="4F5052"/>
                </a:solidFill>
                <a:latin typeface="Arial"/>
                <a:cs typeface="Arial"/>
              </a:rPr>
              <a:t>sys</a:t>
            </a:r>
            <a:r>
              <a:rPr lang="en-US" sz="1600" spc="30" dirty="0">
                <a:solidFill>
                  <a:srgbClr val="4F5052"/>
                </a:solidFill>
                <a:latin typeface="Arial"/>
                <a:cs typeface="Arial"/>
              </a:rPr>
              <a:t>t</a:t>
            </a:r>
            <a:r>
              <a:rPr lang="en-US" sz="1600" spc="-80" dirty="0">
                <a:solidFill>
                  <a:srgbClr val="4F5052"/>
                </a:solidFill>
                <a:latin typeface="Arial"/>
                <a:cs typeface="Arial"/>
              </a:rPr>
              <a:t>e</a:t>
            </a:r>
            <a:r>
              <a:rPr lang="en-US" sz="1600" spc="15" dirty="0">
                <a:solidFill>
                  <a:srgbClr val="4F5052"/>
                </a:solidFill>
                <a:latin typeface="Arial"/>
                <a:cs typeface="Arial"/>
              </a:rPr>
              <a:t>m</a:t>
            </a:r>
            <a:r>
              <a:rPr lang="en-US" sz="1600" spc="45" dirty="0">
                <a:solidFill>
                  <a:srgbClr val="4F5052"/>
                </a:solidFill>
                <a:latin typeface="Arial"/>
                <a:cs typeface="Arial"/>
              </a:rPr>
              <a:t> </a:t>
            </a:r>
            <a:r>
              <a:rPr lang="en-US" sz="1600" spc="5" dirty="0">
                <a:solidFill>
                  <a:srgbClr val="4F5052"/>
                </a:solidFill>
                <a:latin typeface="Arial"/>
                <a:cs typeface="Arial"/>
              </a:rPr>
              <a:t>i</a:t>
            </a:r>
            <a:r>
              <a:rPr lang="en-US" sz="1600" spc="-35" dirty="0">
                <a:solidFill>
                  <a:srgbClr val="4F5052"/>
                </a:solidFill>
                <a:latin typeface="Arial"/>
                <a:cs typeface="Arial"/>
              </a:rPr>
              <a:t>s</a:t>
            </a:r>
            <a:r>
              <a:rPr lang="en-US" sz="1600" spc="-10" dirty="0">
                <a:solidFill>
                  <a:srgbClr val="4F5052"/>
                </a:solidFill>
                <a:latin typeface="Arial"/>
                <a:cs typeface="Arial"/>
              </a:rPr>
              <a:t>n</a:t>
            </a:r>
            <a:r>
              <a:rPr lang="en-US" sz="1600" spc="5" dirty="0">
                <a:solidFill>
                  <a:srgbClr val="4F5052"/>
                </a:solidFill>
                <a:latin typeface="Arial"/>
                <a:cs typeface="Arial"/>
              </a:rPr>
              <a:t>’t</a:t>
            </a:r>
            <a:r>
              <a:rPr lang="en-US" sz="1600" spc="-10" dirty="0">
                <a:solidFill>
                  <a:srgbClr val="4F5052"/>
                </a:solidFill>
                <a:latin typeface="Arial"/>
                <a:cs typeface="Arial"/>
              </a:rPr>
              <a:t> </a:t>
            </a:r>
            <a:r>
              <a:rPr lang="en-US" sz="1600" spc="-20" dirty="0">
                <a:solidFill>
                  <a:srgbClr val="4F5052"/>
                </a:solidFill>
                <a:latin typeface="Arial"/>
                <a:cs typeface="Arial"/>
              </a:rPr>
              <a:t>r</a:t>
            </a:r>
            <a:r>
              <a:rPr lang="en-US" sz="1600" spc="-80" dirty="0">
                <a:solidFill>
                  <a:srgbClr val="4F5052"/>
                </a:solidFill>
                <a:latin typeface="Arial"/>
                <a:cs typeface="Arial"/>
              </a:rPr>
              <a:t>e</a:t>
            </a:r>
            <a:r>
              <a:rPr lang="en-US" sz="1600" spc="-40" dirty="0">
                <a:solidFill>
                  <a:srgbClr val="4F5052"/>
                </a:solidFill>
                <a:latin typeface="Arial"/>
                <a:cs typeface="Arial"/>
              </a:rPr>
              <a:t>f</a:t>
            </a:r>
            <a:r>
              <a:rPr lang="en-US" sz="1600" spc="5" dirty="0">
                <a:solidFill>
                  <a:srgbClr val="4F5052"/>
                </a:solidFill>
                <a:latin typeface="Arial"/>
                <a:cs typeface="Arial"/>
              </a:rPr>
              <a:t>l</a:t>
            </a:r>
            <a:r>
              <a:rPr lang="en-US" sz="1600" spc="-80" dirty="0">
                <a:solidFill>
                  <a:srgbClr val="4F5052"/>
                </a:solidFill>
                <a:latin typeface="Arial"/>
                <a:cs typeface="Arial"/>
              </a:rPr>
              <a:t>e</a:t>
            </a:r>
            <a:r>
              <a:rPr lang="en-US" sz="1600" spc="40" dirty="0">
                <a:solidFill>
                  <a:srgbClr val="4F5052"/>
                </a:solidFill>
                <a:latin typeface="Arial"/>
                <a:cs typeface="Arial"/>
              </a:rPr>
              <a:t>c</a:t>
            </a:r>
            <a:r>
              <a:rPr lang="en-US" sz="1600" spc="30" dirty="0">
                <a:solidFill>
                  <a:srgbClr val="4F5052"/>
                </a:solidFill>
                <a:latin typeface="Arial"/>
                <a:cs typeface="Arial"/>
              </a:rPr>
              <a:t>t</a:t>
            </a:r>
            <a:r>
              <a:rPr lang="en-US" sz="1600" spc="5" dirty="0">
                <a:solidFill>
                  <a:srgbClr val="4F5052"/>
                </a:solidFill>
                <a:latin typeface="Arial"/>
                <a:cs typeface="Arial"/>
              </a:rPr>
              <a:t>i</a:t>
            </a:r>
            <a:r>
              <a:rPr lang="en-US" sz="1600" spc="-10" dirty="0">
                <a:solidFill>
                  <a:srgbClr val="4F5052"/>
                </a:solidFill>
                <a:latin typeface="Arial"/>
                <a:cs typeface="Arial"/>
              </a:rPr>
              <a:t>n</a:t>
            </a:r>
            <a:r>
              <a:rPr lang="en-US" sz="1600" spc="10" dirty="0">
                <a:solidFill>
                  <a:srgbClr val="4F5052"/>
                </a:solidFill>
                <a:latin typeface="Arial"/>
                <a:cs typeface="Arial"/>
              </a:rPr>
              <a:t>g</a:t>
            </a:r>
            <a:r>
              <a:rPr lang="en-US" sz="1600" spc="85" dirty="0">
                <a:solidFill>
                  <a:srgbClr val="4F5052"/>
                </a:solidFill>
                <a:latin typeface="Arial"/>
                <a:cs typeface="Arial"/>
              </a:rPr>
              <a:t> </a:t>
            </a:r>
            <a:r>
              <a:rPr lang="en-US" sz="1600" spc="30" dirty="0">
                <a:solidFill>
                  <a:srgbClr val="4F5052"/>
                </a:solidFill>
                <a:latin typeface="Arial"/>
                <a:cs typeface="Arial"/>
              </a:rPr>
              <a:t>t</a:t>
            </a:r>
            <a:r>
              <a:rPr lang="en-US" sz="1600" spc="-10" dirty="0">
                <a:solidFill>
                  <a:srgbClr val="4F5052"/>
                </a:solidFill>
                <a:latin typeface="Arial"/>
                <a:cs typeface="Arial"/>
              </a:rPr>
              <a:t>h</a:t>
            </a:r>
            <a:r>
              <a:rPr lang="en-US" sz="1600" spc="10" dirty="0">
                <a:solidFill>
                  <a:srgbClr val="4F5052"/>
                </a:solidFill>
                <a:latin typeface="Arial"/>
                <a:cs typeface="Arial"/>
              </a:rPr>
              <a:t>e</a:t>
            </a:r>
            <a:r>
              <a:rPr lang="en-US" sz="1600" spc="-55" dirty="0">
                <a:solidFill>
                  <a:srgbClr val="4F5052"/>
                </a:solidFill>
                <a:latin typeface="Arial"/>
                <a:cs typeface="Arial"/>
              </a:rPr>
              <a:t> </a:t>
            </a:r>
            <a:r>
              <a:rPr lang="en-US" sz="1600" spc="-40" dirty="0">
                <a:solidFill>
                  <a:srgbClr val="4F5052"/>
                </a:solidFill>
                <a:latin typeface="Arial"/>
                <a:cs typeface="Arial"/>
              </a:rPr>
              <a:t>f</a:t>
            </a:r>
            <a:r>
              <a:rPr lang="en-US" sz="1600" spc="-10" dirty="0">
                <a:solidFill>
                  <a:srgbClr val="4F5052"/>
                </a:solidFill>
                <a:latin typeface="Arial"/>
                <a:cs typeface="Arial"/>
              </a:rPr>
              <a:t>u</a:t>
            </a:r>
            <a:r>
              <a:rPr lang="en-US" sz="1600" spc="5" dirty="0">
                <a:solidFill>
                  <a:srgbClr val="4F5052"/>
                </a:solidFill>
                <a:latin typeface="Arial"/>
                <a:cs typeface="Arial"/>
              </a:rPr>
              <a:t>l</a:t>
            </a:r>
            <a:r>
              <a:rPr lang="en-US" sz="1600" dirty="0">
                <a:solidFill>
                  <a:srgbClr val="4F5052"/>
                </a:solidFill>
                <a:latin typeface="Arial"/>
                <a:cs typeface="Arial"/>
              </a:rPr>
              <a:t>l</a:t>
            </a:r>
            <a:r>
              <a:rPr lang="en-US" sz="1600" spc="5" dirty="0">
                <a:solidFill>
                  <a:srgbClr val="4F5052"/>
                </a:solidFill>
                <a:latin typeface="Arial"/>
                <a:cs typeface="Arial"/>
              </a:rPr>
              <a:t> </a:t>
            </a:r>
            <a:r>
              <a:rPr lang="en-US" sz="1600" spc="-10" dirty="0">
                <a:solidFill>
                  <a:srgbClr val="4F5052"/>
                </a:solidFill>
                <a:latin typeface="Arial"/>
                <a:cs typeface="Arial"/>
              </a:rPr>
              <a:t>p</a:t>
            </a:r>
            <a:r>
              <a:rPr lang="en-US" sz="1600" spc="-80" dirty="0">
                <a:solidFill>
                  <a:srgbClr val="4F5052"/>
                </a:solidFill>
                <a:latin typeface="Arial"/>
                <a:cs typeface="Arial"/>
              </a:rPr>
              <a:t>a</a:t>
            </a:r>
            <a:r>
              <a:rPr lang="en-US" sz="1600" spc="30" dirty="0">
                <a:solidFill>
                  <a:srgbClr val="4F5052"/>
                </a:solidFill>
                <a:latin typeface="Arial"/>
                <a:cs typeface="Arial"/>
              </a:rPr>
              <a:t>t</a:t>
            </a:r>
            <a:r>
              <a:rPr lang="en-US" sz="1600" spc="5" dirty="0">
                <a:solidFill>
                  <a:srgbClr val="4F5052"/>
                </a:solidFill>
                <a:latin typeface="Arial"/>
                <a:cs typeface="Arial"/>
              </a:rPr>
              <a:t>i</a:t>
            </a:r>
            <a:r>
              <a:rPr lang="en-US" sz="1600" spc="-80" dirty="0">
                <a:solidFill>
                  <a:srgbClr val="4F5052"/>
                </a:solidFill>
                <a:latin typeface="Arial"/>
                <a:cs typeface="Arial"/>
              </a:rPr>
              <a:t>e</a:t>
            </a:r>
            <a:r>
              <a:rPr lang="en-US" sz="1600" spc="-10" dirty="0">
                <a:solidFill>
                  <a:srgbClr val="4F5052"/>
                </a:solidFill>
                <a:latin typeface="Arial"/>
                <a:cs typeface="Arial"/>
              </a:rPr>
              <a:t>n</a:t>
            </a:r>
            <a:r>
              <a:rPr lang="en-US" sz="1600" spc="5" dirty="0">
                <a:solidFill>
                  <a:srgbClr val="4F5052"/>
                </a:solidFill>
                <a:latin typeface="Arial"/>
                <a:cs typeface="Arial"/>
              </a:rPr>
              <a:t>t</a:t>
            </a:r>
            <a:r>
              <a:rPr lang="en-US" sz="1600" spc="55" dirty="0">
                <a:solidFill>
                  <a:srgbClr val="4F5052"/>
                </a:solidFill>
                <a:latin typeface="Arial"/>
                <a:cs typeface="Arial"/>
              </a:rPr>
              <a:t> </a:t>
            </a:r>
            <a:r>
              <a:rPr lang="en-US" sz="1600" spc="-80" dirty="0">
                <a:solidFill>
                  <a:srgbClr val="4F5052"/>
                </a:solidFill>
                <a:latin typeface="Arial"/>
                <a:cs typeface="Arial"/>
              </a:rPr>
              <a:t>e</a:t>
            </a:r>
            <a:r>
              <a:rPr lang="en-US" sz="1600" spc="-100" dirty="0">
                <a:solidFill>
                  <a:srgbClr val="4F5052"/>
                </a:solidFill>
                <a:latin typeface="Arial"/>
                <a:cs typeface="Arial"/>
              </a:rPr>
              <a:t>x</a:t>
            </a:r>
            <a:r>
              <a:rPr lang="en-US" sz="1600" spc="-10" dirty="0">
                <a:solidFill>
                  <a:srgbClr val="4F5052"/>
                </a:solidFill>
                <a:latin typeface="Arial"/>
                <a:cs typeface="Arial"/>
              </a:rPr>
              <a:t>p</a:t>
            </a:r>
            <a:r>
              <a:rPr lang="en-US" sz="1600" spc="-80" dirty="0">
                <a:solidFill>
                  <a:srgbClr val="4F5052"/>
                </a:solidFill>
                <a:latin typeface="Arial"/>
                <a:cs typeface="Arial"/>
              </a:rPr>
              <a:t>e</a:t>
            </a:r>
            <a:r>
              <a:rPr lang="en-US" sz="1600" spc="-15" dirty="0">
                <a:solidFill>
                  <a:srgbClr val="4F5052"/>
                </a:solidFill>
                <a:latin typeface="Arial"/>
                <a:cs typeface="Arial"/>
              </a:rPr>
              <a:t>r</a:t>
            </a:r>
            <a:r>
              <a:rPr lang="en-US" sz="1600" spc="5" dirty="0">
                <a:solidFill>
                  <a:srgbClr val="4F5052"/>
                </a:solidFill>
                <a:latin typeface="Arial"/>
                <a:cs typeface="Arial"/>
              </a:rPr>
              <a:t>i</a:t>
            </a:r>
            <a:r>
              <a:rPr lang="en-US" sz="1600" spc="-80" dirty="0">
                <a:solidFill>
                  <a:srgbClr val="4F5052"/>
                </a:solidFill>
                <a:latin typeface="Arial"/>
                <a:cs typeface="Arial"/>
              </a:rPr>
              <a:t>e</a:t>
            </a:r>
            <a:r>
              <a:rPr lang="en-US" sz="1600" spc="-10" dirty="0">
                <a:solidFill>
                  <a:srgbClr val="4F5052"/>
                </a:solidFill>
                <a:latin typeface="Arial"/>
                <a:cs typeface="Arial"/>
              </a:rPr>
              <a:t>n</a:t>
            </a:r>
            <a:r>
              <a:rPr lang="en-US" sz="1600" spc="40" dirty="0">
                <a:solidFill>
                  <a:srgbClr val="4F5052"/>
                </a:solidFill>
                <a:latin typeface="Arial"/>
                <a:cs typeface="Arial"/>
              </a:rPr>
              <a:t>c</a:t>
            </a:r>
            <a:r>
              <a:rPr lang="en-US" sz="1600" spc="10" dirty="0">
                <a:solidFill>
                  <a:srgbClr val="4F5052"/>
                </a:solidFill>
                <a:latin typeface="Arial"/>
                <a:cs typeface="Arial"/>
              </a:rPr>
              <a:t>e </a:t>
            </a:r>
            <a:r>
              <a:rPr lang="en-US" sz="1600" spc="5" dirty="0">
                <a:solidFill>
                  <a:srgbClr val="4F5052"/>
                </a:solidFill>
                <a:latin typeface="Arial"/>
                <a:cs typeface="Arial"/>
              </a:rPr>
              <a:t>li</a:t>
            </a:r>
            <a:r>
              <a:rPr lang="en-US" sz="1600" spc="-30" dirty="0">
                <a:solidFill>
                  <a:srgbClr val="4F5052"/>
                </a:solidFill>
                <a:latin typeface="Arial"/>
                <a:cs typeface="Arial"/>
              </a:rPr>
              <a:t>v</a:t>
            </a:r>
            <a:r>
              <a:rPr lang="en-US" sz="1600" spc="5" dirty="0">
                <a:solidFill>
                  <a:srgbClr val="4F5052"/>
                </a:solidFill>
                <a:latin typeface="Arial"/>
                <a:cs typeface="Arial"/>
              </a:rPr>
              <a:t>i</a:t>
            </a:r>
            <a:r>
              <a:rPr lang="en-US" sz="1600" spc="-10" dirty="0">
                <a:solidFill>
                  <a:srgbClr val="4F5052"/>
                </a:solidFill>
                <a:latin typeface="Arial"/>
                <a:cs typeface="Arial"/>
              </a:rPr>
              <a:t>n</a:t>
            </a:r>
            <a:r>
              <a:rPr lang="en-US" sz="1600" spc="10" dirty="0">
                <a:solidFill>
                  <a:srgbClr val="4F5052"/>
                </a:solidFill>
                <a:latin typeface="Arial"/>
                <a:cs typeface="Arial"/>
              </a:rPr>
              <a:t>g</a:t>
            </a:r>
            <a:r>
              <a:rPr lang="en-US" sz="1600" spc="-55" dirty="0">
                <a:solidFill>
                  <a:srgbClr val="4F5052"/>
                </a:solidFill>
                <a:latin typeface="Arial"/>
                <a:cs typeface="Arial"/>
              </a:rPr>
              <a:t> </a:t>
            </a:r>
            <a:r>
              <a:rPr lang="en-US" sz="1600" spc="50" dirty="0">
                <a:solidFill>
                  <a:srgbClr val="4F5052"/>
                </a:solidFill>
                <a:latin typeface="Arial"/>
                <a:cs typeface="Arial"/>
              </a:rPr>
              <a:t>w</a:t>
            </a:r>
            <a:r>
              <a:rPr lang="en-US" sz="1600" spc="5" dirty="0">
                <a:solidFill>
                  <a:srgbClr val="4F5052"/>
                </a:solidFill>
                <a:latin typeface="Arial"/>
                <a:cs typeface="Arial"/>
              </a:rPr>
              <a:t>i</a:t>
            </a:r>
            <a:r>
              <a:rPr lang="en-US" sz="1600" spc="30" dirty="0">
                <a:solidFill>
                  <a:srgbClr val="4F5052"/>
                </a:solidFill>
                <a:latin typeface="Arial"/>
                <a:cs typeface="Arial"/>
              </a:rPr>
              <a:t>t</a:t>
            </a:r>
            <a:r>
              <a:rPr lang="en-US" sz="1600" spc="10" dirty="0">
                <a:solidFill>
                  <a:srgbClr val="4F5052"/>
                </a:solidFill>
                <a:latin typeface="Arial"/>
                <a:cs typeface="Arial"/>
              </a:rPr>
              <a:t>h</a:t>
            </a:r>
            <a:r>
              <a:rPr lang="en-US" sz="1600" spc="5" dirty="0">
                <a:solidFill>
                  <a:srgbClr val="4F5052"/>
                </a:solidFill>
                <a:latin typeface="Arial"/>
                <a:cs typeface="Arial"/>
              </a:rPr>
              <a:t> that health issue, then is it a</a:t>
            </a:r>
            <a:r>
              <a:rPr lang="en-US" sz="1600" spc="15" dirty="0">
                <a:solidFill>
                  <a:srgbClr val="4F5052"/>
                </a:solidFill>
                <a:latin typeface="Arial"/>
                <a:cs typeface="Arial"/>
              </a:rPr>
              <a:t> </a:t>
            </a:r>
            <a:r>
              <a:rPr lang="en-US" sz="1600" spc="-40" dirty="0">
                <a:solidFill>
                  <a:srgbClr val="4F5052"/>
                </a:solidFill>
                <a:latin typeface="Arial"/>
                <a:cs typeface="Arial"/>
              </a:rPr>
              <a:t>f</a:t>
            </a:r>
            <a:r>
              <a:rPr lang="en-US" sz="1600" spc="-10" dirty="0">
                <a:solidFill>
                  <a:srgbClr val="4F5052"/>
                </a:solidFill>
                <a:latin typeface="Arial"/>
                <a:cs typeface="Arial"/>
              </a:rPr>
              <a:t>u</a:t>
            </a:r>
            <a:r>
              <a:rPr lang="en-US" sz="1600" spc="5" dirty="0">
                <a:solidFill>
                  <a:srgbClr val="4F5052"/>
                </a:solidFill>
                <a:latin typeface="Arial"/>
                <a:cs typeface="Arial"/>
              </a:rPr>
              <a:t>ll</a:t>
            </a:r>
            <a:r>
              <a:rPr lang="en-US" sz="1600" spc="10" dirty="0">
                <a:solidFill>
                  <a:srgbClr val="4F5052"/>
                </a:solidFill>
                <a:latin typeface="Arial"/>
                <a:cs typeface="Arial"/>
              </a:rPr>
              <a:t>y</a:t>
            </a:r>
            <a:r>
              <a:rPr lang="en-US" sz="1600" spc="-75" dirty="0">
                <a:solidFill>
                  <a:srgbClr val="4F5052"/>
                </a:solidFill>
                <a:latin typeface="Arial"/>
                <a:cs typeface="Arial"/>
              </a:rPr>
              <a:t> </a:t>
            </a:r>
            <a:r>
              <a:rPr lang="en-US" sz="1600" spc="5" dirty="0">
                <a:solidFill>
                  <a:srgbClr val="4F5052"/>
                </a:solidFill>
                <a:latin typeface="Arial"/>
                <a:cs typeface="Arial"/>
              </a:rPr>
              <a:t>i</a:t>
            </a:r>
            <a:r>
              <a:rPr lang="en-US" sz="1600" spc="-10" dirty="0">
                <a:solidFill>
                  <a:srgbClr val="4F5052"/>
                </a:solidFill>
                <a:latin typeface="Arial"/>
                <a:cs typeface="Arial"/>
              </a:rPr>
              <a:t>n</a:t>
            </a:r>
            <a:r>
              <a:rPr lang="en-US" sz="1600" spc="30" dirty="0">
                <a:solidFill>
                  <a:srgbClr val="4F5052"/>
                </a:solidFill>
                <a:latin typeface="Arial"/>
                <a:cs typeface="Arial"/>
              </a:rPr>
              <a:t>t</a:t>
            </a:r>
            <a:r>
              <a:rPr lang="en-US" sz="1600" spc="-80" dirty="0">
                <a:solidFill>
                  <a:srgbClr val="4F5052"/>
                </a:solidFill>
                <a:latin typeface="Arial"/>
                <a:cs typeface="Arial"/>
              </a:rPr>
              <a:t>e</a:t>
            </a:r>
            <a:r>
              <a:rPr lang="en-US" sz="1600" spc="-10" dirty="0">
                <a:solidFill>
                  <a:srgbClr val="4F5052"/>
                </a:solidFill>
                <a:latin typeface="Arial"/>
                <a:cs typeface="Arial"/>
              </a:rPr>
              <a:t>g</a:t>
            </a:r>
            <a:r>
              <a:rPr lang="en-US" sz="1600" spc="-20" dirty="0">
                <a:solidFill>
                  <a:srgbClr val="4F5052"/>
                </a:solidFill>
                <a:latin typeface="Arial"/>
                <a:cs typeface="Arial"/>
              </a:rPr>
              <a:t>r</a:t>
            </a:r>
            <a:r>
              <a:rPr lang="en-US" sz="1600" spc="-80" dirty="0">
                <a:solidFill>
                  <a:srgbClr val="4F5052"/>
                </a:solidFill>
                <a:latin typeface="Arial"/>
                <a:cs typeface="Arial"/>
              </a:rPr>
              <a:t>a</a:t>
            </a:r>
            <a:r>
              <a:rPr lang="en-US" sz="1600" spc="30" dirty="0">
                <a:solidFill>
                  <a:srgbClr val="4F5052"/>
                </a:solidFill>
                <a:latin typeface="Arial"/>
                <a:cs typeface="Arial"/>
              </a:rPr>
              <a:t>t</a:t>
            </a:r>
            <a:r>
              <a:rPr lang="en-US" sz="1600" spc="-80" dirty="0">
                <a:solidFill>
                  <a:srgbClr val="4F5052"/>
                </a:solidFill>
                <a:latin typeface="Arial"/>
                <a:cs typeface="Arial"/>
              </a:rPr>
              <a:t>e</a:t>
            </a:r>
            <a:r>
              <a:rPr lang="en-US" sz="1600" spc="10" dirty="0">
                <a:solidFill>
                  <a:srgbClr val="4F5052"/>
                </a:solidFill>
                <a:latin typeface="Arial"/>
                <a:cs typeface="Arial"/>
              </a:rPr>
              <a:t>d</a:t>
            </a:r>
            <a:r>
              <a:rPr lang="en-US" sz="1600" spc="155" dirty="0">
                <a:solidFill>
                  <a:srgbClr val="4F5052"/>
                </a:solidFill>
                <a:latin typeface="Arial"/>
                <a:cs typeface="Arial"/>
              </a:rPr>
              <a:t> </a:t>
            </a:r>
            <a:r>
              <a:rPr lang="en-US" sz="1600" spc="-10" dirty="0">
                <a:solidFill>
                  <a:srgbClr val="4F5052"/>
                </a:solidFill>
                <a:latin typeface="Arial"/>
                <a:cs typeface="Arial"/>
              </a:rPr>
              <a:t>d</a:t>
            </a:r>
            <a:r>
              <a:rPr lang="en-US" sz="1600" spc="-80" dirty="0">
                <a:solidFill>
                  <a:srgbClr val="4F5052"/>
                </a:solidFill>
                <a:latin typeface="Arial"/>
                <a:cs typeface="Arial"/>
              </a:rPr>
              <a:t>a</a:t>
            </a:r>
            <a:r>
              <a:rPr lang="en-US" sz="1600" spc="30" dirty="0">
                <a:solidFill>
                  <a:srgbClr val="4F5052"/>
                </a:solidFill>
                <a:latin typeface="Arial"/>
                <a:cs typeface="Arial"/>
              </a:rPr>
              <a:t>t</a:t>
            </a:r>
            <a:r>
              <a:rPr lang="en-US" sz="1600" spc="10" dirty="0">
                <a:solidFill>
                  <a:srgbClr val="4F5052"/>
                </a:solidFill>
                <a:latin typeface="Arial"/>
                <a:cs typeface="Arial"/>
              </a:rPr>
              <a:t>a</a:t>
            </a:r>
            <a:r>
              <a:rPr lang="en-US" sz="1600" spc="5" dirty="0">
                <a:solidFill>
                  <a:srgbClr val="4F5052"/>
                </a:solidFill>
                <a:latin typeface="Arial"/>
                <a:cs typeface="Arial"/>
              </a:rPr>
              <a:t> </a:t>
            </a:r>
            <a:r>
              <a:rPr lang="en-US" sz="1600" spc="-30" dirty="0">
                <a:solidFill>
                  <a:srgbClr val="4F5052"/>
                </a:solidFill>
                <a:latin typeface="Arial"/>
                <a:cs typeface="Arial"/>
              </a:rPr>
              <a:t>sys</a:t>
            </a:r>
            <a:r>
              <a:rPr lang="en-US" sz="1600" spc="30" dirty="0">
                <a:solidFill>
                  <a:srgbClr val="4F5052"/>
                </a:solidFill>
                <a:latin typeface="Arial"/>
                <a:cs typeface="Arial"/>
              </a:rPr>
              <a:t>t</a:t>
            </a:r>
            <a:r>
              <a:rPr lang="en-US" sz="1600" spc="-80" dirty="0">
                <a:solidFill>
                  <a:srgbClr val="4F5052"/>
                </a:solidFill>
                <a:latin typeface="Arial"/>
                <a:cs typeface="Arial"/>
              </a:rPr>
              <a:t>e</a:t>
            </a:r>
            <a:r>
              <a:rPr lang="en-US" sz="1600" spc="95" dirty="0">
                <a:solidFill>
                  <a:srgbClr val="4F5052"/>
                </a:solidFill>
                <a:latin typeface="Arial"/>
                <a:cs typeface="Arial"/>
              </a:rPr>
              <a:t>m? </a:t>
            </a:r>
          </a:p>
          <a:p>
            <a:endParaRPr lang="en-US" dirty="0"/>
          </a:p>
        </p:txBody>
      </p:sp>
      <p:sp>
        <p:nvSpPr>
          <p:cNvPr id="3" name="Title 2"/>
          <p:cNvSpPr>
            <a:spLocks noGrp="1"/>
          </p:cNvSpPr>
          <p:nvPr>
            <p:ph type="title"/>
          </p:nvPr>
        </p:nvSpPr>
        <p:spPr>
          <a:xfrm>
            <a:off x="320414" y="384048"/>
            <a:ext cx="8462210" cy="685800"/>
          </a:xfrm>
        </p:spPr>
        <p:txBody>
          <a:bodyPr/>
          <a:lstStyle/>
          <a:p>
            <a:r>
              <a:rPr lang="en-US" dirty="0"/>
              <a:t>Importance of  Including the Community Voice and Lived Experience in the Development of Data Systems</a:t>
            </a:r>
          </a:p>
        </p:txBody>
      </p:sp>
      <p:pic>
        <p:nvPicPr>
          <p:cNvPr id="5" name="Picture 4"/>
          <p:cNvPicPr>
            <a:picLocks noChangeAspect="1"/>
          </p:cNvPicPr>
          <p:nvPr/>
        </p:nvPicPr>
        <p:blipFill>
          <a:blip r:embed="rId4"/>
          <a:stretch>
            <a:fillRect/>
          </a:stretch>
        </p:blipFill>
        <p:spPr>
          <a:xfrm>
            <a:off x="4532858" y="3264027"/>
            <a:ext cx="4526179" cy="2558275"/>
          </a:xfrm>
          <a:prstGeom prst="rect">
            <a:avLst/>
          </a:prstGeom>
        </p:spPr>
      </p:pic>
    </p:spTree>
    <p:extLst>
      <p:ext uri="{BB962C8B-B14F-4D97-AF65-F5344CB8AC3E}">
        <p14:creationId xmlns:p14="http://schemas.microsoft.com/office/powerpoint/2010/main" val="88224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0982" y="3723084"/>
            <a:ext cx="2143125" cy="2143125"/>
          </a:xfrm>
          <a:prstGeom prst="rect">
            <a:avLst/>
          </a:prstGeom>
        </p:spPr>
      </p:pic>
      <p:sp>
        <p:nvSpPr>
          <p:cNvPr id="6" name="Text Placeholder 5"/>
          <p:cNvSpPr>
            <a:spLocks noGrp="1"/>
          </p:cNvSpPr>
          <p:nvPr>
            <p:ph type="body" sz="quarter" idx="11"/>
          </p:nvPr>
        </p:nvSpPr>
        <p:spPr>
          <a:xfrm>
            <a:off x="305763" y="1292556"/>
            <a:ext cx="8458200" cy="3352800"/>
          </a:xfrm>
        </p:spPr>
        <p:txBody>
          <a:bodyPr/>
          <a:lstStyle/>
          <a:p>
            <a:r>
              <a:rPr lang="en-US" dirty="0"/>
              <a:t>1 :factual information (such as measurements or statistics) used as a basis for reasoning, discussion, or calculation</a:t>
            </a:r>
          </a:p>
          <a:p>
            <a:endParaRPr lang="en-US" dirty="0"/>
          </a:p>
          <a:p>
            <a:r>
              <a:rPr lang="en-US" dirty="0"/>
              <a:t>2 :information output by a sensing device or organ that includes both useful and irrelevant or redundant information and must be processed to be meaningful</a:t>
            </a:r>
          </a:p>
          <a:p>
            <a:endParaRPr lang="en-US" dirty="0"/>
          </a:p>
        </p:txBody>
      </p:sp>
      <p:sp>
        <p:nvSpPr>
          <p:cNvPr id="4" name="Title 3"/>
          <p:cNvSpPr>
            <a:spLocks noGrp="1"/>
          </p:cNvSpPr>
          <p:nvPr>
            <p:ph type="title"/>
          </p:nvPr>
        </p:nvSpPr>
        <p:spPr/>
        <p:txBody>
          <a:bodyPr/>
          <a:lstStyle/>
          <a:p>
            <a:r>
              <a:rPr lang="en-US" dirty="0"/>
              <a:t>Definition of Data</a:t>
            </a:r>
            <a:br>
              <a:rPr lang="en-US" dirty="0"/>
            </a:br>
            <a:endParaRPr lang="en-US" dirty="0"/>
          </a:p>
        </p:txBody>
      </p:sp>
    </p:spTree>
    <p:extLst>
      <p:ext uri="{BB962C8B-B14F-4D97-AF65-F5344CB8AC3E}">
        <p14:creationId xmlns:p14="http://schemas.microsoft.com/office/powerpoint/2010/main" val="298062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1753" y="2724539"/>
            <a:ext cx="3281935" cy="2458283"/>
          </a:xfrm>
          <a:prstGeom prst="rect">
            <a:avLst/>
          </a:prstGeom>
        </p:spPr>
      </p:pic>
      <p:sp>
        <p:nvSpPr>
          <p:cNvPr id="4" name="Title 3"/>
          <p:cNvSpPr>
            <a:spLocks noGrp="1"/>
          </p:cNvSpPr>
          <p:nvPr>
            <p:ph type="title"/>
          </p:nvPr>
        </p:nvSpPr>
        <p:spPr/>
        <p:txBody>
          <a:bodyPr/>
          <a:lstStyle/>
          <a:p>
            <a:r>
              <a:rPr lang="en-US" dirty="0"/>
              <a:t>What makes data useful to patients when making healthcare decisions?</a:t>
            </a:r>
            <a:br>
              <a:rPr lang="en-US" dirty="0"/>
            </a:br>
            <a:endParaRPr lang="en-US" dirty="0"/>
          </a:p>
        </p:txBody>
      </p:sp>
      <p:pic>
        <p:nvPicPr>
          <p:cNvPr id="6" name="Picture 5"/>
          <p:cNvPicPr>
            <a:picLocks noChangeAspect="1"/>
          </p:cNvPicPr>
          <p:nvPr/>
        </p:nvPicPr>
        <p:blipFill>
          <a:blip r:embed="rId4"/>
          <a:stretch>
            <a:fillRect/>
          </a:stretch>
        </p:blipFill>
        <p:spPr>
          <a:xfrm>
            <a:off x="3583688" y="4086809"/>
            <a:ext cx="5560312" cy="2352826"/>
          </a:xfrm>
          <a:prstGeom prst="rect">
            <a:avLst/>
          </a:prstGeom>
        </p:spPr>
      </p:pic>
      <p:sp>
        <p:nvSpPr>
          <p:cNvPr id="5" name="Text Placeholder 4"/>
          <p:cNvSpPr>
            <a:spLocks noGrp="1"/>
          </p:cNvSpPr>
          <p:nvPr>
            <p:ph type="body" sz="quarter" idx="11"/>
          </p:nvPr>
        </p:nvSpPr>
        <p:spPr>
          <a:xfrm>
            <a:off x="305763" y="1492545"/>
            <a:ext cx="8458200" cy="3352800"/>
          </a:xfrm>
        </p:spPr>
        <p:txBody>
          <a:bodyPr/>
          <a:lstStyle/>
          <a:p>
            <a:r>
              <a:rPr lang="en-US" sz="2000" dirty="0"/>
              <a:t>Data is useful to patients when it provides factual information (such as measurements or statistics) that patients can use as a basis for reasoning, discussion, or determining if a test or treatment is right for them and their health issue. </a:t>
            </a:r>
          </a:p>
          <a:p>
            <a:endParaRPr lang="en-US" dirty="0"/>
          </a:p>
        </p:txBody>
      </p:sp>
    </p:spTree>
    <p:extLst>
      <p:ext uri="{BB962C8B-B14F-4D97-AF65-F5344CB8AC3E}">
        <p14:creationId xmlns:p14="http://schemas.microsoft.com/office/powerpoint/2010/main" val="158612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04800" y="1295399"/>
            <a:ext cx="8458200" cy="4452257"/>
          </a:xfrm>
        </p:spPr>
        <p:txBody>
          <a:bodyPr/>
          <a:lstStyle/>
          <a:p>
            <a:r>
              <a:rPr lang="en-US" sz="1800" dirty="0"/>
              <a:t>Vision </a:t>
            </a:r>
          </a:p>
          <a:p>
            <a:pPr lvl="1"/>
            <a:r>
              <a:rPr lang="en-US" sz="1800" dirty="0"/>
              <a:t>Patients and the public have information they can use to make decisions that reflect their desired health outcomes.</a:t>
            </a:r>
          </a:p>
          <a:p>
            <a:pPr lvl="1"/>
            <a:endParaRPr lang="en-US" sz="1800" dirty="0"/>
          </a:p>
          <a:p>
            <a:r>
              <a:rPr lang="en-US" sz="1800" dirty="0"/>
              <a:t>PCORI Engagement </a:t>
            </a:r>
          </a:p>
          <a:p>
            <a:pPr lvl="1"/>
            <a:r>
              <a:rPr lang="en-US" sz="1800" dirty="0"/>
              <a:t>We engage patients, caregivers, clinicians, insurers, employers and other stakeholders throughout the research process</a:t>
            </a:r>
          </a:p>
          <a:p>
            <a:pPr lvl="1"/>
            <a:endParaRPr lang="en-US" sz="1800" dirty="0"/>
          </a:p>
        </p:txBody>
      </p:sp>
      <p:sp>
        <p:nvSpPr>
          <p:cNvPr id="5" name="Title 4"/>
          <p:cNvSpPr>
            <a:spLocks noGrp="1"/>
          </p:cNvSpPr>
          <p:nvPr>
            <p:ph type="title"/>
          </p:nvPr>
        </p:nvSpPr>
        <p:spPr/>
        <p:txBody>
          <a:bodyPr/>
          <a:lstStyle/>
          <a:p>
            <a:r>
              <a:rPr lang="en-US" dirty="0"/>
              <a:t>PCORI Vision &amp; Engagement</a:t>
            </a:r>
          </a:p>
        </p:txBody>
      </p:sp>
    </p:spTree>
    <p:extLst>
      <p:ext uri="{BB962C8B-B14F-4D97-AF65-F5344CB8AC3E}">
        <p14:creationId xmlns:p14="http://schemas.microsoft.com/office/powerpoint/2010/main" val="19588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562151"/>
            <a:ext cx="8462210" cy="6858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r>
              <a:rPr lang="en-US" sz="2400" b="1">
                <a:solidFill>
                  <a:srgbClr val="1F497D"/>
                </a:solidFill>
                <a:latin typeface="Arial"/>
                <a:cs typeface="Arial"/>
              </a:rPr>
              <a:t>Engagement as a Path to Useful, High-Quality Research</a:t>
            </a:r>
          </a:p>
        </p:txBody>
      </p:sp>
      <p:sp>
        <p:nvSpPr>
          <p:cNvPr id="6" name="TextBox 5"/>
          <p:cNvSpPr txBox="1"/>
          <p:nvPr/>
        </p:nvSpPr>
        <p:spPr>
          <a:xfrm>
            <a:off x="8532010" y="3891790"/>
            <a:ext cx="184666" cy="369332"/>
          </a:xfrm>
          <a:prstGeom prst="rect">
            <a:avLst/>
          </a:prstGeom>
          <a:noFill/>
        </p:spPr>
        <p:txBody>
          <a:bodyPr wrap="none" rtlCol="0">
            <a:spAutoFit/>
          </a:bodyPr>
          <a:lstStyle/>
          <a:p>
            <a:endParaRPr lang="en-US">
              <a:solidFill>
                <a:prstClr val="black"/>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0" y="1727200"/>
            <a:ext cx="4635500" cy="4597400"/>
          </a:xfrm>
          <a:prstGeom prst="rect">
            <a:avLst/>
          </a:prstGeom>
        </p:spPr>
      </p:pic>
      <p:sp>
        <p:nvSpPr>
          <p:cNvPr id="9" name="TextBox 8"/>
          <p:cNvSpPr txBox="1"/>
          <p:nvPr/>
        </p:nvSpPr>
        <p:spPr>
          <a:xfrm>
            <a:off x="761999" y="4857690"/>
            <a:ext cx="1685925" cy="400110"/>
          </a:xfrm>
          <a:prstGeom prst="rect">
            <a:avLst/>
          </a:prstGeom>
          <a:noFill/>
        </p:spPr>
        <p:txBody>
          <a:bodyPr wrap="square" rtlCol="0">
            <a:spAutoFit/>
          </a:bodyPr>
          <a:lstStyle/>
          <a:p>
            <a:pPr defTabSz="457200" fontAlgn="auto">
              <a:spcBef>
                <a:spcPts val="0"/>
              </a:spcBef>
              <a:spcAft>
                <a:spcPts val="0"/>
              </a:spcAft>
            </a:pPr>
            <a:r>
              <a:rPr lang="en-US" sz="2000" b="1">
                <a:solidFill>
                  <a:srgbClr val="1F497D">
                    <a:lumMod val="75000"/>
                  </a:srgbClr>
                </a:solidFill>
                <a:latin typeface="Calibri"/>
              </a:rPr>
              <a:t>Evaluation</a:t>
            </a:r>
          </a:p>
        </p:txBody>
      </p:sp>
      <p:sp>
        <p:nvSpPr>
          <p:cNvPr id="10" name="TextBox 9"/>
          <p:cNvSpPr txBox="1"/>
          <p:nvPr/>
        </p:nvSpPr>
        <p:spPr>
          <a:xfrm>
            <a:off x="6305550" y="2057400"/>
            <a:ext cx="2752725" cy="1015663"/>
          </a:xfrm>
          <a:prstGeom prst="rect">
            <a:avLst/>
          </a:prstGeom>
          <a:noFill/>
        </p:spPr>
        <p:txBody>
          <a:bodyPr wrap="square" rtlCol="0">
            <a:spAutoFit/>
          </a:bodyPr>
          <a:lstStyle/>
          <a:p>
            <a:pPr defTabSz="457200" fontAlgn="auto">
              <a:spcBef>
                <a:spcPts val="0"/>
              </a:spcBef>
              <a:spcAft>
                <a:spcPts val="0"/>
              </a:spcAft>
            </a:pPr>
            <a:r>
              <a:rPr lang="en-US" sz="2000" b="1" dirty="0">
                <a:solidFill>
                  <a:srgbClr val="1F497D">
                    <a:lumMod val="75000"/>
                  </a:srgbClr>
                </a:solidFill>
                <a:latin typeface="Calibri"/>
              </a:rPr>
              <a:t>Proposal Review; Design and Conduct of Research</a:t>
            </a:r>
          </a:p>
        </p:txBody>
      </p:sp>
      <p:sp>
        <p:nvSpPr>
          <p:cNvPr id="11" name="TextBox 10"/>
          <p:cNvSpPr txBox="1"/>
          <p:nvPr/>
        </p:nvSpPr>
        <p:spPr>
          <a:xfrm>
            <a:off x="685799" y="2190690"/>
            <a:ext cx="2209801" cy="1015663"/>
          </a:xfrm>
          <a:prstGeom prst="rect">
            <a:avLst/>
          </a:prstGeom>
          <a:noFill/>
        </p:spPr>
        <p:txBody>
          <a:bodyPr wrap="square" rtlCol="0">
            <a:spAutoFit/>
          </a:bodyPr>
          <a:lstStyle/>
          <a:p>
            <a:pPr defTabSz="457200" fontAlgn="auto">
              <a:spcBef>
                <a:spcPts val="0"/>
              </a:spcBef>
              <a:spcAft>
                <a:spcPts val="0"/>
              </a:spcAft>
            </a:pPr>
            <a:r>
              <a:rPr lang="en-US" sz="2000" b="1" dirty="0">
                <a:solidFill>
                  <a:srgbClr val="002060"/>
                </a:solidFill>
                <a:latin typeface="Calibri"/>
              </a:rPr>
              <a:t>Topic Selection and Research Prioritization</a:t>
            </a:r>
          </a:p>
        </p:txBody>
      </p:sp>
      <p:sp>
        <p:nvSpPr>
          <p:cNvPr id="12" name="TextBox 11"/>
          <p:cNvSpPr txBox="1"/>
          <p:nvPr/>
        </p:nvSpPr>
        <p:spPr>
          <a:xfrm>
            <a:off x="6391275" y="4495800"/>
            <a:ext cx="2752725" cy="1015663"/>
          </a:xfrm>
          <a:prstGeom prst="rect">
            <a:avLst/>
          </a:prstGeom>
          <a:noFill/>
        </p:spPr>
        <p:txBody>
          <a:bodyPr wrap="square" rtlCol="0">
            <a:spAutoFit/>
          </a:bodyPr>
          <a:lstStyle/>
          <a:p>
            <a:pPr defTabSz="457200" fontAlgn="auto">
              <a:spcBef>
                <a:spcPts val="0"/>
              </a:spcBef>
              <a:spcAft>
                <a:spcPts val="0"/>
              </a:spcAft>
            </a:pPr>
            <a:r>
              <a:rPr lang="en-US" sz="2000" b="1">
                <a:solidFill>
                  <a:srgbClr val="1F497D">
                    <a:lumMod val="75000"/>
                  </a:srgbClr>
                </a:solidFill>
                <a:latin typeface="Calibri"/>
              </a:rPr>
              <a:t>Dissemination and Implementation of Results</a:t>
            </a:r>
          </a:p>
        </p:txBody>
      </p:sp>
    </p:spTree>
    <p:extLst>
      <p:ext uri="{BB962C8B-B14F-4D97-AF65-F5344CB8AC3E}">
        <p14:creationId xmlns:p14="http://schemas.microsoft.com/office/powerpoint/2010/main" val="188054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a:p>
        </p:txBody>
      </p:sp>
      <p:sp>
        <p:nvSpPr>
          <p:cNvPr id="2" name="Title 1"/>
          <p:cNvSpPr>
            <a:spLocks noGrp="1"/>
          </p:cNvSpPr>
          <p:nvPr>
            <p:ph type="title"/>
          </p:nvPr>
        </p:nvSpPr>
        <p:spPr>
          <a:xfrm>
            <a:off x="300790" y="0"/>
            <a:ext cx="8462210" cy="685800"/>
          </a:xfrm>
        </p:spPr>
        <p:txBody>
          <a:bodyPr/>
          <a:lstStyle/>
          <a:p>
            <a:pPr algn="l">
              <a:defRPr/>
            </a:pPr>
            <a:br>
              <a:rPr lang="en-US" sz="2800" b="1" dirty="0">
                <a:solidFill>
                  <a:srgbClr val="1F497D"/>
                </a:solidFill>
                <a:latin typeface="Arial"/>
                <a:cs typeface="Arial"/>
              </a:rPr>
            </a:br>
            <a:r>
              <a:rPr lang="en-US" sz="2800" b="1" dirty="0">
                <a:solidFill>
                  <a:srgbClr val="1F497D"/>
                </a:solidFill>
                <a:latin typeface="Arial"/>
                <a:cs typeface="Arial"/>
              </a:rPr>
              <a:t>PCORI Vocabulary</a:t>
            </a:r>
          </a:p>
        </p:txBody>
      </p:sp>
      <p:pic>
        <p:nvPicPr>
          <p:cNvPr id="6" name="Picture 5"/>
          <p:cNvPicPr>
            <a:picLocks noChangeAspect="1"/>
          </p:cNvPicPr>
          <p:nvPr/>
        </p:nvPicPr>
        <p:blipFill rotWithShape="1">
          <a:blip r:embed="rId3"/>
          <a:srcRect l="20132" t="6250" r="21303" b="13541"/>
          <a:stretch/>
        </p:blipFill>
        <p:spPr>
          <a:xfrm>
            <a:off x="438779" y="1308023"/>
            <a:ext cx="7864672" cy="5549977"/>
          </a:xfrm>
          <a:prstGeom prst="rect">
            <a:avLst/>
          </a:prstGeom>
        </p:spPr>
      </p:pic>
    </p:spTree>
    <p:extLst>
      <p:ext uri="{BB962C8B-B14F-4D97-AF65-F5344CB8AC3E}">
        <p14:creationId xmlns:p14="http://schemas.microsoft.com/office/powerpoint/2010/main" val="401941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366712" y="929149"/>
            <a:ext cx="8458201" cy="1902542"/>
          </a:xfrm>
          <a:custGeom>
            <a:avLst/>
            <a:gdLst>
              <a:gd name="connsiteX0" fmla="*/ 0 w 8912517"/>
              <a:gd name="connsiteY0" fmla="*/ 190173 h 1901728"/>
              <a:gd name="connsiteX1" fmla="*/ 190173 w 8912517"/>
              <a:gd name="connsiteY1" fmla="*/ 0 h 1901728"/>
              <a:gd name="connsiteX2" fmla="*/ 8722344 w 8912517"/>
              <a:gd name="connsiteY2" fmla="*/ 0 h 1901728"/>
              <a:gd name="connsiteX3" fmla="*/ 8912517 w 8912517"/>
              <a:gd name="connsiteY3" fmla="*/ 190173 h 1901728"/>
              <a:gd name="connsiteX4" fmla="*/ 8912517 w 8912517"/>
              <a:gd name="connsiteY4" fmla="*/ 1711555 h 1901728"/>
              <a:gd name="connsiteX5" fmla="*/ 8722344 w 8912517"/>
              <a:gd name="connsiteY5" fmla="*/ 1901728 h 1901728"/>
              <a:gd name="connsiteX6" fmla="*/ 190173 w 8912517"/>
              <a:gd name="connsiteY6" fmla="*/ 1901728 h 1901728"/>
              <a:gd name="connsiteX7" fmla="*/ 0 w 8912517"/>
              <a:gd name="connsiteY7" fmla="*/ 1711555 h 1901728"/>
              <a:gd name="connsiteX8" fmla="*/ 0 w 8912517"/>
              <a:gd name="connsiteY8" fmla="*/ 190173 h 190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2517" h="1901728">
                <a:moveTo>
                  <a:pt x="0" y="190173"/>
                </a:moveTo>
                <a:cubicBezTo>
                  <a:pt x="0" y="85143"/>
                  <a:pt x="85143" y="0"/>
                  <a:pt x="190173" y="0"/>
                </a:cubicBezTo>
                <a:lnTo>
                  <a:pt x="8722344" y="0"/>
                </a:lnTo>
                <a:cubicBezTo>
                  <a:pt x="8827374" y="0"/>
                  <a:pt x="8912517" y="85143"/>
                  <a:pt x="8912517" y="190173"/>
                </a:cubicBezTo>
                <a:lnTo>
                  <a:pt x="8912517" y="1711555"/>
                </a:lnTo>
                <a:cubicBezTo>
                  <a:pt x="8912517" y="1816585"/>
                  <a:pt x="8827374" y="1901728"/>
                  <a:pt x="8722344" y="1901728"/>
                </a:cubicBezTo>
                <a:lnTo>
                  <a:pt x="190173" y="1901728"/>
                </a:lnTo>
                <a:cubicBezTo>
                  <a:pt x="85143" y="1901728"/>
                  <a:pt x="0" y="1816585"/>
                  <a:pt x="0" y="1711555"/>
                </a:cubicBezTo>
                <a:lnTo>
                  <a:pt x="0" y="190173"/>
                </a:lnTo>
                <a:close/>
              </a:path>
            </a:pathLst>
          </a:custGeom>
          <a:noFill/>
          <a:ln w="25400" cap="flat" cmpd="sng" algn="ctr">
            <a:noFill/>
            <a:prstDash val="soli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8570" tIns="158570" rIns="158570" bIns="158570" numCol="1" spcCol="1270" rtlCol="0" anchor="ctr" anchorCtr="0">
            <a:noAutofit/>
          </a:bodyPr>
          <a:lstStyle>
            <a:lvl1pPr marL="342900" indent="-342900" algn="l" defTabSz="457200" rtl="0" eaLnBrk="1" latinLnBrk="0" hangingPunct="1">
              <a:spcBef>
                <a:spcPct val="20000"/>
              </a:spcBef>
              <a:buSzPct val="100000"/>
              <a:buFontTx/>
              <a:buBlip>
                <a:blip r:embed="rId3"/>
              </a:buBlip>
              <a:defRPr sz="2800" kern="1200">
                <a:solidFill>
                  <a:schemeClr val="lt1"/>
                </a:solidFill>
                <a:latin typeface="+mn-lt"/>
                <a:ea typeface="+mn-ea"/>
                <a:cs typeface="+mn-cs"/>
              </a:defRPr>
            </a:lvl1pPr>
            <a:lvl2pPr marL="742950" indent="-285750" algn="l" defTabSz="457200" rtl="0" eaLnBrk="1" latinLnBrk="0" hangingPunct="1">
              <a:spcBef>
                <a:spcPct val="20000"/>
              </a:spcBef>
              <a:buClr>
                <a:srgbClr val="71C04F"/>
              </a:buClr>
              <a:buFont typeface="Wingdings" charset="2"/>
              <a:buChar char="§"/>
              <a:defRPr sz="2400" kern="1200">
                <a:solidFill>
                  <a:schemeClr val="lt1"/>
                </a:solidFill>
                <a:latin typeface="+mn-lt"/>
                <a:ea typeface="+mn-ea"/>
                <a:cs typeface="+mn-cs"/>
              </a:defRPr>
            </a:lvl2pPr>
            <a:lvl3pPr marL="1143000" indent="-228600" algn="l" defTabSz="457200" rtl="0" eaLnBrk="1" latinLnBrk="0" hangingPunct="1">
              <a:spcBef>
                <a:spcPct val="20000"/>
              </a:spcBef>
              <a:buClr>
                <a:srgbClr val="00AEEF"/>
              </a:buClr>
              <a:buFont typeface="Arial"/>
              <a:buChar char="•"/>
              <a:defRPr sz="20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marR="0" lvl="0" indent="0" algn="l" defTabSz="12001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101D61"/>
                </a:solidFill>
                <a:effectLst/>
                <a:uLnTx/>
                <a:uFillTx/>
                <a:latin typeface="Calibri"/>
                <a:ea typeface="+mn-ea"/>
                <a:cs typeface="+mn-cs"/>
              </a:rPr>
              <a:t>Given my personal characteristics, conditions and preferences…</a:t>
            </a:r>
          </a:p>
        </p:txBody>
      </p:sp>
      <p:sp>
        <p:nvSpPr>
          <p:cNvPr id="3" name="Text Placeholder 2"/>
          <p:cNvSpPr>
            <a:spLocks noGrp="1"/>
          </p:cNvSpPr>
          <p:nvPr>
            <p:ph type="body" sz="quarter" idx="11"/>
          </p:nvPr>
        </p:nvSpPr>
        <p:spPr/>
        <p:txBody>
          <a:bodyPr/>
          <a:lstStyle/>
          <a:p>
            <a:endParaRPr lang="en-US" dirty="0"/>
          </a:p>
        </p:txBody>
      </p:sp>
      <p:sp>
        <p:nvSpPr>
          <p:cNvPr id="2" name="Title 1"/>
          <p:cNvSpPr>
            <a:spLocks noGrp="1"/>
          </p:cNvSpPr>
          <p:nvPr>
            <p:ph type="title"/>
          </p:nvPr>
        </p:nvSpPr>
        <p:spPr>
          <a:prstGeom prst="rect">
            <a:avLst/>
          </a:prstGeom>
        </p:spPr>
        <p:txBody>
          <a:bodyPr>
            <a:noAutofit/>
          </a:bodyPr>
          <a:lstStyle/>
          <a:p>
            <a:pPr algn="l"/>
            <a:r>
              <a:rPr lang="en-US" sz="3600" b="1" dirty="0">
                <a:solidFill>
                  <a:srgbClr val="101D61"/>
                </a:solidFill>
                <a:latin typeface="Calibri" panose="020F0502020204030204" pitchFamily="34" charset="0"/>
              </a:rPr>
              <a:t>  </a:t>
            </a:r>
            <a:r>
              <a:rPr lang="en-US" sz="3200" b="1" dirty="0">
                <a:solidFill>
                  <a:srgbClr val="101D61"/>
                </a:solidFill>
                <a:latin typeface="Calibri" panose="020F0502020204030204" pitchFamily="34" charset="0"/>
              </a:rPr>
              <a:t>PCORI’s Work Answers Patients’ Questions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3009140"/>
            <a:ext cx="8705850" cy="220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28600" y="1066800"/>
            <a:ext cx="8462210" cy="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797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funding programs that prepare communities for research</a:t>
            </a:r>
            <a:br>
              <a:rPr lang="en-US" dirty="0"/>
            </a:br>
            <a:endParaRPr lang="en-US" dirty="0"/>
          </a:p>
        </p:txBody>
      </p:sp>
      <p:sp>
        <p:nvSpPr>
          <p:cNvPr id="3" name="Text Placeholder 2"/>
          <p:cNvSpPr>
            <a:spLocks noGrp="1"/>
          </p:cNvSpPr>
          <p:nvPr>
            <p:ph type="body" sz="quarter" idx="11"/>
          </p:nvPr>
        </p:nvSpPr>
        <p:spPr/>
        <p:txBody>
          <a:bodyPr/>
          <a:lstStyle/>
          <a:p>
            <a:endParaRPr lang="en-US" dirty="0">
              <a:solidFill>
                <a:srgbClr val="002060"/>
              </a:solidFill>
            </a:endParaRPr>
          </a:p>
          <a:p>
            <a:r>
              <a:rPr lang="en-US" sz="1600" b="1" dirty="0">
                <a:solidFill>
                  <a:srgbClr val="002060"/>
                </a:solidFill>
              </a:rPr>
              <a:t>Eugene Washington Engagement Awards </a:t>
            </a:r>
          </a:p>
          <a:p>
            <a:pPr lvl="1"/>
            <a:r>
              <a:rPr lang="en-US" dirty="0">
                <a:solidFill>
                  <a:srgbClr val="002060"/>
                </a:solidFill>
              </a:rPr>
              <a:t>These awards support projects that encourage active integration of patients, caregivers, clinicians, and other healthcare stakeholders as integral members of the patient-centered outcomes research/clinical effectiveness research (PCOR/CER) enterprise.</a:t>
            </a:r>
          </a:p>
          <a:p>
            <a:pPr lvl="1"/>
            <a:endParaRPr lang="en-US" dirty="0">
              <a:solidFill>
                <a:srgbClr val="002060"/>
              </a:solidFill>
            </a:endParaRPr>
          </a:p>
          <a:p>
            <a:r>
              <a:rPr lang="en-US" b="1" dirty="0">
                <a:solidFill>
                  <a:srgbClr val="002060"/>
                </a:solidFill>
              </a:rPr>
              <a:t>Pipeline to Proposal Awards</a:t>
            </a:r>
          </a:p>
          <a:p>
            <a:pPr lvl="1"/>
            <a:r>
              <a:rPr lang="en-US" sz="1600" dirty="0">
                <a:solidFill>
                  <a:srgbClr val="002060"/>
                </a:solidFill>
                <a:latin typeface="Calibri" panose="020F0502020204030204" pitchFamily="34" charset="0"/>
                <a:ea typeface="Times New Roman" panose="02020603050405020304" pitchFamily="18" charset="0"/>
                <a:cs typeface="Arial" panose="020B0604020202020204" pitchFamily="34" charset="0"/>
              </a:rPr>
              <a:t>Build a national community of patient, stakeholder, and researcher partnerships that have the expertise and passion to participate in patient-centered outcomes research within their communities </a:t>
            </a:r>
          </a:p>
          <a:p>
            <a:pPr lvl="1"/>
            <a:r>
              <a:rPr lang="en-US" sz="1600" dirty="0">
                <a:solidFill>
                  <a:srgbClr val="002060"/>
                </a:solidFill>
                <a:latin typeface="Calibri" panose="020F0502020204030204" pitchFamily="34" charset="0"/>
                <a:ea typeface="Times New Roman" panose="02020603050405020304" pitchFamily="18" charset="0"/>
                <a:cs typeface="Arial" panose="020B0604020202020204" pitchFamily="34" charset="0"/>
              </a:rPr>
              <a:t>Build capacity and cultivate the development of proposals with sound scientific rigor and robust patient engagement. </a:t>
            </a:r>
          </a:p>
          <a:p>
            <a:pPr lvl="1"/>
            <a:endParaRPr lang="en-US" sz="16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4007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b="1" dirty="0"/>
              <a:t>The type of data that is important to the community will vary by access to healthcare, socio-economic status, and demographics.</a:t>
            </a:r>
          </a:p>
          <a:p>
            <a:endParaRPr lang="en-US" b="1" dirty="0"/>
          </a:p>
          <a:p>
            <a:pPr lvl="1"/>
            <a:r>
              <a:rPr lang="en-US" b="1" dirty="0"/>
              <a:t> to determine what information the community values as important, you may need to think outside of the box. </a:t>
            </a:r>
          </a:p>
          <a:p>
            <a:pPr lvl="1"/>
            <a:endParaRPr lang="en-US" b="1" dirty="0"/>
          </a:p>
          <a:p>
            <a:pPr lvl="1"/>
            <a:endParaRPr lang="en-US" b="1" dirty="0"/>
          </a:p>
          <a:p>
            <a:pPr lvl="1"/>
            <a:endParaRPr lang="en-US" b="1" dirty="0"/>
          </a:p>
          <a:p>
            <a:pPr lvl="1"/>
            <a:endParaRPr lang="en-US" b="1" dirty="0"/>
          </a:p>
        </p:txBody>
      </p:sp>
      <p:sp>
        <p:nvSpPr>
          <p:cNvPr id="3" name="Title 2"/>
          <p:cNvSpPr>
            <a:spLocks noGrp="1"/>
          </p:cNvSpPr>
          <p:nvPr>
            <p:ph type="title"/>
          </p:nvPr>
        </p:nvSpPr>
        <p:spPr/>
        <p:txBody>
          <a:bodyPr/>
          <a:lstStyle/>
          <a:p>
            <a:r>
              <a:rPr lang="en-US" dirty="0"/>
              <a:t>Just as </a:t>
            </a:r>
            <a:r>
              <a:rPr lang="en-US" dirty="0"/>
              <a:t>Demographic and Socioeconomic Factors are Major Determinants of Health…</a:t>
            </a:r>
            <a:endParaRPr lang="en-US" dirty="0"/>
          </a:p>
        </p:txBody>
      </p:sp>
      <p:pic>
        <p:nvPicPr>
          <p:cNvPr id="5" name="Picture 4"/>
          <p:cNvPicPr>
            <a:picLocks noChangeAspect="1"/>
          </p:cNvPicPr>
          <p:nvPr/>
        </p:nvPicPr>
        <p:blipFill>
          <a:blip r:embed="rId3"/>
          <a:stretch>
            <a:fillRect/>
          </a:stretch>
        </p:blipFill>
        <p:spPr>
          <a:xfrm>
            <a:off x="2108719" y="3229580"/>
            <a:ext cx="4494952" cy="2837239"/>
          </a:xfrm>
          <a:prstGeom prst="rect">
            <a:avLst/>
          </a:prstGeom>
        </p:spPr>
      </p:pic>
    </p:spTree>
    <p:extLst>
      <p:ext uri="{BB962C8B-B14F-4D97-AF65-F5344CB8AC3E}">
        <p14:creationId xmlns:p14="http://schemas.microsoft.com/office/powerpoint/2010/main" val="1002588277"/>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6286</TotalTime>
  <Words>1256</Words>
  <Application>Microsoft Office PowerPoint</Application>
  <PresentationFormat>On-screen Show (4:3)</PresentationFormat>
  <Paragraphs>131</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MS PGothic</vt:lpstr>
      <vt:lpstr>Arial</vt:lpstr>
      <vt:lpstr>Calibri</vt:lpstr>
      <vt:lpstr>Times New Roman</vt:lpstr>
      <vt:lpstr>Body</vt:lpstr>
      <vt:lpstr>Title</vt:lpstr>
      <vt:lpstr>PowerPoint Presentation</vt:lpstr>
      <vt:lpstr>Definition of Data </vt:lpstr>
      <vt:lpstr>What makes data useful to patients when making healthcare decisions? </vt:lpstr>
      <vt:lpstr>PCORI Vision &amp; Engagement</vt:lpstr>
      <vt:lpstr>PowerPoint Presentation</vt:lpstr>
      <vt:lpstr> PCORI Vocabulary</vt:lpstr>
      <vt:lpstr>  PCORI’s Work Answers Patients’ Questions</vt:lpstr>
      <vt:lpstr>Two funding programs that prepare communities for research </vt:lpstr>
      <vt:lpstr>Just as Demographic and Socioeconomic Factors are Major Determinants of Health…</vt:lpstr>
      <vt:lpstr>Examples of Projects Where Patients Drive Data in the Development of a Research Study</vt:lpstr>
      <vt:lpstr>Strategies that Pipeline and Engagement Awardees Use to Share and Receive Data from their Community of Stakeholders</vt:lpstr>
      <vt:lpstr>Community Engagement Strengthens the Research Enterprise </vt:lpstr>
      <vt:lpstr>Importance of  Including the Community Voice and Lived Experience in the Development of Data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Clyatt</dc:creator>
  <cp:lastModifiedBy>Courtney Clyatt</cp:lastModifiedBy>
  <cp:revision>43</cp:revision>
  <cp:lastPrinted>2017-09-14T23:41:03Z</cp:lastPrinted>
  <dcterms:created xsi:type="dcterms:W3CDTF">2017-09-08T22:00:02Z</dcterms:created>
  <dcterms:modified xsi:type="dcterms:W3CDTF">2017-09-15T11:59:43Z</dcterms:modified>
</cp:coreProperties>
</file>