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79" r:id="rId2"/>
  </p:sldMasterIdLst>
  <p:notesMasterIdLst>
    <p:notesMasterId r:id="rId26"/>
  </p:notesMasterIdLst>
  <p:handoutMasterIdLst>
    <p:handoutMasterId r:id="rId27"/>
  </p:handoutMasterIdLst>
  <p:sldIdLst>
    <p:sldId id="263" r:id="rId3"/>
    <p:sldId id="303" r:id="rId4"/>
    <p:sldId id="304" r:id="rId5"/>
    <p:sldId id="270" r:id="rId6"/>
    <p:sldId id="271" r:id="rId7"/>
    <p:sldId id="305" r:id="rId8"/>
    <p:sldId id="285" r:id="rId9"/>
    <p:sldId id="301" r:id="rId10"/>
    <p:sldId id="291" r:id="rId11"/>
    <p:sldId id="264" r:id="rId12"/>
    <p:sldId id="277" r:id="rId13"/>
    <p:sldId id="272" r:id="rId14"/>
    <p:sldId id="278" r:id="rId15"/>
    <p:sldId id="279" r:id="rId16"/>
    <p:sldId id="281" r:id="rId17"/>
    <p:sldId id="282" r:id="rId18"/>
    <p:sldId id="307" r:id="rId19"/>
    <p:sldId id="309" r:id="rId20"/>
    <p:sldId id="313" r:id="rId21"/>
    <p:sldId id="310" r:id="rId22"/>
    <p:sldId id="317" r:id="rId23"/>
    <p:sldId id="312" r:id="rId24"/>
    <p:sldId id="316"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77"/>
    <p:restoredTop sz="86279" autoAdjust="0"/>
  </p:normalViewPr>
  <p:slideViewPr>
    <p:cSldViewPr snapToGrid="0" snapToObjects="1" showGuides="1">
      <p:cViewPr varScale="1">
        <p:scale>
          <a:sx n="90" d="100"/>
          <a:sy n="90"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14193-36FF-5644-897B-060BDE52EA8A}" type="doc">
      <dgm:prSet loTypeId="urn:microsoft.com/office/officeart/2009/3/layout/DescendingProcess" loCatId="" qsTypeId="urn:microsoft.com/office/officeart/2005/8/quickstyle/simple4" qsCatId="simple" csTypeId="urn:microsoft.com/office/officeart/2005/8/colors/accent4_2" csCatId="accent4" phldr="1"/>
      <dgm:spPr/>
      <dgm:t>
        <a:bodyPr/>
        <a:lstStyle/>
        <a:p>
          <a:endParaRPr lang="en-US"/>
        </a:p>
      </dgm:t>
    </dgm:pt>
    <dgm:pt modelId="{E08B0576-C2F2-F84A-B53C-91733546D03C}">
      <dgm:prSet phldrT="[Text]"/>
      <dgm:spPr/>
      <dgm:t>
        <a:bodyPr/>
        <a:lstStyle/>
        <a:p>
          <a:r>
            <a:rPr lang="en-US" dirty="0"/>
            <a:t>Discovery</a:t>
          </a:r>
        </a:p>
      </dgm:t>
    </dgm:pt>
    <dgm:pt modelId="{B22F9FE0-8120-1146-838D-98D761207B1A}" type="parTrans" cxnId="{D93EED13-24BE-6341-8CD7-53162AD70F06}">
      <dgm:prSet/>
      <dgm:spPr/>
      <dgm:t>
        <a:bodyPr/>
        <a:lstStyle/>
        <a:p>
          <a:endParaRPr lang="en-US"/>
        </a:p>
      </dgm:t>
    </dgm:pt>
    <dgm:pt modelId="{E2749606-54A9-CB43-9D74-EF464440F604}" type="sibTrans" cxnId="{D93EED13-24BE-6341-8CD7-53162AD70F06}">
      <dgm:prSet/>
      <dgm:spPr/>
      <dgm:t>
        <a:bodyPr/>
        <a:lstStyle/>
        <a:p>
          <a:endParaRPr lang="en-US"/>
        </a:p>
      </dgm:t>
    </dgm:pt>
    <dgm:pt modelId="{F24DA5D3-7A32-2E45-B9BC-5041AC2C70B8}">
      <dgm:prSet phldrT="[Text]"/>
      <dgm:spPr/>
      <dgm:t>
        <a:bodyPr/>
        <a:lstStyle/>
        <a:p>
          <a:r>
            <a:rPr lang="en-US" dirty="0"/>
            <a:t>Exploratory Research</a:t>
          </a:r>
        </a:p>
      </dgm:t>
    </dgm:pt>
    <dgm:pt modelId="{76F96CA3-2BC9-7349-81E0-72A23653C078}" type="parTrans" cxnId="{294CA222-A834-A842-9C55-C36300C92200}">
      <dgm:prSet/>
      <dgm:spPr/>
      <dgm:t>
        <a:bodyPr/>
        <a:lstStyle/>
        <a:p>
          <a:endParaRPr lang="en-US"/>
        </a:p>
      </dgm:t>
    </dgm:pt>
    <dgm:pt modelId="{322BA583-4D90-5E4E-BA16-EA7014009521}" type="sibTrans" cxnId="{294CA222-A834-A842-9C55-C36300C92200}">
      <dgm:prSet/>
      <dgm:spPr/>
      <dgm:t>
        <a:bodyPr/>
        <a:lstStyle/>
        <a:p>
          <a:endParaRPr lang="en-US"/>
        </a:p>
      </dgm:t>
    </dgm:pt>
    <dgm:pt modelId="{AA0F469A-BECD-1F44-AF94-83945314BBFF}">
      <dgm:prSet phldrT="[Text]"/>
      <dgm:spPr/>
      <dgm:t>
        <a:bodyPr/>
        <a:lstStyle/>
        <a:p>
          <a:r>
            <a:rPr lang="en-US" dirty="0"/>
            <a:t>Confirmatory Research</a:t>
          </a:r>
        </a:p>
      </dgm:t>
    </dgm:pt>
    <dgm:pt modelId="{AEDAD423-A1E2-1543-B328-04B3D85E89CC}" type="parTrans" cxnId="{3807F36B-CDD5-E940-BD83-61B2C2530C9C}">
      <dgm:prSet/>
      <dgm:spPr/>
      <dgm:t>
        <a:bodyPr/>
        <a:lstStyle/>
        <a:p>
          <a:endParaRPr lang="en-US"/>
        </a:p>
      </dgm:t>
    </dgm:pt>
    <dgm:pt modelId="{DF825E97-A69D-BE49-A150-8F80DC06A2A1}" type="sibTrans" cxnId="{3807F36B-CDD5-E940-BD83-61B2C2530C9C}">
      <dgm:prSet/>
      <dgm:spPr/>
      <dgm:t>
        <a:bodyPr/>
        <a:lstStyle/>
        <a:p>
          <a:endParaRPr lang="en-US"/>
        </a:p>
      </dgm:t>
    </dgm:pt>
    <dgm:pt modelId="{F197D5E7-81CB-2E48-BB0B-358DC7818076}">
      <dgm:prSet phldrT="[Text]"/>
      <dgm:spPr/>
      <dgm:t>
        <a:bodyPr/>
        <a:lstStyle/>
        <a:p>
          <a:r>
            <a:rPr lang="en-US" dirty="0"/>
            <a:t>Clinic</a:t>
          </a:r>
        </a:p>
      </dgm:t>
    </dgm:pt>
    <dgm:pt modelId="{DF676851-925E-D041-9673-F2AD38824C88}" type="parTrans" cxnId="{3D21AFE4-2400-8043-A906-5414856FD32A}">
      <dgm:prSet/>
      <dgm:spPr/>
      <dgm:t>
        <a:bodyPr/>
        <a:lstStyle/>
        <a:p>
          <a:endParaRPr lang="en-US"/>
        </a:p>
      </dgm:t>
    </dgm:pt>
    <dgm:pt modelId="{A75C1EAC-D5AA-6347-9DBB-00C93B7FC480}" type="sibTrans" cxnId="{3D21AFE4-2400-8043-A906-5414856FD32A}">
      <dgm:prSet/>
      <dgm:spPr/>
      <dgm:t>
        <a:bodyPr/>
        <a:lstStyle/>
        <a:p>
          <a:endParaRPr lang="en-US"/>
        </a:p>
      </dgm:t>
    </dgm:pt>
    <dgm:pt modelId="{377F3DF2-75CB-8F49-82A9-7E4D0FC00D54}">
      <dgm:prSet phldrT="[Text]"/>
      <dgm:spPr/>
      <dgm:t>
        <a:bodyPr/>
        <a:lstStyle/>
        <a:p>
          <a:r>
            <a:rPr lang="en-US" dirty="0"/>
            <a:t>Health Outcomes</a:t>
          </a:r>
        </a:p>
      </dgm:t>
    </dgm:pt>
    <dgm:pt modelId="{0516C87E-5B04-0447-AD00-28E4E94D5275}" type="parTrans" cxnId="{58763CB5-93C9-3145-8E51-E2D68C426632}">
      <dgm:prSet/>
      <dgm:spPr/>
      <dgm:t>
        <a:bodyPr/>
        <a:lstStyle/>
        <a:p>
          <a:endParaRPr lang="en-US"/>
        </a:p>
      </dgm:t>
    </dgm:pt>
    <dgm:pt modelId="{3968A914-9B43-B740-80DF-E5325E60333E}" type="sibTrans" cxnId="{58763CB5-93C9-3145-8E51-E2D68C426632}">
      <dgm:prSet/>
      <dgm:spPr/>
      <dgm:t>
        <a:bodyPr/>
        <a:lstStyle/>
        <a:p>
          <a:endParaRPr lang="en-US"/>
        </a:p>
      </dgm:t>
    </dgm:pt>
    <dgm:pt modelId="{EC3E01DE-303C-624A-9279-0CEBA5A0241B}" type="pres">
      <dgm:prSet presAssocID="{98914193-36FF-5644-897B-060BDE52EA8A}" presName="Name0" presStyleCnt="0">
        <dgm:presLayoutVars>
          <dgm:chMax val="7"/>
          <dgm:chPref val="5"/>
        </dgm:presLayoutVars>
      </dgm:prSet>
      <dgm:spPr/>
    </dgm:pt>
    <dgm:pt modelId="{221617EE-078D-F34F-9E28-6BE9AC677E44}" type="pres">
      <dgm:prSet presAssocID="{98914193-36FF-5644-897B-060BDE52EA8A}" presName="arrowNode" presStyleLbl="node1" presStyleIdx="0" presStyleCnt="1" custLinFactNeighborY="625"/>
      <dgm:spPr/>
    </dgm:pt>
    <dgm:pt modelId="{3B0AD2FC-4E09-394E-88B7-6A40D694622B}" type="pres">
      <dgm:prSet presAssocID="{E08B0576-C2F2-F84A-B53C-91733546D03C}" presName="txNode1" presStyleLbl="revTx" presStyleIdx="0" presStyleCnt="5">
        <dgm:presLayoutVars>
          <dgm:bulletEnabled val="1"/>
        </dgm:presLayoutVars>
      </dgm:prSet>
      <dgm:spPr/>
    </dgm:pt>
    <dgm:pt modelId="{55A29CA5-9172-C34B-A2A6-954139856F65}" type="pres">
      <dgm:prSet presAssocID="{F24DA5D3-7A32-2E45-B9BC-5041AC2C70B8}" presName="txNode2" presStyleLbl="revTx" presStyleIdx="1" presStyleCnt="5">
        <dgm:presLayoutVars>
          <dgm:bulletEnabled val="1"/>
        </dgm:presLayoutVars>
      </dgm:prSet>
      <dgm:spPr/>
    </dgm:pt>
    <dgm:pt modelId="{160C5AD1-DD44-AA45-AEA8-A1E9E5BF96DD}" type="pres">
      <dgm:prSet presAssocID="{322BA583-4D90-5E4E-BA16-EA7014009521}" presName="dotNode2" presStyleCnt="0"/>
      <dgm:spPr/>
    </dgm:pt>
    <dgm:pt modelId="{972142AA-7B56-C94E-837A-46D015BF5336}" type="pres">
      <dgm:prSet presAssocID="{322BA583-4D90-5E4E-BA16-EA7014009521}" presName="dotRepeatNode" presStyleLbl="fgShp" presStyleIdx="0" presStyleCnt="3"/>
      <dgm:spPr/>
    </dgm:pt>
    <dgm:pt modelId="{54AF7B48-CB90-1F43-A6AE-6C0B95016F7D}" type="pres">
      <dgm:prSet presAssocID="{AA0F469A-BECD-1F44-AF94-83945314BBFF}" presName="txNode3" presStyleLbl="revTx" presStyleIdx="2" presStyleCnt="5">
        <dgm:presLayoutVars>
          <dgm:bulletEnabled val="1"/>
        </dgm:presLayoutVars>
      </dgm:prSet>
      <dgm:spPr/>
    </dgm:pt>
    <dgm:pt modelId="{17332F25-57D4-F242-B57C-1972D2FCC49C}" type="pres">
      <dgm:prSet presAssocID="{DF825E97-A69D-BE49-A150-8F80DC06A2A1}" presName="dotNode3" presStyleCnt="0"/>
      <dgm:spPr/>
    </dgm:pt>
    <dgm:pt modelId="{4F029414-3FF9-824D-A403-9BD0C6177692}" type="pres">
      <dgm:prSet presAssocID="{DF825E97-A69D-BE49-A150-8F80DC06A2A1}" presName="dotRepeatNode" presStyleLbl="fgShp" presStyleIdx="1" presStyleCnt="3"/>
      <dgm:spPr/>
    </dgm:pt>
    <dgm:pt modelId="{AF085C77-2427-A240-AC09-9E4191AF7076}" type="pres">
      <dgm:prSet presAssocID="{F197D5E7-81CB-2E48-BB0B-358DC7818076}" presName="txNode4" presStyleLbl="revTx" presStyleIdx="3" presStyleCnt="5">
        <dgm:presLayoutVars>
          <dgm:bulletEnabled val="1"/>
        </dgm:presLayoutVars>
      </dgm:prSet>
      <dgm:spPr/>
    </dgm:pt>
    <dgm:pt modelId="{A35623E2-4A8D-D74B-AB7D-D01947153C89}" type="pres">
      <dgm:prSet presAssocID="{A75C1EAC-D5AA-6347-9DBB-00C93B7FC480}" presName="dotNode4" presStyleCnt="0"/>
      <dgm:spPr/>
    </dgm:pt>
    <dgm:pt modelId="{7D89AB83-4D9E-0C41-BB36-9C00C8A9E5BA}" type="pres">
      <dgm:prSet presAssocID="{A75C1EAC-D5AA-6347-9DBB-00C93B7FC480}" presName="dotRepeatNode" presStyleLbl="fgShp" presStyleIdx="2" presStyleCnt="3"/>
      <dgm:spPr/>
    </dgm:pt>
    <dgm:pt modelId="{1093306B-6836-6141-B74A-54FCEAC13E49}" type="pres">
      <dgm:prSet presAssocID="{377F3DF2-75CB-8F49-82A9-7E4D0FC00D54}" presName="txNode5" presStyleLbl="revTx" presStyleIdx="4" presStyleCnt="5" custLinFactNeighborY="3906">
        <dgm:presLayoutVars>
          <dgm:bulletEnabled val="1"/>
        </dgm:presLayoutVars>
      </dgm:prSet>
      <dgm:spPr/>
    </dgm:pt>
  </dgm:ptLst>
  <dgm:cxnLst>
    <dgm:cxn modelId="{19EFA610-6EA6-124D-8922-B4EB9DF4F9DD}" type="presOf" srcId="{F197D5E7-81CB-2E48-BB0B-358DC7818076}" destId="{AF085C77-2427-A240-AC09-9E4191AF7076}" srcOrd="0" destOrd="0" presId="urn:microsoft.com/office/officeart/2009/3/layout/DescendingProcess"/>
    <dgm:cxn modelId="{D93EED13-24BE-6341-8CD7-53162AD70F06}" srcId="{98914193-36FF-5644-897B-060BDE52EA8A}" destId="{E08B0576-C2F2-F84A-B53C-91733546D03C}" srcOrd="0" destOrd="0" parTransId="{B22F9FE0-8120-1146-838D-98D761207B1A}" sibTransId="{E2749606-54A9-CB43-9D74-EF464440F604}"/>
    <dgm:cxn modelId="{F5A0141E-C5C3-9A4B-8782-5985C7ED7AC1}" type="presOf" srcId="{F24DA5D3-7A32-2E45-B9BC-5041AC2C70B8}" destId="{55A29CA5-9172-C34B-A2A6-954139856F65}" srcOrd="0" destOrd="0" presId="urn:microsoft.com/office/officeart/2009/3/layout/DescendingProcess"/>
    <dgm:cxn modelId="{294CA222-A834-A842-9C55-C36300C92200}" srcId="{98914193-36FF-5644-897B-060BDE52EA8A}" destId="{F24DA5D3-7A32-2E45-B9BC-5041AC2C70B8}" srcOrd="1" destOrd="0" parTransId="{76F96CA3-2BC9-7349-81E0-72A23653C078}" sibTransId="{322BA583-4D90-5E4E-BA16-EA7014009521}"/>
    <dgm:cxn modelId="{3807F36B-CDD5-E940-BD83-61B2C2530C9C}" srcId="{98914193-36FF-5644-897B-060BDE52EA8A}" destId="{AA0F469A-BECD-1F44-AF94-83945314BBFF}" srcOrd="2" destOrd="0" parTransId="{AEDAD423-A1E2-1543-B328-04B3D85E89CC}" sibTransId="{DF825E97-A69D-BE49-A150-8F80DC06A2A1}"/>
    <dgm:cxn modelId="{9E99737A-5FB1-5343-AA45-66D6B7761C75}" type="presOf" srcId="{A75C1EAC-D5AA-6347-9DBB-00C93B7FC480}" destId="{7D89AB83-4D9E-0C41-BB36-9C00C8A9E5BA}" srcOrd="0" destOrd="0" presId="urn:microsoft.com/office/officeart/2009/3/layout/DescendingProcess"/>
    <dgm:cxn modelId="{0C9C9F8A-6AA9-DE46-B8DE-145D242F36CB}" type="presOf" srcId="{377F3DF2-75CB-8F49-82A9-7E4D0FC00D54}" destId="{1093306B-6836-6141-B74A-54FCEAC13E49}" srcOrd="0" destOrd="0" presId="urn:microsoft.com/office/officeart/2009/3/layout/DescendingProcess"/>
    <dgm:cxn modelId="{44BC609D-B38C-354C-9009-8B3FEAC5EF71}" type="presOf" srcId="{DF825E97-A69D-BE49-A150-8F80DC06A2A1}" destId="{4F029414-3FF9-824D-A403-9BD0C6177692}" srcOrd="0" destOrd="0" presId="urn:microsoft.com/office/officeart/2009/3/layout/DescendingProcess"/>
    <dgm:cxn modelId="{58763CB5-93C9-3145-8E51-E2D68C426632}" srcId="{98914193-36FF-5644-897B-060BDE52EA8A}" destId="{377F3DF2-75CB-8F49-82A9-7E4D0FC00D54}" srcOrd="4" destOrd="0" parTransId="{0516C87E-5B04-0447-AD00-28E4E94D5275}" sibTransId="{3968A914-9B43-B740-80DF-E5325E60333E}"/>
    <dgm:cxn modelId="{878E38C9-16ED-364D-9E96-D6049C5FD76A}" type="presOf" srcId="{322BA583-4D90-5E4E-BA16-EA7014009521}" destId="{972142AA-7B56-C94E-837A-46D015BF5336}" srcOrd="0" destOrd="0" presId="urn:microsoft.com/office/officeart/2009/3/layout/DescendingProcess"/>
    <dgm:cxn modelId="{6E48CAD5-E9C7-1546-ABEE-AC035431A2C8}" type="presOf" srcId="{E08B0576-C2F2-F84A-B53C-91733546D03C}" destId="{3B0AD2FC-4E09-394E-88B7-6A40D694622B}" srcOrd="0" destOrd="0" presId="urn:microsoft.com/office/officeart/2009/3/layout/DescendingProcess"/>
    <dgm:cxn modelId="{727C29D7-CE23-7547-A632-D5B993FFB245}" type="presOf" srcId="{AA0F469A-BECD-1F44-AF94-83945314BBFF}" destId="{54AF7B48-CB90-1F43-A6AE-6C0B95016F7D}" srcOrd="0" destOrd="0" presId="urn:microsoft.com/office/officeart/2009/3/layout/DescendingProcess"/>
    <dgm:cxn modelId="{3D21AFE4-2400-8043-A906-5414856FD32A}" srcId="{98914193-36FF-5644-897B-060BDE52EA8A}" destId="{F197D5E7-81CB-2E48-BB0B-358DC7818076}" srcOrd="3" destOrd="0" parTransId="{DF676851-925E-D041-9673-F2AD38824C88}" sibTransId="{A75C1EAC-D5AA-6347-9DBB-00C93B7FC480}"/>
    <dgm:cxn modelId="{388548E9-334E-F147-96C0-E1410359A1CC}" type="presOf" srcId="{98914193-36FF-5644-897B-060BDE52EA8A}" destId="{EC3E01DE-303C-624A-9279-0CEBA5A0241B}" srcOrd="0" destOrd="0" presId="urn:microsoft.com/office/officeart/2009/3/layout/DescendingProcess"/>
    <dgm:cxn modelId="{80A1D0DB-8A69-6844-B2EF-569A83052D40}" type="presParOf" srcId="{EC3E01DE-303C-624A-9279-0CEBA5A0241B}" destId="{221617EE-078D-F34F-9E28-6BE9AC677E44}" srcOrd="0" destOrd="0" presId="urn:microsoft.com/office/officeart/2009/3/layout/DescendingProcess"/>
    <dgm:cxn modelId="{425F8D5C-8B15-DF49-BDCE-7B3A29BCC1F7}" type="presParOf" srcId="{EC3E01DE-303C-624A-9279-0CEBA5A0241B}" destId="{3B0AD2FC-4E09-394E-88B7-6A40D694622B}" srcOrd="1" destOrd="0" presId="urn:microsoft.com/office/officeart/2009/3/layout/DescendingProcess"/>
    <dgm:cxn modelId="{B345EBFA-9744-F148-8EB6-BED5BF257FC3}" type="presParOf" srcId="{EC3E01DE-303C-624A-9279-0CEBA5A0241B}" destId="{55A29CA5-9172-C34B-A2A6-954139856F65}" srcOrd="2" destOrd="0" presId="urn:microsoft.com/office/officeart/2009/3/layout/DescendingProcess"/>
    <dgm:cxn modelId="{FDA26CFC-88C2-764E-832A-1710E754ADD6}" type="presParOf" srcId="{EC3E01DE-303C-624A-9279-0CEBA5A0241B}" destId="{160C5AD1-DD44-AA45-AEA8-A1E9E5BF96DD}" srcOrd="3" destOrd="0" presId="urn:microsoft.com/office/officeart/2009/3/layout/DescendingProcess"/>
    <dgm:cxn modelId="{1377C367-5AF0-B045-8FAD-7B7A41A4BD6E}" type="presParOf" srcId="{160C5AD1-DD44-AA45-AEA8-A1E9E5BF96DD}" destId="{972142AA-7B56-C94E-837A-46D015BF5336}" srcOrd="0" destOrd="0" presId="urn:microsoft.com/office/officeart/2009/3/layout/DescendingProcess"/>
    <dgm:cxn modelId="{312C697A-3D7F-084E-8CB5-0EB475EE3E8F}" type="presParOf" srcId="{EC3E01DE-303C-624A-9279-0CEBA5A0241B}" destId="{54AF7B48-CB90-1F43-A6AE-6C0B95016F7D}" srcOrd="4" destOrd="0" presId="urn:microsoft.com/office/officeart/2009/3/layout/DescendingProcess"/>
    <dgm:cxn modelId="{A41B437B-43F7-184A-8DBC-D2F77C6F9480}" type="presParOf" srcId="{EC3E01DE-303C-624A-9279-0CEBA5A0241B}" destId="{17332F25-57D4-F242-B57C-1972D2FCC49C}" srcOrd="5" destOrd="0" presId="urn:microsoft.com/office/officeart/2009/3/layout/DescendingProcess"/>
    <dgm:cxn modelId="{3BFEA059-E3F9-8B4D-93ED-3975E1A47A81}" type="presParOf" srcId="{17332F25-57D4-F242-B57C-1972D2FCC49C}" destId="{4F029414-3FF9-824D-A403-9BD0C6177692}" srcOrd="0" destOrd="0" presId="urn:microsoft.com/office/officeart/2009/3/layout/DescendingProcess"/>
    <dgm:cxn modelId="{0DFF93F3-9694-B948-99B1-F03A4BCBDDE7}" type="presParOf" srcId="{EC3E01DE-303C-624A-9279-0CEBA5A0241B}" destId="{AF085C77-2427-A240-AC09-9E4191AF7076}" srcOrd="6" destOrd="0" presId="urn:microsoft.com/office/officeart/2009/3/layout/DescendingProcess"/>
    <dgm:cxn modelId="{56980459-0960-EE4A-8918-9100E8695CAA}" type="presParOf" srcId="{EC3E01DE-303C-624A-9279-0CEBA5A0241B}" destId="{A35623E2-4A8D-D74B-AB7D-D01947153C89}" srcOrd="7" destOrd="0" presId="urn:microsoft.com/office/officeart/2009/3/layout/DescendingProcess"/>
    <dgm:cxn modelId="{E7C12B30-4868-3448-9A33-0FF1380A85E9}" type="presParOf" srcId="{A35623E2-4A8D-D74B-AB7D-D01947153C89}" destId="{7D89AB83-4D9E-0C41-BB36-9C00C8A9E5BA}" srcOrd="0" destOrd="0" presId="urn:microsoft.com/office/officeart/2009/3/layout/DescendingProcess"/>
    <dgm:cxn modelId="{D3179E75-13C2-D143-9B8C-A39FC840ADC8}" type="presParOf" srcId="{EC3E01DE-303C-624A-9279-0CEBA5A0241B}" destId="{1093306B-6836-6141-B74A-54FCEAC13E49}" srcOrd="8"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617EE-078D-F34F-9E28-6BE9AC677E44}">
      <dsp:nvSpPr>
        <dsp:cNvPr id="0" name=""/>
        <dsp:cNvSpPr/>
      </dsp:nvSpPr>
      <dsp:spPr>
        <a:xfrm rot="4396374">
          <a:off x="1047985" y="808704"/>
          <a:ext cx="3508285" cy="2446591"/>
        </a:xfrm>
        <a:prstGeom prst="swooshArrow">
          <a:avLst>
            <a:gd name="adj1" fmla="val 16310"/>
            <a:gd name="adj2" fmla="val 313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2142AA-7B56-C94E-837A-46D015BF5336}">
      <dsp:nvSpPr>
        <dsp:cNvPr id="0" name=""/>
        <dsp:cNvSpPr/>
      </dsp:nvSpPr>
      <dsp:spPr>
        <a:xfrm>
          <a:off x="2362199" y="1128166"/>
          <a:ext cx="88595" cy="88595"/>
        </a:xfrm>
        <a:prstGeom prst="ellipse">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F029414-3FF9-824D-A403-9BD0C6177692}">
      <dsp:nvSpPr>
        <dsp:cNvPr id="0" name=""/>
        <dsp:cNvSpPr/>
      </dsp:nvSpPr>
      <dsp:spPr>
        <a:xfrm>
          <a:off x="2968833" y="1617472"/>
          <a:ext cx="88595" cy="88595"/>
        </a:xfrm>
        <a:prstGeom prst="ellipse">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7D89AB83-4D9E-0C41-BB36-9C00C8A9E5BA}">
      <dsp:nvSpPr>
        <dsp:cNvPr id="0" name=""/>
        <dsp:cNvSpPr/>
      </dsp:nvSpPr>
      <dsp:spPr>
        <a:xfrm>
          <a:off x="3423472" y="2189683"/>
          <a:ext cx="88595" cy="88595"/>
        </a:xfrm>
        <a:prstGeom prst="ellipse">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B0AD2FC-4E09-394E-88B7-6A40D694622B}">
      <dsp:nvSpPr>
        <dsp:cNvPr id="0" name=""/>
        <dsp:cNvSpPr/>
      </dsp:nvSpPr>
      <dsp:spPr>
        <a:xfrm>
          <a:off x="812799" y="0"/>
          <a:ext cx="1654048"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ctr" defTabSz="933450">
            <a:lnSpc>
              <a:spcPct val="90000"/>
            </a:lnSpc>
            <a:spcBef>
              <a:spcPct val="0"/>
            </a:spcBef>
            <a:spcAft>
              <a:spcPct val="35000"/>
            </a:spcAft>
            <a:buNone/>
          </a:pPr>
          <a:r>
            <a:rPr lang="en-US" sz="2100" kern="1200" dirty="0"/>
            <a:t>Discovery</a:t>
          </a:r>
        </a:p>
      </dsp:txBody>
      <dsp:txXfrm>
        <a:off x="812799" y="0"/>
        <a:ext cx="1654048" cy="650240"/>
      </dsp:txXfrm>
    </dsp:sp>
    <dsp:sp modelId="{55A29CA5-9172-C34B-A2A6-954139856F65}">
      <dsp:nvSpPr>
        <dsp:cNvPr id="0" name=""/>
        <dsp:cNvSpPr/>
      </dsp:nvSpPr>
      <dsp:spPr>
        <a:xfrm>
          <a:off x="2869183" y="847344"/>
          <a:ext cx="2414016"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Exploratory Research</a:t>
          </a:r>
        </a:p>
      </dsp:txBody>
      <dsp:txXfrm>
        <a:off x="2869183" y="847344"/>
        <a:ext cx="2414016" cy="650240"/>
      </dsp:txXfrm>
    </dsp:sp>
    <dsp:sp modelId="{54AF7B48-CB90-1F43-A6AE-6C0B95016F7D}">
      <dsp:nvSpPr>
        <dsp:cNvPr id="0" name=""/>
        <dsp:cNvSpPr/>
      </dsp:nvSpPr>
      <dsp:spPr>
        <a:xfrm>
          <a:off x="812799" y="1336649"/>
          <a:ext cx="1922272"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r" defTabSz="933450">
            <a:lnSpc>
              <a:spcPct val="90000"/>
            </a:lnSpc>
            <a:spcBef>
              <a:spcPct val="0"/>
            </a:spcBef>
            <a:spcAft>
              <a:spcPct val="35000"/>
            </a:spcAft>
            <a:buNone/>
          </a:pPr>
          <a:r>
            <a:rPr lang="en-US" sz="2100" kern="1200" dirty="0"/>
            <a:t>Confirmatory Research</a:t>
          </a:r>
        </a:p>
      </dsp:txBody>
      <dsp:txXfrm>
        <a:off x="812799" y="1336649"/>
        <a:ext cx="1922272" cy="650240"/>
      </dsp:txXfrm>
    </dsp:sp>
    <dsp:sp modelId="{AF085C77-2427-A240-AC09-9E4191AF7076}">
      <dsp:nvSpPr>
        <dsp:cNvPr id="0" name=""/>
        <dsp:cNvSpPr/>
      </dsp:nvSpPr>
      <dsp:spPr>
        <a:xfrm>
          <a:off x="3807968" y="1908860"/>
          <a:ext cx="1475231"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Clinic</a:t>
          </a:r>
        </a:p>
      </dsp:txBody>
      <dsp:txXfrm>
        <a:off x="3807968" y="1908860"/>
        <a:ext cx="1475231" cy="650240"/>
      </dsp:txXfrm>
    </dsp:sp>
    <dsp:sp modelId="{1093306B-6836-6141-B74A-54FCEAC13E49}">
      <dsp:nvSpPr>
        <dsp:cNvPr id="0" name=""/>
        <dsp:cNvSpPr/>
      </dsp:nvSpPr>
      <dsp:spPr>
        <a:xfrm>
          <a:off x="3047999" y="3413759"/>
          <a:ext cx="2235200" cy="65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ctr" defTabSz="933450">
            <a:lnSpc>
              <a:spcPct val="90000"/>
            </a:lnSpc>
            <a:spcBef>
              <a:spcPct val="0"/>
            </a:spcBef>
            <a:spcAft>
              <a:spcPct val="35000"/>
            </a:spcAft>
            <a:buNone/>
          </a:pPr>
          <a:r>
            <a:rPr lang="en-US" sz="2100" kern="1200" dirty="0"/>
            <a:t>Health Outcomes</a:t>
          </a:r>
        </a:p>
      </dsp:txBody>
      <dsp:txXfrm>
        <a:off x="3047999" y="3413759"/>
        <a:ext cx="2235200" cy="650240"/>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17803-DF60-4C8E-AF42-BF9E1C82A36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C22E673-79F9-4FFF-B5AE-798E5D45C54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F8BDDD1-A039-4C76-B5B2-B8145899EFBD}" type="datetimeFigureOut">
              <a:rPr lang="en-US" smtClean="0"/>
              <a:t>9/14/2017</a:t>
            </a:fld>
            <a:endParaRPr lang="en-US"/>
          </a:p>
        </p:txBody>
      </p:sp>
      <p:sp>
        <p:nvSpPr>
          <p:cNvPr id="4" name="Footer Placeholder 3">
            <a:extLst>
              <a:ext uri="{FF2B5EF4-FFF2-40B4-BE49-F238E27FC236}">
                <a16:creationId xmlns:a16="http://schemas.microsoft.com/office/drawing/2014/main" id="{0AE6E74B-B5BB-4F36-A287-F9AB1BEC679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9041E8-1D6A-44BB-A667-413F8F07112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3EC921-B546-4547-9CB2-DAE39260B31B}" type="slidenum">
              <a:rPr lang="en-US" smtClean="0"/>
              <a:t>‹#›</a:t>
            </a:fld>
            <a:endParaRPr lang="en-US"/>
          </a:p>
        </p:txBody>
      </p:sp>
    </p:spTree>
    <p:extLst>
      <p:ext uri="{BB962C8B-B14F-4D97-AF65-F5344CB8AC3E}">
        <p14:creationId xmlns:p14="http://schemas.microsoft.com/office/powerpoint/2010/main" val="1751071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113BFF-A77B-AC43-950D-E78F5D702F8A}" type="datetimeFigureOut">
              <a:rPr lang="en-US" smtClean="0"/>
              <a:t>9/14/2017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DEC958-D592-8648-B6E8-61B016290795}" type="slidenum">
              <a:rPr lang="en-US" smtClean="0"/>
              <a:t>‹#›</a:t>
            </a:fld>
            <a:endParaRPr lang="en-US"/>
          </a:p>
        </p:txBody>
      </p:sp>
    </p:spTree>
    <p:extLst>
      <p:ext uri="{BB962C8B-B14F-4D97-AF65-F5344CB8AC3E}">
        <p14:creationId xmlns:p14="http://schemas.microsoft.com/office/powerpoint/2010/main" val="202528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1</a:t>
            </a:fld>
            <a:endParaRPr lang="en-US"/>
          </a:p>
        </p:txBody>
      </p:sp>
    </p:spTree>
    <p:extLst>
      <p:ext uri="{BB962C8B-B14F-4D97-AF65-F5344CB8AC3E}">
        <p14:creationId xmlns:p14="http://schemas.microsoft.com/office/powerpoint/2010/main" val="119070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Community Engaged Research differs from Community Engagement as an activity. CE Research is primarily about the principles of how to collaborate and work together to conduct research and less about methods or methodologies used in the process of conducting community engaged research. </a:t>
            </a:r>
          </a:p>
          <a:p>
            <a:endParaRPr lang="en-US" dirty="0"/>
          </a:p>
        </p:txBody>
      </p:sp>
      <p:sp>
        <p:nvSpPr>
          <p:cNvPr id="4" name="Slide Number Placeholder 3"/>
          <p:cNvSpPr>
            <a:spLocks noGrp="1"/>
          </p:cNvSpPr>
          <p:nvPr>
            <p:ph type="sldNum" sz="quarter" idx="10"/>
          </p:nvPr>
        </p:nvSpPr>
        <p:spPr/>
        <p:txBody>
          <a:bodyPr/>
          <a:lstStyle/>
          <a:p>
            <a:fld id="{56DEC958-D592-8648-B6E8-61B016290795}" type="slidenum">
              <a:rPr lang="en-US" smtClean="0"/>
              <a:t>10</a:t>
            </a:fld>
            <a:endParaRPr lang="en-US"/>
          </a:p>
        </p:txBody>
      </p:sp>
    </p:spTree>
    <p:extLst>
      <p:ext uri="{BB962C8B-B14F-4D97-AF65-F5344CB8AC3E}">
        <p14:creationId xmlns:p14="http://schemas.microsoft.com/office/powerpoint/2010/main" val="66592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3241" indent="-291179" defTabSz="931774">
              <a:lnSpc>
                <a:spcPct val="90000"/>
              </a:lnSpc>
              <a:spcBef>
                <a:spcPts val="1019"/>
              </a:spcBef>
              <a:buClr>
                <a:srgbClr val="44546A"/>
              </a:buClr>
              <a:buFont typeface="Arial" panose="020B0604020202020204" pitchFamily="34" charset="0"/>
              <a:buChar char="•"/>
              <a:defRPr/>
            </a:pPr>
            <a:r>
              <a:rPr lang="en-US" dirty="0"/>
              <a:t>Examples </a:t>
            </a:r>
            <a:r>
              <a:rPr lang="en-US" dirty="0">
                <a:solidFill>
                  <a:srgbClr val="000000"/>
                </a:solidFill>
                <a:latin typeface="Arial" panose="020B0604020202020204"/>
                <a:cs typeface="Arial" panose="020B0604020202020204" pitchFamily="34" charset="0"/>
              </a:rPr>
              <a:t>Boot Camp</a:t>
            </a:r>
            <a:r>
              <a:rPr lang="en-US" dirty="0">
                <a:solidFill>
                  <a:srgbClr val="000000"/>
                </a:solidFill>
                <a:latin typeface="Arial" panose="020B0604020202020204"/>
                <a:ea typeface="Calibri" panose="020F0502020204030204" pitchFamily="34" charset="0"/>
                <a:cs typeface="Times New Roman" panose="02020603050405020304" pitchFamily="18" charset="0"/>
              </a:rPr>
              <a:t> Translation (BCT) for Patient-Centered Outcomes Research</a:t>
            </a:r>
            <a:endParaRPr lang="en-US" dirty="0">
              <a:solidFill>
                <a:srgbClr val="000000"/>
              </a:solidFill>
              <a:latin typeface="Arial" panose="020B0604020202020204"/>
              <a:cs typeface="Arial" panose="020B0604020202020204" pitchFamily="34" charset="0"/>
            </a:endParaRPr>
          </a:p>
          <a:p>
            <a:pPr marL="553241" indent="-291179" defTabSz="931774">
              <a:lnSpc>
                <a:spcPct val="90000"/>
              </a:lnSpc>
              <a:spcBef>
                <a:spcPts val="1019"/>
              </a:spcBef>
              <a:buClr>
                <a:srgbClr val="44546A"/>
              </a:buClr>
              <a:buFont typeface="Arial" panose="020B0604020202020204" pitchFamily="34" charset="0"/>
              <a:buChar char="•"/>
              <a:defRPr/>
            </a:pPr>
            <a:r>
              <a:rPr lang="en-US" dirty="0">
                <a:solidFill>
                  <a:srgbClr val="000000"/>
                </a:solidFill>
                <a:latin typeface="Arial" panose="020B0604020202020204"/>
                <a:cs typeface="Arial" panose="020B0604020202020204" pitchFamily="34" charset="0"/>
              </a:rPr>
              <a:t>Community Engagement Studios (Vanderbilt)</a:t>
            </a:r>
          </a:p>
          <a:p>
            <a:pPr marL="553241" indent="-291179" defTabSz="931774">
              <a:lnSpc>
                <a:spcPct val="90000"/>
              </a:lnSpc>
              <a:spcBef>
                <a:spcPts val="1019"/>
              </a:spcBef>
              <a:buClr>
                <a:srgbClr val="44546A"/>
              </a:buClr>
              <a:buFont typeface="Arial" panose="020B0604020202020204" pitchFamily="34" charset="0"/>
              <a:buChar char="•"/>
              <a:defRPr/>
            </a:pPr>
            <a:r>
              <a:rPr lang="en-US" dirty="0">
                <a:solidFill>
                  <a:srgbClr val="000000"/>
                </a:solidFill>
                <a:latin typeface="Arial" panose="020B0604020202020204"/>
                <a:cs typeface="Arial" panose="020B0604020202020204" pitchFamily="34" charset="0"/>
              </a:rPr>
              <a:t>Helping </a:t>
            </a:r>
            <a:r>
              <a:rPr lang="en-US" dirty="0">
                <a:solidFill>
                  <a:srgbClr val="000000"/>
                </a:solidFill>
                <a:latin typeface="Arial" panose="020B0604020202020204"/>
              </a:rPr>
              <a:t>Basic Scientists Engage With Community Partners to Enrich and Accelerate Translational Research</a:t>
            </a:r>
          </a:p>
          <a:p>
            <a:pPr marL="553241" indent="-291179" defTabSz="931774">
              <a:lnSpc>
                <a:spcPct val="90000"/>
              </a:lnSpc>
              <a:spcBef>
                <a:spcPts val="1019"/>
              </a:spcBef>
              <a:buClr>
                <a:srgbClr val="44546A"/>
              </a:buClr>
              <a:buFont typeface="Arial" panose="020B0604020202020204" pitchFamily="34" charset="0"/>
              <a:buChar char="•"/>
              <a:defRPr/>
            </a:pPr>
            <a:r>
              <a:rPr lang="en-US" dirty="0">
                <a:solidFill>
                  <a:srgbClr val="000000"/>
                </a:solidFill>
                <a:latin typeface="Arial" panose="020B0604020202020204"/>
              </a:rPr>
              <a:t>CTSA Program Community Mentorship </a:t>
            </a:r>
          </a:p>
          <a:p>
            <a:endParaRPr lang="en-US" dirty="0"/>
          </a:p>
        </p:txBody>
      </p:sp>
      <p:sp>
        <p:nvSpPr>
          <p:cNvPr id="4" name="Slide Number Placeholder 3"/>
          <p:cNvSpPr>
            <a:spLocks noGrp="1"/>
          </p:cNvSpPr>
          <p:nvPr>
            <p:ph type="sldNum" sz="quarter" idx="10"/>
          </p:nvPr>
        </p:nvSpPr>
        <p:spPr/>
        <p:txBody>
          <a:bodyPr/>
          <a:lstStyle/>
          <a:p>
            <a:pPr defTabSz="931774">
              <a:defRPr/>
            </a:pPr>
            <a:fld id="{56DEC958-D592-8648-B6E8-61B016290795}"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81910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25000"/>
                  </a:schemeClr>
                </a:solidFill>
                <a:latin typeface="+mn-lt"/>
              </a:rPr>
              <a:t>Most recent CTSA Program Funding Opportunity Announcement (PAR-15-304)</a:t>
            </a:r>
          </a:p>
          <a:p>
            <a:r>
              <a:rPr lang="en-US" dirty="0"/>
              <a:t>http://grants.nih.gov/grants/guide/pa-files/PAR-15-304.html</a:t>
            </a:r>
          </a:p>
          <a:p>
            <a:endParaRPr lang="en-US" dirty="0"/>
          </a:p>
        </p:txBody>
      </p:sp>
      <p:sp>
        <p:nvSpPr>
          <p:cNvPr id="4" name="Slide Number Placeholder 3"/>
          <p:cNvSpPr>
            <a:spLocks noGrp="1"/>
          </p:cNvSpPr>
          <p:nvPr>
            <p:ph type="sldNum" sz="quarter" idx="10"/>
          </p:nvPr>
        </p:nvSpPr>
        <p:spPr/>
        <p:txBody>
          <a:bodyPr/>
          <a:lstStyle/>
          <a:p>
            <a:pPr defTabSz="931774">
              <a:defRPr/>
            </a:pPr>
            <a:fld id="{E6108C1D-9992-4B83-8F0E-822677649603}" type="slidenum">
              <a:rPr lang="en-US">
                <a:solidFill>
                  <a:prstClr val="black"/>
                </a:solidFill>
                <a:latin typeface="Calibri"/>
              </a:rPr>
              <a:pPr defTabSz="931774">
                <a:defRPr/>
              </a:pPr>
              <a:t>12</a:t>
            </a:fld>
            <a:endParaRPr lang="en-US">
              <a:solidFill>
                <a:prstClr val="black"/>
              </a:solidFill>
              <a:latin typeface="Calibri"/>
            </a:endParaRPr>
          </a:p>
        </p:txBody>
      </p:sp>
    </p:spTree>
    <p:extLst>
      <p:ext uri="{BB962C8B-B14F-4D97-AF65-F5344CB8AC3E}">
        <p14:creationId xmlns:p14="http://schemas.microsoft.com/office/powerpoint/2010/main" val="3617038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Use of the Boot Camp Translation method has resulted in the development of health care concepts and language that are readily accessible to and understandable by local community members and patients. Use of the method has also prompted increased conversations between patients and health care providers and has improved health care for a host of conditions, including colon cancer, asthma, and hypertension</a:t>
            </a:r>
            <a:endParaRPr lang="en-US" dirty="0"/>
          </a:p>
        </p:txBody>
      </p:sp>
      <p:sp>
        <p:nvSpPr>
          <p:cNvPr id="4" name="Slide Number Placeholder 3"/>
          <p:cNvSpPr>
            <a:spLocks noGrp="1"/>
          </p:cNvSpPr>
          <p:nvPr>
            <p:ph type="sldNum" sz="quarter" idx="10"/>
          </p:nvPr>
        </p:nvSpPr>
        <p:spPr/>
        <p:txBody>
          <a:bodyPr/>
          <a:lstStyle/>
          <a:p>
            <a:pPr defTabSz="949478">
              <a:defRPr/>
            </a:pPr>
            <a:fld id="{FBE6FC61-F60C-4698-A007-BF5F55B0CC6A}" type="slidenum">
              <a:rPr lang="en-US">
                <a:solidFill>
                  <a:prstClr val="black"/>
                </a:solidFill>
                <a:latin typeface="Calibri"/>
              </a:rPr>
              <a:pPr defTabSz="949478">
                <a:defRPr/>
              </a:pPr>
              <a:t>13</a:t>
            </a:fld>
            <a:endParaRPr lang="en-US">
              <a:solidFill>
                <a:prstClr val="black"/>
              </a:solidFill>
              <a:latin typeface="Calibri"/>
            </a:endParaRPr>
          </a:p>
        </p:txBody>
      </p:sp>
    </p:spTree>
    <p:extLst>
      <p:ext uri="{BB962C8B-B14F-4D97-AF65-F5344CB8AC3E}">
        <p14:creationId xmlns:p14="http://schemas.microsoft.com/office/powerpoint/2010/main" val="153519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message is that the </a:t>
            </a:r>
            <a:r>
              <a:rPr lang="en-US" dirty="0" err="1"/>
              <a:t>Univ</a:t>
            </a:r>
            <a:r>
              <a:rPr lang="en-US" dirty="0"/>
              <a:t> of Colorado CTSI Program has and continues to host a program called “Boot Camp Translation”. Essentially, the CTSI Researchers partner with local community members to translate complex medical jargon and terminology into user-friendly terms and ultimately facilitate clearer communication of Health Promotion/Disease Prevention information to specific community members.  They are still implementing the program so I would not cite statistics reported below as they have probably changed by now. </a:t>
            </a:r>
          </a:p>
          <a:p>
            <a:r>
              <a:rPr lang="en-US" dirty="0"/>
              <a:t> </a:t>
            </a:r>
          </a:p>
          <a:p>
            <a:r>
              <a:rPr lang="en-US" u="sng" dirty="0"/>
              <a:t>Problem:</a:t>
            </a:r>
            <a:r>
              <a:rPr lang="en-US" dirty="0"/>
              <a:t> Clinical recommendations are created by scientists and professional interest groups but often use medical jargon and concepts that are not easily understood by patients.  Boot Camp Translation (BCT) offers a process where patients and community members collaborate with researchers to translate evidence-based guidelines into language, concepts, and materials accessible to their community.  Originally developed by a grassroots community members and academic researchers, this project studies the efficacy of BCT as a tool to engage diverse rural and urban communities in patient-centered outcomes research. </a:t>
            </a:r>
          </a:p>
          <a:p>
            <a:r>
              <a:rPr lang="en-US" dirty="0"/>
              <a:t> </a:t>
            </a:r>
          </a:p>
          <a:p>
            <a:r>
              <a:rPr lang="en-US" u="sng" dirty="0"/>
              <a:t>Approach/Methods:</a:t>
            </a:r>
            <a:r>
              <a:rPr lang="en-US" dirty="0"/>
              <a:t> BCT, a process based in community-based participatory research principles, was conducted with 11 different community/patient-academic partnerships to translate the evidence-based guidelines and medical information into culturally-relevant language and concepts for diverse communities.  BCT starts with a comprehensive education session followed by facilitated discussions and brain-storming to process and prioritize newly learned information.  This all-day retreat is followed by two additional half-day sessions and 4-8 telephone conversations to finalize the intervention development.  Patients from urban African American, urban Latino, and rural Colorado communities; providers; and payers have all been involved.  Separate BCTs were conducted for English-speaking and Spanish-speaking Latinos. Over 100 community members and 10 academic partners participated.  </a:t>
            </a:r>
          </a:p>
          <a:p>
            <a:r>
              <a:rPr lang="en-US" dirty="0"/>
              <a:t> </a:t>
            </a:r>
          </a:p>
          <a:p>
            <a:r>
              <a:rPr lang="en-US" u="sng" dirty="0"/>
              <a:t>Outcomes:</a:t>
            </a:r>
            <a:r>
              <a:rPr lang="en-US" dirty="0"/>
              <a:t>  BCTs were conducted with eleven diverse community and patient groups and a variety of investigators, including public health workers, clinical investigators, and organizational leaders.  Topics were identified by the community groups and included hypertension, mental health, diabetes, asthma, and obesity.  The pilot BCTs created medically sound health information and materials that reveal and value the different cultures, assets, and needs in each community. For example, multiple BCTs on hypertension were conducted wherein each community group received the same presentation on hypertension but translated the information into different key take home points and intervention materials.  The rural and urban African American groups developed hypertension self-management toolkits that used home blood pressure monitoring to improve blood pressure control and translated evidence based recommendations into handbooks for lifestyle change in their communities.  The Latino groups focused more on increasing awareness and diagnosis; however the two groups differed on the tone of messages and look of materials. The rural intervention resulted in significant improvement in blood pressure control.  The success of this pilot led to the expansion of the original model of community/patient partners to include practice-level patient-provider-staff groups. </a:t>
            </a:r>
          </a:p>
          <a:p>
            <a:r>
              <a:rPr lang="en-US" dirty="0"/>
              <a:t> </a:t>
            </a:r>
          </a:p>
          <a:p>
            <a:r>
              <a:rPr lang="en-US" u="sng" dirty="0"/>
              <a:t>Lessons:</a:t>
            </a:r>
            <a:r>
              <a:rPr lang="en-US" dirty="0"/>
              <a:t>  Diverse communities of patients, providers, and payers respond positively to the BCT process.  BCT is a reliable method for successful long-term community engagement.  BCT promotes the development of successful community or practice interventions through community engagement.  </a:t>
            </a:r>
          </a:p>
          <a:p>
            <a:pPr defTabSz="698830">
              <a:lnSpc>
                <a:spcPct val="115000"/>
              </a:lnSpc>
              <a:buClr>
                <a:srgbClr val="1F497D"/>
              </a:buClr>
              <a:defRPr/>
            </a:pPr>
            <a:endParaRPr lang="en-US" sz="150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9478">
              <a:defRPr/>
            </a:pPr>
            <a:fld id="{FBE6FC61-F60C-4698-A007-BF5F55B0CC6A}" type="slidenum">
              <a:rPr lang="en-US">
                <a:solidFill>
                  <a:prstClr val="black"/>
                </a:solidFill>
                <a:latin typeface="Calibri"/>
              </a:rPr>
              <a:pPr defTabSz="949478">
                <a:defRPr/>
              </a:pPr>
              <a:t>14</a:t>
            </a:fld>
            <a:endParaRPr lang="en-US">
              <a:solidFill>
                <a:prstClr val="black"/>
              </a:solidFill>
              <a:latin typeface="Calibri"/>
            </a:endParaRPr>
          </a:p>
        </p:txBody>
      </p:sp>
    </p:spTree>
    <p:extLst>
      <p:ext uri="{BB962C8B-B14F-4D97-AF65-F5344CB8AC3E}">
        <p14:creationId xmlns:p14="http://schemas.microsoft.com/office/powerpoint/2010/main" val="1233086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2009, the Meharry-Vanderbilt Community-Engaged Research Core began testing new approaches for community engagement, which led to the development of the Community Engagement Studio (CE Studio). This structured program facilitates project-specific input from community and patient stakeholders to enhance research design, implementation, and dissemination. Developers used a team approach. </a:t>
            </a:r>
            <a:endParaRPr lang="en-US" dirty="0"/>
          </a:p>
        </p:txBody>
      </p:sp>
      <p:sp>
        <p:nvSpPr>
          <p:cNvPr id="4" name="Slide Number Placeholder 3"/>
          <p:cNvSpPr>
            <a:spLocks noGrp="1"/>
          </p:cNvSpPr>
          <p:nvPr>
            <p:ph type="sldNum" sz="quarter" idx="10"/>
          </p:nvPr>
        </p:nvSpPr>
        <p:spPr/>
        <p:txBody>
          <a:bodyPr/>
          <a:lstStyle/>
          <a:p>
            <a:pPr defTabSz="949478">
              <a:defRPr/>
            </a:pPr>
            <a:fld id="{FBE6FC61-F60C-4698-A007-BF5F55B0CC6A}" type="slidenum">
              <a:rPr lang="en-US">
                <a:solidFill>
                  <a:prstClr val="black"/>
                </a:solidFill>
                <a:latin typeface="Calibri"/>
              </a:rPr>
              <a:pPr defTabSz="949478">
                <a:defRPr/>
              </a:pPr>
              <a:t>15</a:t>
            </a:fld>
            <a:endParaRPr lang="en-US">
              <a:solidFill>
                <a:prstClr val="black"/>
              </a:solidFill>
              <a:latin typeface="Calibri"/>
            </a:endParaRPr>
          </a:p>
        </p:txBody>
      </p:sp>
    </p:spTree>
    <p:extLst>
      <p:ext uri="{BB962C8B-B14F-4D97-AF65-F5344CB8AC3E}">
        <p14:creationId xmlns:p14="http://schemas.microsoft.com/office/powerpoint/2010/main" val="187738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9478">
              <a:defRPr/>
            </a:pPr>
            <a:fld id="{FBE6FC61-F60C-4698-A007-BF5F55B0CC6A}" type="slidenum">
              <a:rPr lang="en-US">
                <a:solidFill>
                  <a:prstClr val="black"/>
                </a:solidFill>
                <a:latin typeface="Calibri"/>
              </a:rPr>
              <a:pPr defTabSz="949478">
                <a:defRPr/>
              </a:pPr>
              <a:t>16</a:t>
            </a:fld>
            <a:endParaRPr lang="en-US">
              <a:solidFill>
                <a:prstClr val="black"/>
              </a:solidFill>
              <a:latin typeface="Calibri"/>
            </a:endParaRPr>
          </a:p>
        </p:txBody>
      </p:sp>
    </p:spTree>
    <p:extLst>
      <p:ext uri="{BB962C8B-B14F-4D97-AF65-F5344CB8AC3E}">
        <p14:creationId xmlns:p14="http://schemas.microsoft.com/office/powerpoint/2010/main" val="3815632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dirty="0">
              <a:solidFill>
                <a:srgbClr val="231F20"/>
              </a:solidFill>
              <a:latin typeface="Trebuchet MS" panose="020B0603020202020204" pitchFamily="34" charset="0"/>
            </a:endParaRPr>
          </a:p>
          <a:p>
            <a:pPr>
              <a:lnSpc>
                <a:spcPct val="90000"/>
              </a:lnSpc>
            </a:pPr>
            <a:r>
              <a:rPr lang="en-US" dirty="0">
                <a:latin typeface="Trebuchet MS" panose="020B0603020202020204" pitchFamily="34" charset="0"/>
              </a:rPr>
              <a:t>Community engagement is a crucial part of the translational science process, said Cecilia </a:t>
            </a:r>
            <a:r>
              <a:rPr lang="en-US" dirty="0" err="1">
                <a:latin typeface="Trebuchet MS" panose="020B0603020202020204" pitchFamily="34" charset="0"/>
              </a:rPr>
              <a:t>Patino</a:t>
            </a:r>
            <a:r>
              <a:rPr lang="en-US" dirty="0">
                <a:latin typeface="Trebuchet MS" panose="020B0603020202020204" pitchFamily="34" charset="0"/>
              </a:rPr>
              <a:t>-Sutton, M.D., Ph.D., M.Ed., associate professor of clinical preventive medicine, co-director of the KL2 Program and director of the research career development program at the USC Keck School of Medicine. Under her direction, the medical school has created a program to connect early stage clinical and translational scientists, like </a:t>
            </a:r>
            <a:r>
              <a:rPr lang="en-US" dirty="0" err="1">
                <a:latin typeface="Trebuchet MS" panose="020B0603020202020204" pitchFamily="34" charset="0"/>
              </a:rPr>
              <a:t>Amezcua</a:t>
            </a:r>
            <a:r>
              <a:rPr lang="en-US" dirty="0">
                <a:latin typeface="Trebuchet MS" panose="020B0603020202020204" pitchFamily="34" charset="0"/>
              </a:rPr>
              <a:t>, with mentors from community-based organizations in Los Angeles who understand the investigators areas of research. USC participants were asked to work with their mentors to identify opportunities for the community to provide feedback to some aspect of the investigators’ research and then present the work to community audiences with expertise in the same topic.</a:t>
            </a:r>
          </a:p>
          <a:p>
            <a:r>
              <a:rPr lang="en-US" dirty="0" err="1"/>
              <a:t>Amezcua</a:t>
            </a:r>
            <a:r>
              <a:rPr lang="en-US" dirty="0"/>
              <a:t> found that because of a lack of research studies about MS in the Latino population, little is known about how social and cultural factors affect the disease’s severity and progression.</a:t>
            </a:r>
          </a:p>
          <a:p>
            <a:r>
              <a:rPr lang="en-US" dirty="0"/>
              <a:t>The experience helped her grow as a translational scientist.</a:t>
            </a:r>
          </a:p>
          <a:p>
            <a:r>
              <a:rPr lang="en-US" dirty="0"/>
              <a:t>“While I had been focused on better understanding the genetic influences of MS for many years, prior to the SC CSTI community mentorship program, I had not realized I needed to spend more time with families living with the disease,” </a:t>
            </a:r>
            <a:r>
              <a:rPr lang="en-US" dirty="0" err="1"/>
              <a:t>Amezcua</a:t>
            </a:r>
            <a:r>
              <a:rPr lang="en-US" dirty="0"/>
              <a:t> said, adding, “My research now includes a focus on the perception and behaviors of the Latino community with MS to better understand how they live with disabilities that come with the disease.”</a:t>
            </a:r>
          </a:p>
          <a:p>
            <a:endParaRPr lang="en-US" sz="600" dirty="0">
              <a:solidFill>
                <a:schemeClr val="bg1"/>
              </a:solidFill>
              <a:latin typeface="Trebuchet MS" panose="020B0603020202020204" pitchFamily="34" charset="0"/>
            </a:endParaRPr>
          </a:p>
          <a:p>
            <a:endParaRPr lang="en-US" dirty="0">
              <a:solidFill>
                <a:srgbClr val="231F20"/>
              </a:solidFill>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56DEC958-D592-8648-B6E8-61B016290795}" type="slidenum">
              <a:rPr lang="en-US" smtClean="0"/>
              <a:t>17</a:t>
            </a:fld>
            <a:endParaRPr lang="en-US"/>
          </a:p>
        </p:txBody>
      </p:sp>
    </p:spTree>
    <p:extLst>
      <p:ext uri="{BB962C8B-B14F-4D97-AF65-F5344CB8AC3E}">
        <p14:creationId xmlns:p14="http://schemas.microsoft.com/office/powerpoint/2010/main" val="98734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Conference is the “brain child” and organized by the RIC Co-PI, Dr. Consuelo H. Wilkins and most of the attendees are our CTSA Community Engagement Core PIs </a:t>
            </a:r>
          </a:p>
          <a:p>
            <a:r>
              <a:rPr lang="en-US" dirty="0"/>
              <a:t> </a:t>
            </a:r>
          </a:p>
          <a:p>
            <a:endParaRPr lang="en-US" dirty="0"/>
          </a:p>
        </p:txBody>
      </p:sp>
      <p:sp>
        <p:nvSpPr>
          <p:cNvPr id="4" name="Slide Number Placeholder 3"/>
          <p:cNvSpPr>
            <a:spLocks noGrp="1"/>
          </p:cNvSpPr>
          <p:nvPr>
            <p:ph type="sldNum" sz="quarter" idx="10"/>
          </p:nvPr>
        </p:nvSpPr>
        <p:spPr/>
        <p:txBody>
          <a:bodyPr/>
          <a:lstStyle/>
          <a:p>
            <a:fld id="{56DEC958-D592-8648-B6E8-61B016290795}" type="slidenum">
              <a:rPr lang="en-US" smtClean="0"/>
              <a:t>18</a:t>
            </a:fld>
            <a:endParaRPr lang="en-US"/>
          </a:p>
        </p:txBody>
      </p:sp>
    </p:spTree>
    <p:extLst>
      <p:ext uri="{BB962C8B-B14F-4D97-AF65-F5344CB8AC3E}">
        <p14:creationId xmlns:p14="http://schemas.microsoft.com/office/powerpoint/2010/main" val="358813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340806F3-9807-DF43-A63E-F483E31A4CD0}" type="slidenum">
              <a:rPr lang="en-US">
                <a:solidFill>
                  <a:prstClr val="black"/>
                </a:solidFill>
                <a:latin typeface="Calibri"/>
              </a:rPr>
              <a:pPr defTabSz="931774">
                <a:defRPr/>
              </a:pPr>
              <a:t>19</a:t>
            </a:fld>
            <a:endParaRPr lang="en-US" dirty="0">
              <a:solidFill>
                <a:prstClr val="black"/>
              </a:solidFill>
              <a:latin typeface="Calibri"/>
            </a:endParaRPr>
          </a:p>
        </p:txBody>
      </p:sp>
    </p:spTree>
    <p:extLst>
      <p:ext uri="{BB962C8B-B14F-4D97-AF65-F5344CB8AC3E}">
        <p14:creationId xmlns:p14="http://schemas.microsoft.com/office/powerpoint/2010/main" val="1590451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2</a:t>
            </a:fld>
            <a:endParaRPr lang="en-US"/>
          </a:p>
        </p:txBody>
      </p:sp>
    </p:spTree>
    <p:extLst>
      <p:ext uri="{BB962C8B-B14F-4D97-AF65-F5344CB8AC3E}">
        <p14:creationId xmlns:p14="http://schemas.microsoft.com/office/powerpoint/2010/main" val="142459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Lack of trust is significant barrier to recruitment;</a:t>
            </a:r>
          </a:p>
        </p:txBody>
      </p:sp>
      <p:sp>
        <p:nvSpPr>
          <p:cNvPr id="4" name="Slide Number Placeholder 3"/>
          <p:cNvSpPr>
            <a:spLocks noGrp="1"/>
          </p:cNvSpPr>
          <p:nvPr>
            <p:ph type="sldNum" sz="quarter" idx="10"/>
          </p:nvPr>
        </p:nvSpPr>
        <p:spPr/>
        <p:txBody>
          <a:bodyPr/>
          <a:lstStyle/>
          <a:p>
            <a:fld id="{56DEC958-D592-8648-B6E8-61B016290795}" type="slidenum">
              <a:rPr lang="en-US" smtClean="0"/>
              <a:t>20</a:t>
            </a:fld>
            <a:endParaRPr lang="en-US"/>
          </a:p>
        </p:txBody>
      </p:sp>
    </p:spTree>
    <p:extLst>
      <p:ext uri="{BB962C8B-B14F-4D97-AF65-F5344CB8AC3E}">
        <p14:creationId xmlns:p14="http://schemas.microsoft.com/office/powerpoint/2010/main" val="109389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DEC958-D592-8648-B6E8-61B016290795}" type="slidenum">
              <a:rPr lang="en-US" smtClean="0"/>
              <a:t>21</a:t>
            </a:fld>
            <a:endParaRPr lang="en-US"/>
          </a:p>
        </p:txBody>
      </p:sp>
    </p:spTree>
    <p:extLst>
      <p:ext uri="{BB962C8B-B14F-4D97-AF65-F5344CB8AC3E}">
        <p14:creationId xmlns:p14="http://schemas.microsoft.com/office/powerpoint/2010/main" val="15609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22</a:t>
            </a:fld>
            <a:endParaRPr lang="en-US"/>
          </a:p>
        </p:txBody>
      </p:sp>
    </p:spTree>
    <p:extLst>
      <p:ext uri="{BB962C8B-B14F-4D97-AF65-F5344CB8AC3E}">
        <p14:creationId xmlns:p14="http://schemas.microsoft.com/office/powerpoint/2010/main" val="3288879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23</a:t>
            </a:fld>
            <a:endParaRPr lang="en-US"/>
          </a:p>
        </p:txBody>
      </p:sp>
    </p:spTree>
    <p:extLst>
      <p:ext uri="{BB962C8B-B14F-4D97-AF65-F5344CB8AC3E}">
        <p14:creationId xmlns:p14="http://schemas.microsoft.com/office/powerpoint/2010/main" val="37735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4668" indent="-184668">
              <a:buFont typeface="Arial"/>
              <a:buChar char="•"/>
            </a:pPr>
            <a:endParaRPr lang="en-US" baseline="0" dirty="0"/>
          </a:p>
        </p:txBody>
      </p:sp>
    </p:spTree>
    <p:extLst>
      <p:ext uri="{BB962C8B-B14F-4D97-AF65-F5344CB8AC3E}">
        <p14:creationId xmlns:p14="http://schemas.microsoft.com/office/powerpoint/2010/main" val="375663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4</a:t>
            </a:fld>
            <a:endParaRPr lang="en-US"/>
          </a:p>
        </p:txBody>
      </p:sp>
    </p:spTree>
    <p:extLst>
      <p:ext uri="{BB962C8B-B14F-4D97-AF65-F5344CB8AC3E}">
        <p14:creationId xmlns:p14="http://schemas.microsoft.com/office/powerpoint/2010/main" val="827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5</a:t>
            </a:fld>
            <a:endParaRPr lang="en-US"/>
          </a:p>
        </p:txBody>
      </p:sp>
    </p:spTree>
    <p:extLst>
      <p:ext uri="{BB962C8B-B14F-4D97-AF65-F5344CB8AC3E}">
        <p14:creationId xmlns:p14="http://schemas.microsoft.com/office/powerpoint/2010/main" val="15618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lnSpc>
                <a:spcPct val="90000"/>
              </a:lnSpc>
              <a:spcBef>
                <a:spcPts val="1019"/>
              </a:spcBef>
              <a:buClr>
                <a:srgbClr val="44546A"/>
              </a:buClr>
              <a:buFont typeface="Arial" panose="020B0604020202020204" pitchFamily="34" charset="0"/>
              <a:buChar char="•"/>
              <a:defRPr/>
            </a:pPr>
            <a:r>
              <a:rPr lang="en-US" sz="2400" dirty="0">
                <a:solidFill>
                  <a:srgbClr val="000000"/>
                </a:solidFill>
                <a:latin typeface="Arial" charset="0"/>
              </a:rPr>
              <a:t>Goal: To engage patients as essential partners in research and development</a:t>
            </a:r>
          </a:p>
          <a:p>
            <a:endParaRPr lang="en-US" dirty="0"/>
          </a:p>
        </p:txBody>
      </p:sp>
      <p:sp>
        <p:nvSpPr>
          <p:cNvPr id="4" name="Slide Number Placeholder 3"/>
          <p:cNvSpPr>
            <a:spLocks noGrp="1"/>
          </p:cNvSpPr>
          <p:nvPr>
            <p:ph type="sldNum" sz="quarter" idx="10"/>
          </p:nvPr>
        </p:nvSpPr>
        <p:spPr/>
        <p:txBody>
          <a:bodyPr/>
          <a:lstStyle/>
          <a:p>
            <a:fld id="{56DEC958-D592-8648-B6E8-61B016290795}" type="slidenum">
              <a:rPr lang="en-US" smtClean="0"/>
              <a:t>6</a:t>
            </a:fld>
            <a:endParaRPr lang="en-US"/>
          </a:p>
        </p:txBody>
      </p:sp>
    </p:spTree>
    <p:extLst>
      <p:ext uri="{BB962C8B-B14F-4D97-AF65-F5344CB8AC3E}">
        <p14:creationId xmlns:p14="http://schemas.microsoft.com/office/powerpoint/2010/main" val="303146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7</a:t>
            </a:fld>
            <a:endParaRPr lang="en-US"/>
          </a:p>
        </p:txBody>
      </p:sp>
    </p:spTree>
    <p:extLst>
      <p:ext uri="{BB962C8B-B14F-4D97-AF65-F5344CB8AC3E}">
        <p14:creationId xmlns:p14="http://schemas.microsoft.com/office/powerpoint/2010/main" val="1122081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90000"/>
              </a:lnSpc>
              <a:spcAft>
                <a:spcPts val="611"/>
              </a:spcAft>
              <a:buClr>
                <a:srgbClr val="4D4D4D"/>
              </a:buClr>
              <a:buFont typeface="Arial" pitchFamily="34" charset="0"/>
              <a:buChar char="•"/>
            </a:pPr>
            <a:r>
              <a:rPr lang="en-US" dirty="0">
                <a:solidFill>
                  <a:schemeClr val="bg2">
                    <a:lumMod val="10000"/>
                  </a:schemeClr>
                </a:solidFill>
                <a:cs typeface="Arial" panose="020B0604020202020204" pitchFamily="34" charset="0"/>
              </a:rPr>
              <a:t>Collaboratively create a </a:t>
            </a:r>
            <a:r>
              <a:rPr lang="en-US" b="1" dirty="0">
                <a:solidFill>
                  <a:schemeClr val="bg2">
                    <a:lumMod val="10000"/>
                  </a:schemeClr>
                </a:solidFill>
                <a:cs typeface="Arial" panose="020B0604020202020204" pitchFamily="34" charset="0"/>
              </a:rPr>
              <a:t>well-designed source for online educational and informational research resources and tools</a:t>
            </a:r>
            <a:r>
              <a:rPr lang="en-US" dirty="0">
                <a:solidFill>
                  <a:schemeClr val="bg2">
                    <a:lumMod val="10000"/>
                  </a:schemeClr>
                </a:solidFill>
                <a:cs typeface="Arial" panose="020B0604020202020204" pitchFamily="34" charset="0"/>
              </a:rPr>
              <a:t>.</a:t>
            </a:r>
          </a:p>
          <a:p>
            <a:pPr marL="349415" indent="-349415">
              <a:lnSpc>
                <a:spcPct val="90000"/>
              </a:lnSpc>
              <a:spcAft>
                <a:spcPts val="611"/>
              </a:spcAft>
              <a:buClr>
                <a:srgbClr val="4D4D4D"/>
              </a:buClr>
              <a:buFont typeface="Arial" pitchFamily="34" charset="0"/>
              <a:buChar char="•"/>
            </a:pPr>
            <a:r>
              <a:rPr lang="en-US" dirty="0">
                <a:solidFill>
                  <a:schemeClr val="bg2">
                    <a:lumMod val="10000"/>
                  </a:schemeClr>
                </a:solidFill>
                <a:cs typeface="Arial" panose="020B0604020202020204" pitchFamily="34" charset="0"/>
              </a:rPr>
              <a:t>Provide a </a:t>
            </a:r>
            <a:r>
              <a:rPr lang="en-US" b="1" dirty="0">
                <a:solidFill>
                  <a:schemeClr val="bg2">
                    <a:lumMod val="10000"/>
                  </a:schemeClr>
                </a:solidFill>
                <a:cs typeface="Arial" panose="020B0604020202020204" pitchFamily="34" charset="0"/>
              </a:rPr>
              <a:t>single online portal with resources </a:t>
            </a:r>
            <a:r>
              <a:rPr lang="en-US" dirty="0">
                <a:solidFill>
                  <a:schemeClr val="bg2">
                    <a:lumMod val="10000"/>
                  </a:schemeClr>
                </a:solidFill>
                <a:cs typeface="Arial" panose="020B0604020202020204" pitchFamily="34" charset="0"/>
              </a:rPr>
              <a:t>that patient groups can readily access along with context.</a:t>
            </a:r>
          </a:p>
          <a:p>
            <a:pPr marL="349415" indent="-349415">
              <a:lnSpc>
                <a:spcPct val="90000"/>
              </a:lnSpc>
              <a:spcAft>
                <a:spcPts val="611"/>
              </a:spcAft>
              <a:buClr>
                <a:srgbClr val="4D4D4D"/>
              </a:buClr>
              <a:buFont typeface="Arial" pitchFamily="34" charset="0"/>
              <a:buChar char="•"/>
            </a:pPr>
            <a:r>
              <a:rPr lang="en-US" b="1" dirty="0">
                <a:solidFill>
                  <a:schemeClr val="bg2">
                    <a:lumMod val="10000"/>
                  </a:schemeClr>
                </a:solidFill>
                <a:cs typeface="Arial" panose="020B0604020202020204" pitchFamily="34" charset="0"/>
              </a:rPr>
              <a:t>Improve coordination </a:t>
            </a:r>
            <a:r>
              <a:rPr lang="en-US" dirty="0">
                <a:solidFill>
                  <a:schemeClr val="bg2">
                    <a:lumMod val="10000"/>
                  </a:schemeClr>
                </a:solidFill>
                <a:cs typeface="Arial" panose="020B0604020202020204" pitchFamily="34" charset="0"/>
              </a:rPr>
              <a:t>rather than re-create existing resources.</a:t>
            </a:r>
          </a:p>
          <a:p>
            <a:pPr marL="349415" indent="-349415">
              <a:lnSpc>
                <a:spcPct val="90000"/>
              </a:lnSpc>
              <a:spcAft>
                <a:spcPts val="611"/>
              </a:spcAft>
              <a:buClr>
                <a:srgbClr val="4D4D4D"/>
              </a:buClr>
              <a:buFont typeface="Arial" pitchFamily="34" charset="0"/>
              <a:buChar char="•"/>
            </a:pPr>
            <a:r>
              <a:rPr lang="en-US" dirty="0">
                <a:solidFill>
                  <a:schemeClr val="bg2">
                    <a:lumMod val="10000"/>
                  </a:schemeClr>
                </a:solidFill>
                <a:cs typeface="Arial" panose="020B0604020202020204" pitchFamily="34" charset="0"/>
              </a:rPr>
              <a:t>Facilitate opportunities to </a:t>
            </a:r>
            <a:r>
              <a:rPr lang="en-US" b="1" dirty="0">
                <a:solidFill>
                  <a:schemeClr val="bg2">
                    <a:lumMod val="10000"/>
                  </a:schemeClr>
                </a:solidFill>
                <a:cs typeface="Arial" panose="020B0604020202020204" pitchFamily="34" charset="0"/>
              </a:rPr>
              <a:t>bring groups together</a:t>
            </a:r>
            <a:r>
              <a:rPr lang="en-US" dirty="0">
                <a:solidFill>
                  <a:schemeClr val="bg2">
                    <a:lumMod val="10000"/>
                  </a:schemeClr>
                </a:solidFill>
                <a:cs typeface="Arial" panose="020B0604020202020204" pitchFamily="34" charset="0"/>
              </a:rPr>
              <a:t>, </a:t>
            </a:r>
            <a:r>
              <a:rPr lang="en-US" b="1" dirty="0">
                <a:solidFill>
                  <a:schemeClr val="bg2">
                    <a:lumMod val="10000"/>
                  </a:schemeClr>
                </a:solidFill>
                <a:cs typeface="Arial" panose="020B0604020202020204" pitchFamily="34" charset="0"/>
              </a:rPr>
              <a:t>identify gaps </a:t>
            </a:r>
            <a:r>
              <a:rPr lang="en-US" dirty="0">
                <a:solidFill>
                  <a:schemeClr val="bg2">
                    <a:lumMod val="10000"/>
                  </a:schemeClr>
                </a:solidFill>
                <a:cs typeface="Arial" panose="020B0604020202020204" pitchFamily="34" charset="0"/>
              </a:rPr>
              <a:t>in online resources, and </a:t>
            </a:r>
            <a:r>
              <a:rPr lang="en-US" b="1" dirty="0">
                <a:solidFill>
                  <a:schemeClr val="bg2">
                    <a:lumMod val="10000"/>
                  </a:schemeClr>
                </a:solidFill>
                <a:cs typeface="Arial" panose="020B0604020202020204" pitchFamily="34" charset="0"/>
              </a:rPr>
              <a:t>disseminate information </a:t>
            </a:r>
            <a:r>
              <a:rPr lang="en-US" dirty="0">
                <a:solidFill>
                  <a:schemeClr val="bg2">
                    <a:lumMod val="10000"/>
                  </a:schemeClr>
                </a:solidFill>
                <a:cs typeface="Arial" panose="020B0604020202020204" pitchFamily="34" charset="0"/>
              </a:rPr>
              <a:t>to patient groups.</a:t>
            </a:r>
          </a:p>
          <a:p>
            <a:pPr marL="349415" indent="-349415">
              <a:lnSpc>
                <a:spcPct val="90000"/>
              </a:lnSpc>
              <a:spcAft>
                <a:spcPts val="611"/>
              </a:spcAft>
              <a:buClr>
                <a:srgbClr val="4D4D4D"/>
              </a:buClr>
              <a:buFont typeface="Arial" pitchFamily="34" charset="0"/>
              <a:buChar char="•"/>
            </a:pPr>
            <a:r>
              <a:rPr lang="en-US" dirty="0">
                <a:solidFill>
                  <a:schemeClr val="bg2">
                    <a:lumMod val="10000"/>
                  </a:schemeClr>
                </a:solidFill>
                <a:cs typeface="Arial" panose="020B0604020202020204" pitchFamily="34" charset="0"/>
              </a:rPr>
              <a:t>Promote</a:t>
            </a:r>
            <a:r>
              <a:rPr lang="en-US" b="1" dirty="0">
                <a:solidFill>
                  <a:schemeClr val="bg2">
                    <a:lumMod val="10000"/>
                  </a:schemeClr>
                </a:solidFill>
                <a:cs typeface="Arial" panose="020B0604020202020204" pitchFamily="34" charset="0"/>
              </a:rPr>
              <a:t> continuity across the lifecycle of the drug development process</a:t>
            </a:r>
            <a:r>
              <a:rPr lang="en-US" dirty="0">
                <a:solidFill>
                  <a:schemeClr val="bg2">
                    <a:lumMod val="10000"/>
                  </a:schemeClr>
                </a:solidFill>
                <a:cs typeface="Arial" panose="020B0604020202020204" pitchFamily="34" charset="0"/>
              </a:rPr>
              <a:t>.</a:t>
            </a:r>
            <a:endParaRPr lang="en-US" dirty="0"/>
          </a:p>
        </p:txBody>
      </p:sp>
      <p:sp>
        <p:nvSpPr>
          <p:cNvPr id="4" name="Slide Number Placeholder 3"/>
          <p:cNvSpPr>
            <a:spLocks noGrp="1"/>
          </p:cNvSpPr>
          <p:nvPr>
            <p:ph type="sldNum" sz="quarter" idx="10"/>
          </p:nvPr>
        </p:nvSpPr>
        <p:spPr/>
        <p:txBody>
          <a:bodyPr/>
          <a:lstStyle/>
          <a:p>
            <a:pPr defTabSz="931774">
              <a:defRPr/>
            </a:pPr>
            <a:fld id="{56DEC958-D592-8648-B6E8-61B01629079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8960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DEC958-D592-8648-B6E8-61B016290795}" type="slidenum">
              <a:rPr lang="en-US" smtClean="0"/>
              <a:t>9</a:t>
            </a:fld>
            <a:endParaRPr lang="en-US"/>
          </a:p>
        </p:txBody>
      </p:sp>
    </p:spTree>
    <p:extLst>
      <p:ext uri="{BB962C8B-B14F-4D97-AF65-F5344CB8AC3E}">
        <p14:creationId xmlns:p14="http://schemas.microsoft.com/office/powerpoint/2010/main" val="540037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8" cy="6857463"/>
          </a:xfrm>
          <a:prstGeom prst="rect">
            <a:avLst/>
          </a:prstGeom>
        </p:spPr>
      </p:pic>
      <p:sp>
        <p:nvSpPr>
          <p:cNvPr id="2" name="Title 1"/>
          <p:cNvSpPr>
            <a:spLocks noGrp="1"/>
          </p:cNvSpPr>
          <p:nvPr>
            <p:ph type="ctrTitle" hasCustomPrompt="1"/>
          </p:nvPr>
        </p:nvSpPr>
        <p:spPr>
          <a:xfrm>
            <a:off x="203200" y="1409835"/>
            <a:ext cx="8750300" cy="1714231"/>
          </a:xfrm>
        </p:spPr>
        <p:txBody>
          <a:bodyPr anchor="b" anchorCtr="0">
            <a:normAutofit/>
          </a:bodyPr>
          <a:lstStyle>
            <a:lvl1pPr algn="ctr">
              <a:defRPr sz="4000" b="0" baseline="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203200" y="3428731"/>
            <a:ext cx="8636000" cy="636270"/>
          </a:xfrm>
        </p:spPr>
        <p:txBody>
          <a:bodyPr anchor="ctr">
            <a:normAutofit/>
          </a:bodyPr>
          <a:lstStyle>
            <a:lvl1pPr marL="0" indent="0" algn="ctr">
              <a:buNone/>
              <a:defRPr sz="2600" b="0" i="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p:txBody>
      </p:sp>
      <p:sp>
        <p:nvSpPr>
          <p:cNvPr id="11" name="Text Placeholder 10"/>
          <p:cNvSpPr>
            <a:spLocks noGrp="1"/>
          </p:cNvSpPr>
          <p:nvPr>
            <p:ph type="body" sz="quarter" idx="10" hasCustomPrompt="1"/>
          </p:nvPr>
        </p:nvSpPr>
        <p:spPr>
          <a:xfrm>
            <a:off x="203200" y="4065001"/>
            <a:ext cx="8636000" cy="672099"/>
          </a:xfrm>
        </p:spPr>
        <p:txBody>
          <a:bodyPr>
            <a:normAutofit/>
          </a:bodyPr>
          <a:lstStyle>
            <a:lvl1pPr marL="0" indent="0" algn="ctr">
              <a:buFontTx/>
              <a:buNone/>
              <a:defRPr sz="2200" b="0" i="1" baseline="0">
                <a:solidFill>
                  <a:schemeClr val="accent3"/>
                </a:solidFill>
                <a:latin typeface="Arial" charset="0"/>
              </a:defRPr>
            </a:lvl1pPr>
          </a:lstStyle>
          <a:p>
            <a:pPr lvl="0"/>
            <a:r>
              <a:rPr lang="en-US" dirty="0"/>
              <a:t>Presenter’s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_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lvl1pPr>
              <a:defRPr sz="2700" b="1">
                <a:solidFill>
                  <a:srgbClr val="106379"/>
                </a:solidFill>
                <a:latin typeface="Trebuchet MS"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3200400" y="6324602"/>
            <a:ext cx="2133600" cy="365125"/>
          </a:xfrm>
        </p:spPr>
        <p:txBody>
          <a:bodyPr/>
          <a:lstStyle>
            <a:lvl1pPr algn="ctr">
              <a:defRPr>
                <a:solidFill>
                  <a:schemeClr val="bg1"/>
                </a:solidFill>
                <a:latin typeface="Trebuchet MS" pitchFamily="34" charset="0"/>
              </a:defRPr>
            </a:lvl1pPr>
          </a:lstStyle>
          <a:p>
            <a:fld id="{4C1A5566-1473-4D00-B97C-F753F50033F8}" type="slidenum">
              <a:rPr lang="en-US" smtClean="0"/>
              <a:pPr/>
              <a:t>‹#›</a:t>
            </a:fld>
            <a:endParaRPr lang="en-US"/>
          </a:p>
        </p:txBody>
      </p:sp>
      <p:sp>
        <p:nvSpPr>
          <p:cNvPr id="9" name="Content Placeholder 8"/>
          <p:cNvSpPr>
            <a:spLocks noGrp="1"/>
          </p:cNvSpPr>
          <p:nvPr>
            <p:ph sz="quarter" idx="13"/>
          </p:nvPr>
        </p:nvSpPr>
        <p:spPr>
          <a:xfrm>
            <a:off x="457200" y="1524000"/>
            <a:ext cx="8229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477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25963"/>
          </a:xfrm>
        </p:spPr>
        <p:txBody>
          <a:bodyPr>
            <a:normAutofit/>
          </a:bodyPr>
          <a:lstStyle>
            <a:lvl1pPr>
              <a:defRPr sz="1950"/>
            </a:lvl1pPr>
            <a:lvl2pPr>
              <a:defRPr sz="165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4000"/>
            <a:ext cx="4038600" cy="4525963"/>
          </a:xfrm>
        </p:spPr>
        <p:txBody>
          <a:bodyPr>
            <a:normAutofit/>
          </a:bodyPr>
          <a:lstStyle>
            <a:lvl1pPr>
              <a:defRPr sz="1950"/>
            </a:lvl1pPr>
            <a:lvl2pPr>
              <a:defRPr sz="1650"/>
            </a:lvl2pPr>
            <a:lvl3pPr>
              <a:defRPr sz="1500"/>
            </a:lvl3pPr>
            <a:lvl4pPr>
              <a:defRPr sz="1350"/>
            </a:lvl4pPr>
            <a:lvl5pP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3429000" y="6324602"/>
            <a:ext cx="2133600" cy="365125"/>
          </a:xfrm>
        </p:spPr>
        <p:txBody>
          <a:bodyPr/>
          <a:lstStyle>
            <a:lvl1pPr algn="ctr">
              <a:defRPr>
                <a:solidFill>
                  <a:schemeClr val="bg1"/>
                </a:solidFill>
                <a:latin typeface="Trebuchet MS" pitchFamily="34" charset="0"/>
              </a:defRPr>
            </a:lvl1pPr>
          </a:lstStyle>
          <a:p>
            <a:fld id="{4C1A5566-1473-4D00-B97C-F753F50033F8}" type="slidenum">
              <a:rPr lang="en-US" smtClean="0"/>
              <a:pPr/>
              <a:t>‹#›</a:t>
            </a:fld>
            <a:endParaRPr lang="en-US"/>
          </a:p>
        </p:txBody>
      </p:sp>
    </p:spTree>
    <p:extLst>
      <p:ext uri="{BB962C8B-B14F-4D97-AF65-F5344CB8AC3E}">
        <p14:creationId xmlns:p14="http://schemas.microsoft.com/office/powerpoint/2010/main" val="186304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8153400" y="6356350"/>
            <a:ext cx="533400" cy="365125"/>
          </a:xfrm>
        </p:spPr>
        <p:txBody>
          <a:bodyPr/>
          <a:lstStyle>
            <a:lvl1pPr>
              <a:defRPr>
                <a:solidFill>
                  <a:srgbClr val="4D4D4D"/>
                </a:solidFill>
                <a:latin typeface="Trebuchet MS" pitchFamily="34" charset="0"/>
              </a:defRPr>
            </a:lvl1pPr>
          </a:lstStyle>
          <a:p>
            <a:fld id="{4C1A5566-1473-4D00-B97C-F753F50033F8}" type="slidenum">
              <a:rPr lang="en-US" smtClean="0"/>
              <a:pPr/>
              <a:t>‹#›</a:t>
            </a:fld>
            <a:endParaRPr lang="en-US" dirty="0"/>
          </a:p>
        </p:txBody>
      </p:sp>
    </p:spTree>
    <p:extLst>
      <p:ext uri="{BB962C8B-B14F-4D97-AF65-F5344CB8AC3E}">
        <p14:creationId xmlns:p14="http://schemas.microsoft.com/office/powerpoint/2010/main" val="348423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7048F7-A4F1-45DD-8CBE-5ABF263027A5}"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9/14/2017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A02535-F229-4BC5-BC88-749C9924F65D}"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396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oriz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7"/>
            <a:ext cx="9143999" cy="6857463"/>
          </a:xfrm>
          <a:prstGeom prst="rect">
            <a:avLst/>
          </a:prstGeom>
        </p:spPr>
      </p:pic>
      <p:sp>
        <p:nvSpPr>
          <p:cNvPr id="2" name="Title 1"/>
          <p:cNvSpPr>
            <a:spLocks noGrp="1"/>
          </p:cNvSpPr>
          <p:nvPr>
            <p:ph type="title"/>
          </p:nvPr>
        </p:nvSpPr>
        <p:spPr>
          <a:xfrm>
            <a:off x="628649" y="423088"/>
            <a:ext cx="7886700" cy="1131889"/>
          </a:xfrm>
        </p:spPr>
        <p:txBody>
          <a:bodyPr anchor="b" anchorCtr="0">
            <a:normAutofit/>
          </a:bodyPr>
          <a:lstStyle>
            <a:lvl1pPr>
              <a:defRPr sz="3200" b="1" baseline="0">
                <a:latin typeface="Arial Bold" charset="0"/>
              </a:defRPr>
            </a:lvl1pPr>
          </a:lstStyle>
          <a:p>
            <a:r>
              <a:rPr lang="en-US" dirty="0"/>
              <a:t>Click to edit Master title style</a:t>
            </a:r>
          </a:p>
        </p:txBody>
      </p:sp>
      <p:sp>
        <p:nvSpPr>
          <p:cNvPr id="3" name="Content Placeholder 2"/>
          <p:cNvSpPr>
            <a:spLocks noGrp="1"/>
          </p:cNvSpPr>
          <p:nvPr>
            <p:ph idx="1"/>
          </p:nvPr>
        </p:nvSpPr>
        <p:spPr>
          <a:xfrm>
            <a:off x="628649" y="1658983"/>
            <a:ext cx="7886700" cy="4310743"/>
          </a:xfrm>
        </p:spPr>
        <p:txBody>
          <a:bodyPr>
            <a:normAutofit/>
          </a:bodyPr>
          <a:lstStyle>
            <a:lvl1pPr>
              <a:buClr>
                <a:schemeClr val="tx2"/>
              </a:buClr>
              <a:defRPr sz="2600" baseline="0">
                <a:latin typeface="Arial" charset="0"/>
              </a:defRPr>
            </a:lvl1pPr>
            <a:lvl2pPr>
              <a:buClr>
                <a:schemeClr val="tx2"/>
              </a:buClr>
              <a:defRPr sz="2000" baseline="0"/>
            </a:lvl2pPr>
            <a:lvl3pPr>
              <a:buClr>
                <a:schemeClr val="tx2"/>
              </a:buClr>
              <a:defRPr sz="1600"/>
            </a:lvl3pPr>
            <a:lvl4pPr>
              <a:buClr>
                <a:schemeClr val="tx2"/>
              </a:buClr>
              <a:defRPr sz="14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mod="1">
    <p:ext uri="{DCECCB84-F9BA-43D5-87BE-67443E8EF086}">
      <p15:sldGuideLst xmlns:p15="http://schemas.microsoft.com/office/powerpoint/2012/main">
        <p15:guide id="1" orient="horz" pos="1152" userDrawn="1">
          <p15:clr>
            <a:srgbClr val="FBAE40"/>
          </p15:clr>
        </p15:guide>
        <p15:guide id="2" pos="3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01479" cy="6857463"/>
          </a:xfrm>
          <a:prstGeom prst="rect">
            <a:avLst/>
          </a:prstGeom>
        </p:spPr>
      </p:pic>
      <p:sp>
        <p:nvSpPr>
          <p:cNvPr id="5" name="Title 1"/>
          <p:cNvSpPr>
            <a:spLocks noGrp="1"/>
          </p:cNvSpPr>
          <p:nvPr>
            <p:ph type="title"/>
          </p:nvPr>
        </p:nvSpPr>
        <p:spPr>
          <a:xfrm>
            <a:off x="1441449" y="90715"/>
            <a:ext cx="7334251" cy="1131889"/>
          </a:xfrm>
        </p:spPr>
        <p:txBody>
          <a:bodyPr anchor="b" anchorCtr="0">
            <a:normAutofit/>
          </a:bodyPr>
          <a:lstStyle>
            <a:lvl1pPr>
              <a:defRPr sz="3200" b="1" baseline="0">
                <a:latin typeface="Arial Bold" charset="0"/>
              </a:defRPr>
            </a:lvl1pPr>
          </a:lstStyle>
          <a:p>
            <a:r>
              <a:rPr lang="en-US" dirty="0"/>
              <a:t>Click to edit Master title style</a:t>
            </a:r>
          </a:p>
        </p:txBody>
      </p:sp>
      <p:sp>
        <p:nvSpPr>
          <p:cNvPr id="6" name="Content Placeholder 2"/>
          <p:cNvSpPr>
            <a:spLocks noGrp="1"/>
          </p:cNvSpPr>
          <p:nvPr>
            <p:ph idx="1"/>
          </p:nvPr>
        </p:nvSpPr>
        <p:spPr>
          <a:xfrm>
            <a:off x="1441449" y="1345475"/>
            <a:ext cx="7334251" cy="5290456"/>
          </a:xfrm>
        </p:spPr>
        <p:txBody>
          <a:bodyPr>
            <a:normAutofit/>
          </a:bodyPr>
          <a:lstStyle>
            <a:lvl1pPr>
              <a:buClr>
                <a:schemeClr val="tx2"/>
              </a:buClr>
              <a:defRPr sz="2600" baseline="0">
                <a:latin typeface="Arial" charset="0"/>
              </a:defRPr>
            </a:lvl1pPr>
            <a:lvl2pPr>
              <a:buClr>
                <a:schemeClr val="tx2"/>
              </a:buClr>
              <a:defRPr sz="2000" baseline="0"/>
            </a:lvl2pPr>
            <a:lvl3pPr>
              <a:buClr>
                <a:schemeClr val="tx2"/>
              </a:buClr>
              <a:defRPr sz="1600"/>
            </a:lvl3pPr>
            <a:lvl4pPr>
              <a:buClr>
                <a:schemeClr val="tx2"/>
              </a:buClr>
              <a:defRPr sz="1400"/>
            </a:lvl4pPr>
            <a:lvl5pPr>
              <a:buClr>
                <a:schemeClr val="tx2"/>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mod="1">
    <p:ext uri="{DCECCB84-F9BA-43D5-87BE-67443E8EF086}">
      <p15:sldGuideLst xmlns:p15="http://schemas.microsoft.com/office/powerpoint/2012/main">
        <p15:guide id="1" orient="horz" pos="1152">
          <p15:clr>
            <a:srgbClr val="FBAE40"/>
          </p15:clr>
        </p15:guide>
        <p15:guide id="2" pos="30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iz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43" y="1126"/>
            <a:ext cx="9143999" cy="6857463"/>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7"/>
            <a:ext cx="9143999" cy="68574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101479" cy="6857463"/>
          </a:xfrm>
          <a:prstGeom prst="rect">
            <a:avLst/>
          </a:prstGeom>
        </p:spPr>
      </p:pic>
    </p:spTree>
    <p:extLst>
      <p:ext uri="{BB962C8B-B14F-4D97-AF65-F5344CB8AC3E}">
        <p14:creationId xmlns:p14="http://schemas.microsoft.com/office/powerpoint/2010/main" val="3593857939"/>
      </p:ext>
    </p:extLst>
  </p:cSld>
  <p:clrMapOvr>
    <a:masterClrMapping/>
  </p:clrMapOvr>
  <p:extLst mod="1">
    <p:ext uri="{DCECCB84-F9BA-43D5-87BE-67443E8EF086}">
      <p15:sldGuideLst xmlns:p15="http://schemas.microsoft.com/office/powerpoint/2012/main">
        <p15:guide id="1" orient="horz" pos="1152">
          <p15:clr>
            <a:srgbClr val="FBAE40"/>
          </p15:clr>
        </p15:guide>
        <p15:guide id="2"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6831874" y="6178731"/>
            <a:ext cx="2312125" cy="679269"/>
          </a:xfrm>
          <a:prstGeom prst="rect">
            <a:avLst/>
          </a:prstGeom>
        </p:spPr>
      </p:pic>
    </p:spTree>
    <p:extLst>
      <p:ext uri="{BB962C8B-B14F-4D97-AF65-F5344CB8AC3E}">
        <p14:creationId xmlns:p14="http://schemas.microsoft.com/office/powerpoint/2010/main" val="199563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838201"/>
            <a:ext cx="7162800" cy="2133600"/>
          </a:xfrm>
        </p:spPr>
        <p:txBody>
          <a:bodyPr anchor="b">
            <a:normAutofit/>
          </a:bodyPr>
          <a:lstStyle>
            <a:lvl1pPr algn="l">
              <a:defRPr sz="2700">
                <a:solidFill>
                  <a:schemeClr val="bg1"/>
                </a:solidFill>
                <a:latin typeface="Trebuchet MS"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7162800" cy="1371600"/>
          </a:xfrm>
        </p:spPr>
        <p:txBody>
          <a:bodyPr>
            <a:normAutofit/>
          </a:bodyPr>
          <a:lstStyle>
            <a:lvl1pPr marL="0" indent="0" algn="r">
              <a:buNone/>
              <a:defRPr sz="1500" b="1" cap="all" baseline="0">
                <a:solidFill>
                  <a:schemeClr val="bg1"/>
                </a:solidFill>
                <a:latin typeface="Trebuchet MS"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9368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3998" cy="6857463"/>
          </a:xfrm>
          <a:prstGeom prst="rect">
            <a:avLst/>
          </a:prstGeom>
        </p:spPr>
      </p:pic>
      <p:sp>
        <p:nvSpPr>
          <p:cNvPr id="2" name="Title 1"/>
          <p:cNvSpPr>
            <a:spLocks noGrp="1"/>
          </p:cNvSpPr>
          <p:nvPr>
            <p:ph type="ctrTitle" hasCustomPrompt="1"/>
          </p:nvPr>
        </p:nvSpPr>
        <p:spPr>
          <a:xfrm>
            <a:off x="203200" y="1409837"/>
            <a:ext cx="8750300" cy="1714231"/>
          </a:xfrm>
        </p:spPr>
        <p:txBody>
          <a:bodyPr anchor="b" anchorCtr="0">
            <a:normAutofit/>
          </a:bodyPr>
          <a:lstStyle>
            <a:lvl1pPr algn="ctr">
              <a:defRPr sz="3000" b="0" baseline="0">
                <a:solidFill>
                  <a:schemeClr val="accent1"/>
                </a:solidFill>
              </a:defRPr>
            </a:lvl1pPr>
          </a:lstStyle>
          <a:p>
            <a:r>
              <a:rPr lang="en-US" dirty="0"/>
              <a:t>Title of Presentation</a:t>
            </a:r>
          </a:p>
        </p:txBody>
      </p:sp>
      <p:sp>
        <p:nvSpPr>
          <p:cNvPr id="3" name="Subtitle 2"/>
          <p:cNvSpPr>
            <a:spLocks noGrp="1"/>
          </p:cNvSpPr>
          <p:nvPr>
            <p:ph type="subTitle" idx="1" hasCustomPrompt="1"/>
          </p:nvPr>
        </p:nvSpPr>
        <p:spPr>
          <a:xfrm>
            <a:off x="203200" y="3428731"/>
            <a:ext cx="8636000" cy="636270"/>
          </a:xfrm>
        </p:spPr>
        <p:txBody>
          <a:bodyPr anchor="ctr">
            <a:normAutofit/>
          </a:bodyPr>
          <a:lstStyle>
            <a:lvl1pPr marL="0" indent="0" algn="ctr">
              <a:buNone/>
              <a:defRPr sz="1950" b="0" i="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11" name="Text Placeholder 10"/>
          <p:cNvSpPr>
            <a:spLocks noGrp="1"/>
          </p:cNvSpPr>
          <p:nvPr>
            <p:ph type="body" sz="quarter" idx="10" hasCustomPrompt="1"/>
          </p:nvPr>
        </p:nvSpPr>
        <p:spPr>
          <a:xfrm>
            <a:off x="203200" y="4065003"/>
            <a:ext cx="8636000" cy="672099"/>
          </a:xfrm>
        </p:spPr>
        <p:txBody>
          <a:bodyPr>
            <a:normAutofit/>
          </a:bodyPr>
          <a:lstStyle>
            <a:lvl1pPr marL="0" indent="0" algn="ctr">
              <a:buFontTx/>
              <a:buNone/>
              <a:defRPr sz="1650" b="0" i="1" baseline="0">
                <a:solidFill>
                  <a:schemeClr val="accent3"/>
                </a:solidFill>
                <a:latin typeface="Arial" charset="0"/>
              </a:defRPr>
            </a:lvl1pPr>
          </a:lstStyle>
          <a:p>
            <a:pPr lvl="0"/>
            <a:r>
              <a:rPr lang="en-US" dirty="0"/>
              <a:t>Presenter’s Title</a:t>
            </a:r>
          </a:p>
        </p:txBody>
      </p:sp>
    </p:spTree>
    <p:extLst>
      <p:ext uri="{BB962C8B-B14F-4D97-AF65-F5344CB8AC3E}">
        <p14:creationId xmlns:p14="http://schemas.microsoft.com/office/powerpoint/2010/main" val="131961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37"/>
            <a:ext cx="9143999" cy="6857463"/>
          </a:xfrm>
          <a:prstGeom prst="rect">
            <a:avLst/>
          </a:prstGeom>
        </p:spPr>
      </p:pic>
      <p:sp>
        <p:nvSpPr>
          <p:cNvPr id="2" name="Title 1"/>
          <p:cNvSpPr>
            <a:spLocks noGrp="1"/>
          </p:cNvSpPr>
          <p:nvPr>
            <p:ph type="title"/>
          </p:nvPr>
        </p:nvSpPr>
        <p:spPr>
          <a:xfrm>
            <a:off x="628649" y="423088"/>
            <a:ext cx="7886700" cy="1131889"/>
          </a:xfrm>
        </p:spPr>
        <p:txBody>
          <a:bodyPr anchor="b" anchorCtr="0">
            <a:normAutofit/>
          </a:bodyPr>
          <a:lstStyle>
            <a:lvl1pPr>
              <a:defRPr sz="2400" b="1" baseline="0">
                <a:latin typeface="Arial Bold" charset="0"/>
              </a:defRPr>
            </a:lvl1pPr>
          </a:lstStyle>
          <a:p>
            <a:r>
              <a:rPr lang="en-US" dirty="0"/>
              <a:t>Click to edit Master title style</a:t>
            </a:r>
          </a:p>
        </p:txBody>
      </p:sp>
      <p:sp>
        <p:nvSpPr>
          <p:cNvPr id="3" name="Content Placeholder 2"/>
          <p:cNvSpPr>
            <a:spLocks noGrp="1"/>
          </p:cNvSpPr>
          <p:nvPr>
            <p:ph idx="1"/>
          </p:nvPr>
        </p:nvSpPr>
        <p:spPr>
          <a:xfrm>
            <a:off x="628649" y="1658983"/>
            <a:ext cx="7886700" cy="4310743"/>
          </a:xfrm>
        </p:spPr>
        <p:txBody>
          <a:bodyPr>
            <a:normAutofit/>
          </a:bodyPr>
          <a:lstStyle>
            <a:lvl1pPr>
              <a:buClr>
                <a:schemeClr val="tx2"/>
              </a:buClr>
              <a:defRPr sz="1950" baseline="0">
                <a:latin typeface="Arial" charset="0"/>
              </a:defRPr>
            </a:lvl1pPr>
            <a:lvl2pPr>
              <a:buClr>
                <a:schemeClr val="tx2"/>
              </a:buClr>
              <a:defRPr sz="1500" baseline="0"/>
            </a:lvl2pPr>
            <a:lvl3pPr>
              <a:buClr>
                <a:schemeClr val="tx2"/>
              </a:buClr>
              <a:defRPr sz="1200"/>
            </a:lvl3pPr>
            <a:lvl4pPr>
              <a:buClr>
                <a:schemeClr val="tx2"/>
              </a:buClr>
              <a:defRPr sz="1050"/>
            </a:lvl4pPr>
            <a:lvl5pPr>
              <a:buClr>
                <a:schemeClr val="tx2"/>
              </a:buCl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346883"/>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8724120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5" r:id="rId4"/>
    <p:sldLayoutId id="2147483667" r:id="rId5"/>
    <p:sldLayoutId id="2147483668" r:id="rId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5240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216437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ftr="0" dt="0"/>
  <p:txStyles>
    <p:titleStyle>
      <a:lvl1pPr algn="ctr" defTabSz="685800" rtl="0" eaLnBrk="1" latinLnBrk="0" hangingPunct="1">
        <a:spcBef>
          <a:spcPct val="0"/>
        </a:spcBef>
        <a:buNone/>
        <a:defRPr sz="2700" b="1" kern="1200">
          <a:solidFill>
            <a:srgbClr val="106379"/>
          </a:solidFill>
          <a:latin typeface="Trebuchet MS" pitchFamily="34" charset="0"/>
          <a:ea typeface="+mj-ea"/>
          <a:cs typeface="+mj-cs"/>
        </a:defRPr>
      </a:lvl1pPr>
    </p:titleStyle>
    <p:bodyStyle>
      <a:lvl1pPr marL="257175" indent="-257175" algn="l" defTabSz="685800" rtl="0" eaLnBrk="1" latinLnBrk="0" hangingPunct="1">
        <a:spcBef>
          <a:spcPct val="20000"/>
        </a:spcBef>
        <a:buClr>
          <a:srgbClr val="4D4D4D"/>
        </a:buClr>
        <a:buFont typeface="Arial" pitchFamily="34" charset="0"/>
        <a:buChar char="•"/>
        <a:defRPr sz="1950" kern="1200">
          <a:solidFill>
            <a:srgbClr val="106379"/>
          </a:solidFill>
          <a:latin typeface="Trebuchet MS" pitchFamily="34" charset="0"/>
          <a:ea typeface="+mn-ea"/>
          <a:cs typeface="+mn-cs"/>
        </a:defRPr>
      </a:lvl1pPr>
      <a:lvl2pPr marL="557213" indent="-214313" algn="l" defTabSz="685800" rtl="0" eaLnBrk="1" latinLnBrk="0" hangingPunct="1">
        <a:spcBef>
          <a:spcPct val="20000"/>
        </a:spcBef>
        <a:buClr>
          <a:srgbClr val="4D4D4D"/>
        </a:buClr>
        <a:buSzPct val="75000"/>
        <a:buFont typeface="Wingdings" pitchFamily="2" charset="2"/>
        <a:buChar char="Ø"/>
        <a:defRPr sz="1650" kern="1200">
          <a:solidFill>
            <a:srgbClr val="106379"/>
          </a:solidFill>
          <a:latin typeface="Trebuchet MS" pitchFamily="34" charset="0"/>
          <a:ea typeface="+mn-ea"/>
          <a:cs typeface="+mn-cs"/>
        </a:defRPr>
      </a:lvl2pPr>
      <a:lvl3pPr marL="857250" indent="-171450" algn="l" defTabSz="685800" rtl="0" eaLnBrk="1" latinLnBrk="0" hangingPunct="1">
        <a:spcBef>
          <a:spcPct val="20000"/>
        </a:spcBef>
        <a:buClr>
          <a:srgbClr val="4D4D4D"/>
        </a:buClr>
        <a:buFont typeface="Wingdings" pitchFamily="2" charset="2"/>
        <a:buChar char="§"/>
        <a:defRPr sz="1500" kern="1200">
          <a:solidFill>
            <a:srgbClr val="106379"/>
          </a:solidFill>
          <a:latin typeface="Trebuchet MS" pitchFamily="34" charset="0"/>
          <a:ea typeface="+mn-ea"/>
          <a:cs typeface="+mn-cs"/>
        </a:defRPr>
      </a:lvl3pPr>
      <a:lvl4pPr marL="1200150" indent="-171450" algn="l" defTabSz="685800" rtl="0" eaLnBrk="1" latinLnBrk="0" hangingPunct="1">
        <a:spcBef>
          <a:spcPct val="20000"/>
        </a:spcBef>
        <a:buClr>
          <a:srgbClr val="4D4D4D"/>
        </a:buClr>
        <a:buFont typeface="Courier New" pitchFamily="49" charset="0"/>
        <a:buChar char="o"/>
        <a:defRPr sz="1350" kern="1200">
          <a:solidFill>
            <a:srgbClr val="106379"/>
          </a:solidFill>
          <a:latin typeface="Trebuchet MS" pitchFamily="34" charset="0"/>
          <a:ea typeface="+mn-ea"/>
          <a:cs typeface="+mn-cs"/>
        </a:defRPr>
      </a:lvl4pPr>
      <a:lvl5pPr marL="1543050" indent="-171450" algn="l" defTabSz="685800" rtl="0" eaLnBrk="1" latinLnBrk="0" hangingPunct="1">
        <a:spcBef>
          <a:spcPct val="20000"/>
        </a:spcBef>
        <a:buClr>
          <a:srgbClr val="4D4D4D"/>
        </a:buClr>
        <a:buFont typeface="Arial" pitchFamily="34" charset="0"/>
        <a:buChar char="»"/>
        <a:defRPr sz="1200" kern="1200">
          <a:solidFill>
            <a:srgbClr val="106379"/>
          </a:solidFill>
          <a:latin typeface="Trebuchet MS"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6.jpg"/><Relationship Id="rId3" Type="http://schemas.openxmlformats.org/officeDocument/2006/relationships/image" Target="../media/image11.png"/><Relationship Id="rId7" Type="http://schemas.openxmlformats.org/officeDocument/2006/relationships/diagramLayout" Target="../diagrams/layout1.xml"/><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image" Target="../media/image14.png"/><Relationship Id="rId5" Type="http://schemas.openxmlformats.org/officeDocument/2006/relationships/image" Target="../media/image13.jpeg"/><Relationship Id="rId15" Type="http://schemas.openxmlformats.org/officeDocument/2006/relationships/image" Target="../media/image18.jp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rarediseases.info.nih.gov/toolki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hyperlink" Target="https://rarediseases.info.nih.gov/toolki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Engaging Patients and Communities in Translational Research</a:t>
            </a:r>
          </a:p>
        </p:txBody>
      </p:sp>
      <p:sp>
        <p:nvSpPr>
          <p:cNvPr id="3" name="Subtitle 2"/>
          <p:cNvSpPr>
            <a:spLocks noGrp="1"/>
          </p:cNvSpPr>
          <p:nvPr>
            <p:ph type="subTitle" idx="1"/>
          </p:nvPr>
        </p:nvSpPr>
        <p:spPr>
          <a:xfrm>
            <a:off x="433136" y="3717487"/>
            <a:ext cx="8406063" cy="636270"/>
          </a:xfrm>
        </p:spPr>
        <p:txBody>
          <a:bodyPr/>
          <a:lstStyle/>
          <a:p>
            <a:pPr lvl="0" defTabSz="685800">
              <a:lnSpc>
                <a:spcPct val="100000"/>
              </a:lnSpc>
              <a:spcBef>
                <a:spcPct val="20000"/>
              </a:spcBef>
              <a:buClr>
                <a:srgbClr val="4D4D4D"/>
              </a:buClr>
            </a:pPr>
            <a:r>
              <a:rPr lang="en-US" sz="2000" dirty="0">
                <a:solidFill>
                  <a:srgbClr val="63666A"/>
                </a:solidFill>
                <a:latin typeface="Arial" panose="020B0604020202020204" pitchFamily="34" charset="0"/>
                <a:cs typeface="Arial" panose="020B0604020202020204" pitchFamily="34" charset="0"/>
              </a:rPr>
              <a:t>Petra Kaufmann, MD, MSc, FAAN</a:t>
            </a:r>
          </a:p>
          <a:p>
            <a:endParaRPr lang="en-US" dirty="0"/>
          </a:p>
        </p:txBody>
      </p:sp>
      <p:sp>
        <p:nvSpPr>
          <p:cNvPr id="4" name="Text Placeholder 3"/>
          <p:cNvSpPr>
            <a:spLocks noGrp="1"/>
          </p:cNvSpPr>
          <p:nvPr>
            <p:ph type="body" sz="quarter" idx="10"/>
          </p:nvPr>
        </p:nvSpPr>
        <p:spPr>
          <a:xfrm>
            <a:off x="782052" y="4065001"/>
            <a:ext cx="8057147" cy="672099"/>
          </a:xfrm>
        </p:spPr>
        <p:txBody>
          <a:bodyPr/>
          <a:lstStyle/>
          <a:p>
            <a:pPr lvl="0" defTabSz="685800">
              <a:lnSpc>
                <a:spcPct val="100000"/>
              </a:lnSpc>
              <a:spcBef>
                <a:spcPct val="20000"/>
              </a:spcBef>
              <a:buClr>
                <a:srgbClr val="4D4D4D"/>
              </a:buClr>
            </a:pPr>
            <a:r>
              <a:rPr lang="en-US" sz="1650" dirty="0">
                <a:solidFill>
                  <a:srgbClr val="63666A"/>
                </a:solidFill>
                <a:latin typeface="Arial" panose="020B0604020202020204" pitchFamily="34" charset="0"/>
                <a:cs typeface="Arial" panose="020B0604020202020204" pitchFamily="34" charset="0"/>
              </a:rPr>
              <a:t>Director, Division of Clinical Innovation</a:t>
            </a:r>
          </a:p>
          <a:p>
            <a:pPr lvl="0" defTabSz="685800">
              <a:lnSpc>
                <a:spcPct val="100000"/>
              </a:lnSpc>
              <a:spcBef>
                <a:spcPct val="20000"/>
              </a:spcBef>
              <a:buClr>
                <a:srgbClr val="4D4D4D"/>
              </a:buClr>
            </a:pPr>
            <a:r>
              <a:rPr lang="en-US" sz="1650" dirty="0">
                <a:solidFill>
                  <a:srgbClr val="63666A"/>
                </a:solidFill>
                <a:latin typeface="Arial" panose="020B0604020202020204" pitchFamily="34" charset="0"/>
                <a:cs typeface="Arial" panose="020B0604020202020204" pitchFamily="34" charset="0"/>
              </a:rPr>
              <a:t>       Director, Office of Rare Diseases Research</a:t>
            </a:r>
          </a:p>
          <a:p>
            <a:endParaRPr lang="en-US" dirty="0"/>
          </a:p>
        </p:txBody>
      </p:sp>
      <p:sp>
        <p:nvSpPr>
          <p:cNvPr id="5" name="TextBox 4">
            <a:extLst>
              <a:ext uri="{FF2B5EF4-FFF2-40B4-BE49-F238E27FC236}">
                <a16:creationId xmlns:a16="http://schemas.microsoft.com/office/drawing/2014/main" id="{8087BFF6-AC9E-4FD0-806E-F794B609AB70}"/>
              </a:ext>
            </a:extLst>
          </p:cNvPr>
          <p:cNvSpPr txBox="1"/>
          <p:nvPr/>
        </p:nvSpPr>
        <p:spPr>
          <a:xfrm>
            <a:off x="2645692" y="5227913"/>
            <a:ext cx="7526956" cy="646331"/>
          </a:xfrm>
          <a:prstGeom prst="rect">
            <a:avLst/>
          </a:prstGeom>
          <a:noFill/>
        </p:spPr>
        <p:txBody>
          <a:bodyPr wrap="square" rtlCol="0">
            <a:spAutoFit/>
          </a:bodyPr>
          <a:lstStyle/>
          <a:p>
            <a:r>
              <a:rPr lang="en-US" i="1" dirty="0">
                <a:solidFill>
                  <a:schemeClr val="accent1">
                    <a:lumMod val="75000"/>
                  </a:schemeClr>
                </a:solidFill>
              </a:rPr>
              <a:t>Advancing the Science of Community Engaged Research</a:t>
            </a:r>
          </a:p>
          <a:p>
            <a:r>
              <a:rPr lang="en-US" i="1" dirty="0">
                <a:solidFill>
                  <a:schemeClr val="accent1">
                    <a:lumMod val="75000"/>
                  </a:schemeClr>
                </a:solidFill>
              </a:rPr>
              <a:t>September 15, 2017</a:t>
            </a:r>
          </a:p>
        </p:txBody>
      </p:sp>
    </p:spTree>
    <p:extLst>
      <p:ext uri="{BB962C8B-B14F-4D97-AF65-F5344CB8AC3E}">
        <p14:creationId xmlns:p14="http://schemas.microsoft.com/office/powerpoint/2010/main" val="32219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8567530" cy="1343025"/>
          </a:xfrm>
        </p:spPr>
        <p:txBody>
          <a:bodyPr vert="horz" lIns="91440" tIns="45720" rIns="91440" bIns="45720" rtlCol="0" anchor="ctr">
            <a:normAutofit/>
          </a:bodyPr>
          <a:lstStyle/>
          <a:p>
            <a:pPr algn="ctr"/>
            <a:r>
              <a:rPr lang="en-US" sz="2900" dirty="0">
                <a:latin typeface="+mj-lt"/>
              </a:rPr>
              <a:t>Community Engaged Research</a:t>
            </a:r>
            <a:br>
              <a:rPr lang="en-US" sz="2900" dirty="0">
                <a:latin typeface="+mj-lt"/>
              </a:rPr>
            </a:br>
            <a:endParaRPr lang="en-US" sz="2900" dirty="0">
              <a:latin typeface="+mj-lt"/>
            </a:endParaRPr>
          </a:p>
        </p:txBody>
      </p:sp>
      <p:sp>
        <p:nvSpPr>
          <p:cNvPr id="5" name="TextBox 4">
            <a:extLst>
              <a:ext uri="{FF2B5EF4-FFF2-40B4-BE49-F238E27FC236}">
                <a16:creationId xmlns:a16="http://schemas.microsoft.com/office/drawing/2014/main" id="{7A4C8913-4821-4905-BE2C-7CF05E1F6907}"/>
              </a:ext>
            </a:extLst>
          </p:cNvPr>
          <p:cNvSpPr txBox="1"/>
          <p:nvPr/>
        </p:nvSpPr>
        <p:spPr>
          <a:xfrm>
            <a:off x="394137" y="3417573"/>
            <a:ext cx="3444765" cy="261983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endParaRPr lang="en-US" sz="1600" dirty="0"/>
          </a:p>
        </p:txBody>
      </p:sp>
      <p:pic>
        <p:nvPicPr>
          <p:cNvPr id="13" name="Picture 12">
            <a:extLst>
              <a:ext uri="{FF2B5EF4-FFF2-40B4-BE49-F238E27FC236}">
                <a16:creationId xmlns:a16="http://schemas.microsoft.com/office/drawing/2014/main" id="{2F6CD38A-64F2-409C-8CFC-CDF92954190D}"/>
              </a:ext>
            </a:extLst>
          </p:cNvPr>
          <p:cNvPicPr>
            <a:picLocks noChangeAspect="1"/>
          </p:cNvPicPr>
          <p:nvPr/>
        </p:nvPicPr>
        <p:blipFill>
          <a:blip r:embed="rId3"/>
          <a:stretch>
            <a:fillRect/>
          </a:stretch>
        </p:blipFill>
        <p:spPr>
          <a:xfrm>
            <a:off x="2309277" y="1911234"/>
            <a:ext cx="6572870" cy="4218409"/>
          </a:xfrm>
          <a:prstGeom prst="rect">
            <a:avLst/>
          </a:prstGeom>
        </p:spPr>
      </p:pic>
      <p:sp>
        <p:nvSpPr>
          <p:cNvPr id="9" name="Rectangle 8">
            <a:extLst>
              <a:ext uri="{FF2B5EF4-FFF2-40B4-BE49-F238E27FC236}">
                <a16:creationId xmlns:a16="http://schemas.microsoft.com/office/drawing/2014/main" id="{ACB9E063-A5F8-4051-9268-146595D97231}"/>
              </a:ext>
            </a:extLst>
          </p:cNvPr>
          <p:cNvSpPr/>
          <p:nvPr/>
        </p:nvSpPr>
        <p:spPr>
          <a:xfrm>
            <a:off x="1528210" y="1111117"/>
            <a:ext cx="7039320" cy="707886"/>
          </a:xfrm>
          <a:prstGeom prst="rect">
            <a:avLst/>
          </a:prstGeom>
        </p:spPr>
        <p:txBody>
          <a:bodyPr wrap="square">
            <a:spAutoFit/>
          </a:bodyPr>
          <a:lstStyle/>
          <a:p>
            <a:pPr lvl="0"/>
            <a:r>
              <a:rPr lang="en-US" sz="2000" dirty="0">
                <a:latin typeface="+mj-lt"/>
              </a:rPr>
              <a:t>Component of the </a:t>
            </a:r>
            <a:br>
              <a:rPr lang="en-US" sz="2000" dirty="0">
                <a:latin typeface="+mj-lt"/>
              </a:rPr>
            </a:br>
            <a:r>
              <a:rPr lang="en-US" sz="2000" dirty="0">
                <a:latin typeface="+mj-lt"/>
              </a:rPr>
              <a:t>CTSA (Clinical and Translational Science Awards) Program</a:t>
            </a:r>
          </a:p>
        </p:txBody>
      </p:sp>
      <p:sp>
        <p:nvSpPr>
          <p:cNvPr id="15" name="TextBox 14">
            <a:extLst>
              <a:ext uri="{FF2B5EF4-FFF2-40B4-BE49-F238E27FC236}">
                <a16:creationId xmlns:a16="http://schemas.microsoft.com/office/drawing/2014/main" id="{DCADF613-9117-42F3-AB1F-147586CC0884}"/>
              </a:ext>
            </a:extLst>
          </p:cNvPr>
          <p:cNvSpPr txBox="1"/>
          <p:nvPr/>
        </p:nvSpPr>
        <p:spPr>
          <a:xfrm>
            <a:off x="4120649" y="6131131"/>
            <a:ext cx="4778324" cy="461665"/>
          </a:xfrm>
          <a:prstGeom prst="rect">
            <a:avLst/>
          </a:prstGeom>
          <a:noFill/>
        </p:spPr>
        <p:txBody>
          <a:bodyPr wrap="square" rtlCol="0">
            <a:spAutoFit/>
          </a:bodyPr>
          <a:lstStyle/>
          <a:p>
            <a:r>
              <a:rPr lang="en-US" sz="1200" dirty="0"/>
              <a:t>Image source: http://www.duq.edu/academics/community-engaged-teaching-and-research/faculty/community-engaged-research</a:t>
            </a:r>
          </a:p>
        </p:txBody>
      </p:sp>
    </p:spTree>
    <p:extLst>
      <p:ext uri="{BB962C8B-B14F-4D97-AF65-F5344CB8AC3E}">
        <p14:creationId xmlns:p14="http://schemas.microsoft.com/office/powerpoint/2010/main" val="560363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A7D822-F666-49AD-8FB6-D45805D94A39}"/>
              </a:ext>
            </a:extLst>
          </p:cNvPr>
          <p:cNvSpPr>
            <a:spLocks noGrp="1"/>
          </p:cNvSpPr>
          <p:nvPr>
            <p:ph type="title" idx="4294967295"/>
          </p:nvPr>
        </p:nvSpPr>
        <p:spPr>
          <a:xfrm>
            <a:off x="2236304" y="691440"/>
            <a:ext cx="6907696" cy="1131887"/>
          </a:xfrm>
        </p:spPr>
        <p:txBody>
          <a:bodyPr>
            <a:normAutofit fontScale="90000"/>
          </a:bodyPr>
          <a:lstStyle/>
          <a:p>
            <a:r>
              <a:rPr lang="en-US" dirty="0"/>
              <a:t>CTSA Program Strategic Goal: </a:t>
            </a:r>
            <a:br>
              <a:rPr lang="en-US" dirty="0"/>
            </a:br>
            <a:r>
              <a:rPr lang="en-US" sz="2700" dirty="0"/>
              <a:t>Engage patients and communities in every phase of the translational process</a:t>
            </a:r>
          </a:p>
        </p:txBody>
      </p:sp>
      <p:sp>
        <p:nvSpPr>
          <p:cNvPr id="2" name="Rectangle 1">
            <a:extLst>
              <a:ext uri="{FF2B5EF4-FFF2-40B4-BE49-F238E27FC236}">
                <a16:creationId xmlns:a16="http://schemas.microsoft.com/office/drawing/2014/main" id="{93C82827-8E0D-418D-A1C9-69C6C24A719A}"/>
              </a:ext>
            </a:extLst>
          </p:cNvPr>
          <p:cNvSpPr/>
          <p:nvPr/>
        </p:nvSpPr>
        <p:spPr>
          <a:xfrm>
            <a:off x="1838738" y="2558894"/>
            <a:ext cx="6887819" cy="313932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Develop new, and expand existing models, for stakeholder engagement, collaboration, and partnerships to advance translational science.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Engage stakeholders in collaborations to advance translation by contributing across the translational sciences spectrum.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Enable team science to become a major academic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8A98CC4D-C1BA-4965-B1D0-2F02E45B7967}"/>
              </a:ext>
            </a:extLst>
          </p:cNvPr>
          <p:cNvPicPr>
            <a:picLocks noChangeAspect="1"/>
          </p:cNvPicPr>
          <p:nvPr/>
        </p:nvPicPr>
        <p:blipFill>
          <a:blip r:embed="rId3"/>
          <a:stretch>
            <a:fillRect/>
          </a:stretch>
        </p:blipFill>
        <p:spPr>
          <a:xfrm>
            <a:off x="1151122" y="732048"/>
            <a:ext cx="1085182" cy="1091279"/>
          </a:xfrm>
          <a:prstGeom prst="rect">
            <a:avLst/>
          </a:prstGeom>
        </p:spPr>
      </p:pic>
    </p:spTree>
    <p:extLst>
      <p:ext uri="{BB962C8B-B14F-4D97-AF65-F5344CB8AC3E}">
        <p14:creationId xmlns:p14="http://schemas.microsoft.com/office/powerpoint/2010/main" val="256639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7292" y="569913"/>
            <a:ext cx="7676707" cy="1143000"/>
          </a:xfrm>
        </p:spPr>
        <p:txBody>
          <a:bodyPr>
            <a:noAutofit/>
          </a:bodyPr>
          <a:lstStyle/>
          <a:p>
            <a:r>
              <a:rPr lang="en-US" dirty="0"/>
              <a:t>CTSA Program Funding Opportunity Announcement (PAR-15-304)</a:t>
            </a:r>
            <a:br>
              <a:rPr lang="en-US" dirty="0"/>
            </a:br>
            <a:endParaRPr lang="en-US" dirty="0"/>
          </a:p>
        </p:txBody>
      </p:sp>
      <p:sp>
        <p:nvSpPr>
          <p:cNvPr id="3" name="Content Placeholder 2"/>
          <p:cNvSpPr>
            <a:spLocks noGrp="1"/>
          </p:cNvSpPr>
          <p:nvPr>
            <p:ph sz="quarter" idx="4294967295"/>
          </p:nvPr>
        </p:nvSpPr>
        <p:spPr>
          <a:xfrm>
            <a:off x="1467293" y="1676400"/>
            <a:ext cx="7676708" cy="4419600"/>
          </a:xfrm>
        </p:spPr>
        <p:txBody>
          <a:bodyPr/>
          <a:lstStyle/>
          <a:p>
            <a:pPr marL="0" indent="0">
              <a:buNone/>
            </a:pPr>
            <a:r>
              <a:rPr lang="en-US" sz="2800" b="1" dirty="0">
                <a:latin typeface="+mn-lt"/>
              </a:rPr>
              <a:t>Community Engagement (CE) section </a:t>
            </a:r>
          </a:p>
          <a:p>
            <a:pPr marL="0" indent="0">
              <a:buNone/>
            </a:pPr>
            <a:r>
              <a:rPr lang="en-US" b="1" dirty="0">
                <a:latin typeface="+mn-lt"/>
              </a:rPr>
              <a:t>Defines communities broadly</a:t>
            </a:r>
          </a:p>
          <a:p>
            <a:pPr lvl="1"/>
            <a:r>
              <a:rPr lang="en-US" dirty="0">
                <a:latin typeface="+mn-lt"/>
              </a:rPr>
              <a:t>Addresses CE as a scientific problem</a:t>
            </a:r>
          </a:p>
          <a:p>
            <a:pPr lvl="1"/>
            <a:r>
              <a:rPr lang="en-US" dirty="0">
                <a:latin typeface="+mn-lt"/>
              </a:rPr>
              <a:t>Integrates CE into leadership, research and communication at hubs</a:t>
            </a:r>
          </a:p>
          <a:p>
            <a:pPr lvl="1"/>
            <a:r>
              <a:rPr lang="en-US" dirty="0">
                <a:latin typeface="+mn-lt"/>
              </a:rPr>
              <a:t>Integrates CE across translational spectrum</a:t>
            </a:r>
          </a:p>
          <a:p>
            <a:pPr lvl="1"/>
            <a:r>
              <a:rPr lang="en-US" dirty="0">
                <a:latin typeface="+mn-lt"/>
              </a:rPr>
              <a:t>Acknowledges CE in academic policy and culturally competent training for staff fosters innovation, disseminate best practices</a:t>
            </a:r>
          </a:p>
        </p:txBody>
      </p:sp>
      <p:sp>
        <p:nvSpPr>
          <p:cNvPr id="5" name="Slide Number Placeholder 4"/>
          <p:cNvSpPr>
            <a:spLocks noGrp="1"/>
          </p:cNvSpPr>
          <p:nvPr>
            <p:ph type="sldNum" sz="quarter" idx="4294967295"/>
          </p:nvPr>
        </p:nvSpPr>
        <p:spPr>
          <a:xfrm>
            <a:off x="0" y="632460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C1A5566-1473-4D00-B97C-F753F50033F8}" type="slidenum">
              <a:rPr kumimoji="0" lang="en-US" sz="1200" b="0" i="0" u="none" strike="noStrike" kern="1200" cap="none" spc="0" normalizeH="0" baseline="0" noProof="0" smtClean="0">
                <a:ln>
                  <a:noFill/>
                </a:ln>
                <a:solidFill>
                  <a:prstClr val="white"/>
                </a:solidFill>
                <a:effectLst/>
                <a:uLnTx/>
                <a:uFillTx/>
                <a:latin typeface="Trebuchet MS"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Trebuchet MS" pitchFamily="34" charset="0"/>
              <a:ea typeface="+mn-ea"/>
              <a:cs typeface="+mn-cs"/>
            </a:endParaRPr>
          </a:p>
        </p:txBody>
      </p:sp>
    </p:spTree>
    <p:extLst>
      <p:ext uri="{BB962C8B-B14F-4D97-AF65-F5344CB8AC3E}">
        <p14:creationId xmlns:p14="http://schemas.microsoft.com/office/powerpoint/2010/main" val="136798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97C3-96B5-4266-89CE-9E418C1FD27C}"/>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 </a:t>
            </a:r>
            <a:br>
              <a:rPr lang="en-US" sz="3100" dirty="0">
                <a:solidFill>
                  <a:schemeClr val="tx1"/>
                </a:solidFill>
              </a:rPr>
            </a:br>
            <a:endParaRPr lang="en-US" sz="3100" dirty="0">
              <a:solidFill>
                <a:schemeClr val="tx1"/>
              </a:solidFill>
            </a:endParaRPr>
          </a:p>
        </p:txBody>
      </p:sp>
      <p:sp>
        <p:nvSpPr>
          <p:cNvPr id="6" name="Content Placeholder 5">
            <a:extLst>
              <a:ext uri="{FF2B5EF4-FFF2-40B4-BE49-F238E27FC236}">
                <a16:creationId xmlns:a16="http://schemas.microsoft.com/office/drawing/2014/main" id="{2F7DE387-3BF3-4AEA-9E21-43CF61C59F67}"/>
              </a:ext>
            </a:extLst>
          </p:cNvPr>
          <p:cNvSpPr>
            <a:spLocks noGrp="1"/>
          </p:cNvSpPr>
          <p:nvPr>
            <p:ph idx="1"/>
          </p:nvPr>
        </p:nvSpPr>
        <p:spPr>
          <a:xfrm>
            <a:off x="1281960" y="2604979"/>
            <a:ext cx="7670653" cy="4242390"/>
          </a:xfrm>
        </p:spPr>
        <p:txBody>
          <a:bodyPr>
            <a:normAutofit lnSpcReduction="10000"/>
          </a:bodyPr>
          <a:lstStyle/>
          <a:p>
            <a:pPr marL="0" indent="0">
              <a:lnSpc>
                <a:spcPct val="115000"/>
              </a:lnSpc>
              <a:spcBef>
                <a:spcPts val="0"/>
              </a:spcBef>
              <a:spcAft>
                <a:spcPts val="0"/>
              </a:spcAft>
              <a:buNone/>
              <a:defRPr/>
            </a:pPr>
            <a:endParaRPr lang="en-US" sz="1400" u="sng"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defRPr/>
            </a:pPr>
            <a:r>
              <a:rPr lang="en-US" sz="1400" u="sng" dirty="0">
                <a:solidFill>
                  <a:schemeClr val="tx1"/>
                </a:solidFill>
                <a:latin typeface="Arial" panose="020B0604020202020204" pitchFamily="34" charset="0"/>
                <a:ea typeface="Calibri" panose="020F0502020204030204" pitchFamily="34" charset="0"/>
                <a:cs typeface="Arial" panose="020B0604020202020204" pitchFamily="34" charset="0"/>
              </a:rPr>
              <a:t>Overview:</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 Developed by researchers at the </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University of Colorado CTSA Program</a:t>
            </a:r>
          </a:p>
          <a:p>
            <a:pPr marL="0" indent="0">
              <a:lnSpc>
                <a:spcPct val="115000"/>
              </a:lnSpc>
              <a:spcBef>
                <a:spcPts val="0"/>
              </a:spcBef>
              <a:spcAft>
                <a:spcPts val="0"/>
              </a:spcAft>
              <a:buNone/>
              <a:defRPr/>
            </a:pPr>
            <a:r>
              <a:rPr lang="en-US" sz="1400" b="1" i="1" dirty="0">
                <a:solidFill>
                  <a:schemeClr val="tx1"/>
                </a:solidFill>
                <a:latin typeface="Arial" panose="020B0604020202020204" pitchFamily="34" charset="0"/>
                <a:ea typeface="Calibri" panose="020F0502020204030204" pitchFamily="34" charset="0"/>
                <a:cs typeface="Arial" panose="020B0604020202020204" pitchFamily="34" charset="0"/>
              </a:rPr>
              <a:t> </a:t>
            </a:r>
            <a:endParaRPr lang="en-US" sz="1400" b="1" u="sng"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defRPr/>
            </a:pPr>
            <a:r>
              <a:rPr lang="en-US" sz="1400" u="sng" dirty="0">
                <a:solidFill>
                  <a:schemeClr val="tx1"/>
                </a:solidFill>
                <a:latin typeface="Arial" panose="020B0604020202020204" pitchFamily="34" charset="0"/>
                <a:ea typeface="Calibri" panose="020F0502020204030204" pitchFamily="34" charset="0"/>
                <a:cs typeface="Arial" panose="020B0604020202020204" pitchFamily="34" charset="0"/>
              </a:rPr>
              <a:t>Purpose:</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lnSpc>
                <a:spcPct val="115000"/>
              </a:lnSpc>
              <a:spcBef>
                <a:spcPts val="0"/>
              </a:spcBef>
              <a:defRPr/>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The program works with patients/community members to make scientific findings and evidence-based guidelines easier to understand by using language, concepts, and materials that were accessible to their local communities. </a:t>
            </a:r>
          </a:p>
          <a:p>
            <a:pPr lvl="1">
              <a:lnSpc>
                <a:spcPct val="115000"/>
              </a:lnSpc>
              <a:spcBef>
                <a:spcPts val="0"/>
              </a:spcBef>
              <a:defRPr/>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The concept of Boot Camp Translation was a grassroots idea and was conducted with over 100 English and Spanish-speaking communities.  Patients/Community members chose the health topics to be translated.  </a:t>
            </a:r>
          </a:p>
          <a:p>
            <a:pPr marL="0" indent="0">
              <a:lnSpc>
                <a:spcPct val="115000"/>
              </a:lnSpc>
              <a:spcBef>
                <a:spcPts val="0"/>
              </a:spcBef>
              <a:spcAft>
                <a:spcPts val="0"/>
              </a:spcAft>
              <a:buNone/>
              <a:defRPr/>
            </a:pPr>
            <a:endParaRPr lang="en-US" sz="1400" u="sng"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lnSpc>
                <a:spcPct val="115000"/>
              </a:lnSpc>
              <a:spcBef>
                <a:spcPts val="0"/>
              </a:spcBef>
              <a:spcAft>
                <a:spcPts val="0"/>
              </a:spcAft>
              <a:buNone/>
              <a:defRPr/>
            </a:pPr>
            <a:r>
              <a:rPr lang="en-US" sz="1400" u="sng" dirty="0">
                <a:solidFill>
                  <a:schemeClr val="tx1"/>
                </a:solidFill>
                <a:latin typeface="Arial" panose="020B0604020202020204" pitchFamily="34" charset="0"/>
                <a:ea typeface="Calibri" panose="020F0502020204030204" pitchFamily="34" charset="0"/>
                <a:cs typeface="Arial" panose="020B0604020202020204" pitchFamily="34" charset="0"/>
              </a:rPr>
              <a:t>Outcome:</a:t>
            </a: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 </a:t>
            </a:r>
          </a:p>
          <a:p>
            <a:pPr lvl="1">
              <a:lnSpc>
                <a:spcPct val="115000"/>
              </a:lnSpc>
              <a:spcBef>
                <a:spcPts val="0"/>
              </a:spcBef>
              <a:defRPr/>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Different communities of patients, providers, and payers responded favorably to the BCT process.  </a:t>
            </a:r>
          </a:p>
          <a:p>
            <a:pPr lvl="1">
              <a:lnSpc>
                <a:spcPct val="115000"/>
              </a:lnSpc>
              <a:spcBef>
                <a:spcPts val="0"/>
              </a:spcBef>
              <a:defRPr/>
            </a:pPr>
            <a:r>
              <a:rPr lang="en-US" sz="1400" dirty="0">
                <a:solidFill>
                  <a:schemeClr val="tx1"/>
                </a:solidFill>
                <a:latin typeface="Arial" panose="020B0604020202020204" pitchFamily="34" charset="0"/>
                <a:ea typeface="Calibri" panose="020F0502020204030204" pitchFamily="34" charset="0"/>
                <a:cs typeface="Arial" panose="020B0604020202020204" pitchFamily="34" charset="0"/>
              </a:rPr>
              <a:t>BCT is a reliable method for successful long-term community engagement.  BCT promotes the development of successful community or practice interventions through community engagement. </a:t>
            </a:r>
          </a:p>
          <a:p>
            <a:endParaRPr lang="en-US" sz="17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FB1894-636A-4625-A643-18E7F551F86B}"/>
              </a:ext>
            </a:extLst>
          </p:cNvPr>
          <p:cNvSpPr txBox="1"/>
          <p:nvPr/>
        </p:nvSpPr>
        <p:spPr>
          <a:xfrm>
            <a:off x="1148802" y="656659"/>
            <a:ext cx="7919543" cy="1755096"/>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Boot Camp Translation (BCT) for Patient-Centered Outcomes Research:  Partnering to create community specific approaches to improved health from population level evidence</a:t>
            </a:r>
            <a:endPar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2493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97C3-96B5-4266-89CE-9E418C1FD27C}"/>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dirty="0"/>
              <a:t> </a:t>
            </a:r>
            <a:br>
              <a:rPr lang="en-US" sz="3100" dirty="0">
                <a:solidFill>
                  <a:schemeClr val="tx1"/>
                </a:solidFill>
              </a:rPr>
            </a:br>
            <a:endParaRPr lang="en-US" sz="3100" dirty="0">
              <a:solidFill>
                <a:schemeClr val="tx1"/>
              </a:solidFill>
            </a:endParaRPr>
          </a:p>
        </p:txBody>
      </p:sp>
      <p:sp>
        <p:nvSpPr>
          <p:cNvPr id="6" name="Content Placeholder 5">
            <a:extLst>
              <a:ext uri="{FF2B5EF4-FFF2-40B4-BE49-F238E27FC236}">
                <a16:creationId xmlns:a16="http://schemas.microsoft.com/office/drawing/2014/main" id="{2F7DE387-3BF3-4AEA-9E21-43CF61C59F67}"/>
              </a:ext>
            </a:extLst>
          </p:cNvPr>
          <p:cNvSpPr>
            <a:spLocks noGrp="1"/>
          </p:cNvSpPr>
          <p:nvPr>
            <p:ph idx="1"/>
          </p:nvPr>
        </p:nvSpPr>
        <p:spPr/>
        <p:txBody>
          <a:bodyPr>
            <a:normAutofit/>
          </a:bodyPr>
          <a:lstStyle/>
          <a:p>
            <a:pPr marL="0" indent="0">
              <a:lnSpc>
                <a:spcPct val="115000"/>
              </a:lnSpc>
              <a:spcBef>
                <a:spcPts val="0"/>
              </a:spcBef>
              <a:spcAft>
                <a:spcPts val="0"/>
              </a:spcAft>
              <a:buNone/>
              <a:defRPr/>
            </a:pPr>
            <a:endParaRPr lang="en-US" sz="1600" u="sng"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17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FB1894-636A-4625-A643-18E7F551F86B}"/>
              </a:ext>
            </a:extLst>
          </p:cNvPr>
          <p:cNvSpPr txBox="1"/>
          <p:nvPr/>
        </p:nvSpPr>
        <p:spPr>
          <a:xfrm>
            <a:off x="1324358" y="485225"/>
            <a:ext cx="7451342" cy="1649682"/>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Boot Camp Translation (BCT) for Patient-Centered Outcomes Research:</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Partnering to create community specific approaches 	to improved health from population level evidence</a:t>
            </a:r>
            <a:endParaRPr kumimoji="0" lang="en-US" sz="20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screenshot of a cell phone&#10;&#10;Description generated with high confidence">
            <a:extLst>
              <a:ext uri="{FF2B5EF4-FFF2-40B4-BE49-F238E27FC236}">
                <a16:creationId xmlns:a16="http://schemas.microsoft.com/office/drawing/2014/main" id="{8698F694-8D73-4393-B3FB-501B1549A827}"/>
              </a:ext>
            </a:extLst>
          </p:cNvPr>
          <p:cNvPicPr>
            <a:picLocks noChangeAspect="1"/>
          </p:cNvPicPr>
          <p:nvPr/>
        </p:nvPicPr>
        <p:blipFill>
          <a:blip r:embed="rId3"/>
          <a:stretch>
            <a:fillRect/>
          </a:stretch>
        </p:blipFill>
        <p:spPr>
          <a:xfrm>
            <a:off x="1177598" y="2173453"/>
            <a:ext cx="5054236" cy="3859599"/>
          </a:xfrm>
          <a:prstGeom prst="rect">
            <a:avLst/>
          </a:prstGeom>
        </p:spPr>
      </p:pic>
      <p:sp>
        <p:nvSpPr>
          <p:cNvPr id="4" name="Rectangle 3">
            <a:extLst>
              <a:ext uri="{FF2B5EF4-FFF2-40B4-BE49-F238E27FC236}">
                <a16:creationId xmlns:a16="http://schemas.microsoft.com/office/drawing/2014/main" id="{8992F0D4-A6F3-4742-9633-D4A7FD6CD64F}"/>
              </a:ext>
            </a:extLst>
          </p:cNvPr>
          <p:cNvSpPr/>
          <p:nvPr/>
        </p:nvSpPr>
        <p:spPr>
          <a:xfrm>
            <a:off x="6231834" y="2838893"/>
            <a:ext cx="2660957" cy="2893100"/>
          </a:xfrm>
          <a:prstGeom prst="rect">
            <a:avLst/>
          </a:prstGeom>
          <a:solidFill>
            <a:schemeClr val="accent4">
              <a:lumMod val="20000"/>
              <a:lumOff val="80000"/>
            </a:schemeClr>
          </a:solidFill>
        </p:spPr>
        <p:txBody>
          <a:bodyPr wrap="square">
            <a:spAutoFit/>
          </a:bodyPr>
          <a:lstStyle/>
          <a:p>
            <a:r>
              <a:rPr lang="en-US" sz="1400" b="1" dirty="0">
                <a:solidFill>
                  <a:prstClr val="black"/>
                </a:solidFill>
                <a:latin typeface="Arial" panose="020B0604020202020204" pitchFamily="34" charset="0"/>
                <a:cs typeface="Arial" panose="020B0604020202020204" pitchFamily="34" charset="0"/>
              </a:rPr>
              <a:t>Colorado Clinical and Translational Sciences Institutes (CCTSI) </a:t>
            </a:r>
            <a:r>
              <a:rPr lang="en-US" sz="1400" dirty="0">
                <a:solidFill>
                  <a:prstClr val="black"/>
                </a:solidFill>
                <a:latin typeface="Arial" panose="020B0604020202020204" pitchFamily="34" charset="0"/>
                <a:cs typeface="Arial" panose="020B0604020202020204" pitchFamily="34" charset="0"/>
              </a:rPr>
              <a:t>researchers are partnering with local community members to translate medical jargon and terminology into user-friendly terms and to facilitate clearer communication and dissemination of health promotion/disease prevention information to community members.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303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97C3-96B5-4266-89CE-9E418C1FD27C}"/>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sz="2700" dirty="0">
                <a:solidFill>
                  <a:schemeClr val="tx1"/>
                </a:solidFill>
              </a:rPr>
              <a:t>Community Engagement Studio</a:t>
            </a:r>
          </a:p>
        </p:txBody>
      </p:sp>
      <p:sp>
        <p:nvSpPr>
          <p:cNvPr id="6" name="Content Placeholder 5">
            <a:extLst>
              <a:ext uri="{FF2B5EF4-FFF2-40B4-BE49-F238E27FC236}">
                <a16:creationId xmlns:a16="http://schemas.microsoft.com/office/drawing/2014/main" id="{2F7DE387-3BF3-4AEA-9E21-43CF61C59F67}"/>
              </a:ext>
            </a:extLst>
          </p:cNvPr>
          <p:cNvSpPr>
            <a:spLocks noGrp="1"/>
          </p:cNvSpPr>
          <p:nvPr>
            <p:ph idx="1"/>
          </p:nvPr>
        </p:nvSpPr>
        <p:spPr>
          <a:xfrm>
            <a:off x="1441450" y="1345475"/>
            <a:ext cx="6554234" cy="5290456"/>
          </a:xfrm>
        </p:spPr>
        <p:txBody>
          <a:bodyPr>
            <a:normAutofit/>
          </a:bodyPr>
          <a:lstStyle/>
          <a:p>
            <a:pPr marL="0" indent="0">
              <a:buNone/>
              <a:defRPr/>
            </a:pPr>
            <a:r>
              <a:rPr lang="en-US" sz="1800" u="sng" dirty="0">
                <a:solidFill>
                  <a:schemeClr val="tx1"/>
                </a:solidFill>
              </a:rPr>
              <a:t>Overview</a:t>
            </a:r>
            <a:r>
              <a:rPr lang="en-US" sz="1800" dirty="0">
                <a:solidFill>
                  <a:schemeClr val="tx1"/>
                </a:solidFill>
              </a:rPr>
              <a:t>:  </a:t>
            </a:r>
          </a:p>
          <a:p>
            <a:pPr marL="0" indent="0">
              <a:buNone/>
              <a:defRPr/>
            </a:pPr>
            <a:r>
              <a:rPr lang="en-US" sz="1600" dirty="0">
                <a:solidFill>
                  <a:schemeClr val="tx1"/>
                </a:solidFill>
              </a:rPr>
              <a:t>Dr. Consuelo Wilkins from the  </a:t>
            </a:r>
            <a:r>
              <a:rPr lang="en-US" sz="1600" b="1" dirty="0">
                <a:solidFill>
                  <a:schemeClr val="tx1"/>
                </a:solidFill>
              </a:rPr>
              <a:t>Vanderbilt University Medical Center  CTSA Program and the Meharry Vanderbilt Alliance</a:t>
            </a:r>
            <a:r>
              <a:rPr lang="en-US" sz="1600" dirty="0">
                <a:solidFill>
                  <a:schemeClr val="tx1"/>
                </a:solidFill>
              </a:rPr>
              <a:t> has developed an approach called  </a:t>
            </a:r>
            <a:r>
              <a:rPr lang="en-US" sz="1600" i="1" dirty="0">
                <a:solidFill>
                  <a:schemeClr val="tx1"/>
                </a:solidFill>
              </a:rPr>
              <a:t>Community Engagement Studio (CE Studios). </a:t>
            </a:r>
          </a:p>
          <a:p>
            <a:pPr marL="0" indent="0">
              <a:buNone/>
              <a:defRPr/>
            </a:pPr>
            <a:endParaRPr lang="en-US" sz="1600" u="sng" dirty="0">
              <a:solidFill>
                <a:schemeClr val="tx1"/>
              </a:solidFill>
            </a:endParaRPr>
          </a:p>
          <a:p>
            <a:pPr marL="0" indent="0">
              <a:buNone/>
              <a:defRPr/>
            </a:pPr>
            <a:r>
              <a:rPr lang="en-US" sz="1800" u="sng" dirty="0">
                <a:solidFill>
                  <a:schemeClr val="tx1"/>
                </a:solidFill>
              </a:rPr>
              <a:t>Purpose: </a:t>
            </a:r>
          </a:p>
          <a:p>
            <a:pPr marL="0" indent="0">
              <a:buNone/>
              <a:defRPr/>
            </a:pPr>
            <a:r>
              <a:rPr lang="en-US" sz="1600" dirty="0">
                <a:solidFill>
                  <a:schemeClr val="tx1"/>
                </a:solidFill>
              </a:rPr>
              <a:t>CE Studios are “dynamic, roundtable sessions  that are used to elicit  patient, community, and/or other  stakeholder  input on a research project”.</a:t>
            </a:r>
          </a:p>
          <a:p>
            <a:pPr>
              <a:defRPr/>
            </a:pPr>
            <a:endParaRPr lang="en-US" sz="1600" dirty="0">
              <a:solidFill>
                <a:schemeClr val="tx1"/>
              </a:solidFill>
            </a:endParaRPr>
          </a:p>
          <a:p>
            <a:pPr marL="0" indent="0">
              <a:buNone/>
              <a:defRPr/>
            </a:pPr>
            <a:r>
              <a:rPr lang="en-US" sz="1800" u="sng" dirty="0">
                <a:solidFill>
                  <a:schemeClr val="tx1"/>
                </a:solidFill>
              </a:rPr>
              <a:t>Outcome</a:t>
            </a:r>
            <a:r>
              <a:rPr lang="en-US" sz="1800" dirty="0">
                <a:solidFill>
                  <a:schemeClr val="tx1"/>
                </a:solidFill>
              </a:rPr>
              <a:t>:  </a:t>
            </a:r>
          </a:p>
          <a:p>
            <a:pPr marL="0" indent="0">
              <a:buNone/>
              <a:defRPr/>
            </a:pPr>
            <a:r>
              <a:rPr lang="en-US" sz="1600" dirty="0">
                <a:solidFill>
                  <a:schemeClr val="tx1"/>
                </a:solidFill>
              </a:rPr>
              <a:t>The CE Studio model was highly valued by both researchers and patients/community members. </a:t>
            </a:r>
            <a:r>
              <a:rPr lang="en-US" sz="1600" dirty="0"/>
              <a:t>D</a:t>
            </a:r>
            <a:r>
              <a:rPr lang="en-US" sz="1600" dirty="0">
                <a:solidFill>
                  <a:schemeClr val="tx1"/>
                </a:solidFill>
              </a:rPr>
              <a:t>evelopers have since received funding from PCORI to test the model with traditional stakeholders.</a:t>
            </a:r>
          </a:p>
          <a:p>
            <a:endParaRPr lang="en-US" sz="1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28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97C3-96B5-4266-89CE-9E418C1FD27C}"/>
              </a:ext>
            </a:extLst>
          </p:cNvPr>
          <p:cNvSpPr>
            <a:spLocks noGrp="1"/>
          </p:cNvSpPr>
          <p:nvPr>
            <p:ph type="title"/>
          </p:nvPr>
        </p:nvSpPr>
        <p:spPr/>
        <p:txBody>
          <a:bodyPr>
            <a:normAutofit fontScale="90000"/>
          </a:bodyPr>
          <a:lstStyle/>
          <a:p>
            <a:br>
              <a:rPr lang="en-US" dirty="0"/>
            </a:br>
            <a:br>
              <a:rPr lang="en-US" dirty="0"/>
            </a:br>
            <a:br>
              <a:rPr lang="en-US" dirty="0"/>
            </a:br>
            <a:br>
              <a:rPr lang="en-US" dirty="0"/>
            </a:br>
            <a:r>
              <a:rPr lang="en-US" sz="3100" dirty="0">
                <a:solidFill>
                  <a:schemeClr val="tx1"/>
                </a:solidFill>
              </a:rPr>
              <a:t>Community Engagement Studio </a:t>
            </a:r>
            <a:br>
              <a:rPr lang="en-US" sz="3100" dirty="0">
                <a:solidFill>
                  <a:schemeClr val="tx1"/>
                </a:solidFill>
              </a:rPr>
            </a:br>
            <a:r>
              <a:rPr lang="en-US" sz="3100" dirty="0">
                <a:solidFill>
                  <a:schemeClr val="tx1"/>
                </a:solidFill>
              </a:rPr>
              <a:t>Example</a:t>
            </a:r>
          </a:p>
        </p:txBody>
      </p:sp>
      <p:pic>
        <p:nvPicPr>
          <p:cNvPr id="4" name="Content Placeholder 3" descr="A screenshot of a social media post&#10;&#10;Description generated with very high confidence">
            <a:extLst>
              <a:ext uri="{FF2B5EF4-FFF2-40B4-BE49-F238E27FC236}">
                <a16:creationId xmlns:a16="http://schemas.microsoft.com/office/drawing/2014/main" id="{767BD64D-AC91-4628-B83E-BC7B19F65BFA}"/>
              </a:ext>
            </a:extLst>
          </p:cNvPr>
          <p:cNvPicPr>
            <a:picLocks noGrp="1" noChangeAspect="1"/>
          </p:cNvPicPr>
          <p:nvPr>
            <p:ph idx="1"/>
          </p:nvPr>
        </p:nvPicPr>
        <p:blipFill>
          <a:blip r:embed="rId3"/>
          <a:stretch>
            <a:fillRect/>
          </a:stretch>
        </p:blipFill>
        <p:spPr>
          <a:xfrm>
            <a:off x="903288" y="1826451"/>
            <a:ext cx="7443787" cy="4200461"/>
          </a:xfrm>
        </p:spPr>
      </p:pic>
    </p:spTree>
    <p:extLst>
      <p:ext uri="{BB962C8B-B14F-4D97-AF65-F5344CB8AC3E}">
        <p14:creationId xmlns:p14="http://schemas.microsoft.com/office/powerpoint/2010/main" val="2231517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descr="A person standing in front of a group of people posing for the camera&#10;&#10;Description generated with very high confidence">
            <a:extLst>
              <a:ext uri="{FF2B5EF4-FFF2-40B4-BE49-F238E27FC236}">
                <a16:creationId xmlns:a16="http://schemas.microsoft.com/office/drawing/2014/main" id="{8FEDDC9A-AAEC-4C75-A5A7-526F69C29C90}"/>
              </a:ext>
            </a:extLst>
          </p:cNvPr>
          <p:cNvPicPr>
            <a:picLocks noChangeAspect="1"/>
          </p:cNvPicPr>
          <p:nvPr/>
        </p:nvPicPr>
        <p:blipFill rotWithShape="1">
          <a:blip r:embed="rId3"/>
          <a:srcRect l="22731" r="28533" b="-2"/>
          <a:stretch/>
        </p:blipFill>
        <p:spPr>
          <a:xfrm>
            <a:off x="363474" y="1136197"/>
            <a:ext cx="3845052" cy="4556305"/>
          </a:xfrm>
          <a:prstGeom prst="rect">
            <a:avLst/>
          </a:prstGeom>
        </p:spPr>
      </p:pic>
      <p:sp>
        <p:nvSpPr>
          <p:cNvPr id="2" name="Title 1">
            <a:extLst>
              <a:ext uri="{FF2B5EF4-FFF2-40B4-BE49-F238E27FC236}">
                <a16:creationId xmlns:a16="http://schemas.microsoft.com/office/drawing/2014/main" id="{D1F81158-7235-4029-9B8B-ECC173A88E00}"/>
              </a:ext>
            </a:extLst>
          </p:cNvPr>
          <p:cNvSpPr>
            <a:spLocks noGrp="1"/>
          </p:cNvSpPr>
          <p:nvPr>
            <p:ph type="title"/>
          </p:nvPr>
        </p:nvSpPr>
        <p:spPr>
          <a:xfrm>
            <a:off x="4794448" y="640263"/>
            <a:ext cx="3915950" cy="1344975"/>
          </a:xfrm>
        </p:spPr>
        <p:txBody>
          <a:bodyPr>
            <a:normAutofit/>
          </a:bodyPr>
          <a:lstStyle/>
          <a:p>
            <a:pPr>
              <a:lnSpc>
                <a:spcPct val="90000"/>
              </a:lnSpc>
            </a:pPr>
            <a:r>
              <a:rPr lang="en-US" sz="1700" b="0" dirty="0">
                <a:solidFill>
                  <a:schemeClr val="tx1"/>
                </a:solidFill>
              </a:rPr>
              <a:t>CTSA Program Community Mentorship Helps Advance Multiple Sclerosis Research in Latinos</a:t>
            </a:r>
            <a:br>
              <a:rPr lang="en-US" sz="1700" b="0" dirty="0">
                <a:solidFill>
                  <a:schemeClr val="tx1"/>
                </a:solidFill>
              </a:rPr>
            </a:br>
            <a:endParaRPr lang="en-US" sz="1700" dirty="0">
              <a:solidFill>
                <a:schemeClr val="tx1"/>
              </a:solidFill>
            </a:endParaRPr>
          </a:p>
        </p:txBody>
      </p:sp>
      <p:sp>
        <p:nvSpPr>
          <p:cNvPr id="3" name="Content Placeholder 2">
            <a:extLst>
              <a:ext uri="{FF2B5EF4-FFF2-40B4-BE49-F238E27FC236}">
                <a16:creationId xmlns:a16="http://schemas.microsoft.com/office/drawing/2014/main" id="{37099786-CA65-442E-87B3-F28FD8F813E0}"/>
              </a:ext>
            </a:extLst>
          </p:cNvPr>
          <p:cNvSpPr>
            <a:spLocks noGrp="1"/>
          </p:cNvSpPr>
          <p:nvPr>
            <p:ph idx="1"/>
          </p:nvPr>
        </p:nvSpPr>
        <p:spPr>
          <a:xfrm>
            <a:off x="4783781" y="2121763"/>
            <a:ext cx="3828591" cy="3773010"/>
          </a:xfrm>
        </p:spPr>
        <p:txBody>
          <a:bodyPr>
            <a:normAutofit lnSpcReduction="10000"/>
          </a:bodyPr>
          <a:lstStyle/>
          <a:p>
            <a:pPr marL="0" indent="0">
              <a:lnSpc>
                <a:spcPct val="90000"/>
              </a:lnSpc>
              <a:buNone/>
            </a:pPr>
            <a:r>
              <a:rPr lang="en-US" sz="1500" dirty="0">
                <a:solidFill>
                  <a:schemeClr val="tx1"/>
                </a:solidFill>
                <a:latin typeface="Arial" panose="020B0604020202020204" pitchFamily="34" charset="0"/>
                <a:cs typeface="Arial" panose="020B0604020202020204" pitchFamily="34" charset="0"/>
              </a:rPr>
              <a:t>Lilyana </a:t>
            </a:r>
            <a:r>
              <a:rPr lang="en-US" sz="1500" dirty="0" err="1">
                <a:solidFill>
                  <a:schemeClr val="tx1"/>
                </a:solidFill>
                <a:latin typeface="Arial" panose="020B0604020202020204" pitchFamily="34" charset="0"/>
                <a:cs typeface="Arial" panose="020B0604020202020204" pitchFamily="34" charset="0"/>
              </a:rPr>
              <a:t>Amezcua</a:t>
            </a:r>
            <a:r>
              <a:rPr lang="en-US" sz="1500" dirty="0">
                <a:solidFill>
                  <a:schemeClr val="tx1"/>
                </a:solidFill>
                <a:latin typeface="Arial" panose="020B0604020202020204" pitchFamily="34" charset="0"/>
                <a:cs typeface="Arial" panose="020B0604020202020204" pitchFamily="34" charset="0"/>
              </a:rPr>
              <a:t>, M.D., a University of Southern California (USC) assistant professor and clinical neurologist, investigates the complex genetics of multiple sclerosis (MS) among Latinos in greater Los Angeles. </a:t>
            </a:r>
          </a:p>
          <a:p>
            <a:pPr marL="0" indent="0">
              <a:lnSpc>
                <a:spcPct val="90000"/>
              </a:lnSpc>
              <a:buNone/>
            </a:pPr>
            <a:r>
              <a:rPr lang="en-US" sz="1500" dirty="0">
                <a:solidFill>
                  <a:schemeClr val="tx1"/>
                </a:solidFill>
                <a:latin typeface="Arial" panose="020B0604020202020204" pitchFamily="34" charset="0"/>
                <a:cs typeface="Arial" panose="020B0604020202020204" pitchFamily="34" charset="0"/>
              </a:rPr>
              <a:t>Through the NCATS’ Clinical and Translational Science Awards (CTSA) Program-supported </a:t>
            </a:r>
            <a:r>
              <a:rPr lang="en-US" sz="1500" b="1" dirty="0">
                <a:solidFill>
                  <a:schemeClr val="tx1"/>
                </a:solidFill>
                <a:latin typeface="Arial" panose="020B0604020202020204" pitchFamily="34" charset="0"/>
                <a:cs typeface="Arial" panose="020B0604020202020204" pitchFamily="34" charset="0"/>
              </a:rPr>
              <a:t>Community Mentorship Program</a:t>
            </a:r>
            <a:r>
              <a:rPr lang="en-US" sz="1500" dirty="0">
                <a:solidFill>
                  <a:schemeClr val="tx1"/>
                </a:solidFill>
                <a:latin typeface="Arial" panose="020B0604020202020204" pitchFamily="34" charset="0"/>
                <a:cs typeface="Arial" panose="020B0604020202020204" pitchFamily="34" charset="0"/>
              </a:rPr>
              <a:t> at </a:t>
            </a:r>
            <a:r>
              <a:rPr lang="en-US" sz="1500" b="1" dirty="0">
                <a:solidFill>
                  <a:schemeClr val="tx1"/>
                </a:solidFill>
                <a:latin typeface="Arial" panose="020B0604020202020204" pitchFamily="34" charset="0"/>
                <a:cs typeface="Arial" panose="020B0604020202020204" pitchFamily="34" charset="0"/>
              </a:rPr>
              <a:t>the Southern California Clinical and Translational Science Institute (SC CTSI</a:t>
            </a:r>
            <a:r>
              <a:rPr lang="en-US" sz="1500" dirty="0">
                <a:solidFill>
                  <a:schemeClr val="tx1"/>
                </a:solidFill>
                <a:latin typeface="Arial" panose="020B0604020202020204" pitchFamily="34" charset="0"/>
                <a:cs typeface="Arial" panose="020B0604020202020204" pitchFamily="34" charset="0"/>
              </a:rPr>
              <a:t>), she developed new relationships with Latino patients and communities. </a:t>
            </a:r>
          </a:p>
          <a:p>
            <a:pPr marL="0" indent="0">
              <a:lnSpc>
                <a:spcPct val="90000"/>
              </a:lnSpc>
              <a:buNone/>
            </a:pPr>
            <a:r>
              <a:rPr lang="en-US" sz="1500" dirty="0">
                <a:solidFill>
                  <a:schemeClr val="tx1"/>
                </a:solidFill>
                <a:latin typeface="Arial" panose="020B0604020202020204" pitchFamily="34" charset="0"/>
                <a:cs typeface="Arial" panose="020B0604020202020204" pitchFamily="34" charset="0"/>
              </a:rPr>
              <a:t>This work strengthened her translational science skills and gave her a new understanding of her patients’ experiences, perceptions and struggles with MS.</a:t>
            </a:r>
          </a:p>
          <a:p>
            <a:pPr>
              <a:lnSpc>
                <a:spcPct val="90000"/>
              </a:lnSpc>
            </a:pPr>
            <a:endParaRPr lang="en-US" sz="1500" dirty="0">
              <a:solidFill>
                <a:schemeClr val="tx1"/>
              </a:solidFill>
              <a:latin typeface="Trebuchet MS" panose="020B0603020202020204" pitchFamily="34" charset="0"/>
            </a:endParaRPr>
          </a:p>
          <a:p>
            <a:endParaRPr lang="en-US" sz="800" dirty="0">
              <a:solidFill>
                <a:schemeClr val="bg1"/>
              </a:solidFill>
              <a:latin typeface="Trebuchet MS" panose="020B0603020202020204" pitchFamily="34" charset="0"/>
            </a:endParaRPr>
          </a:p>
          <a:p>
            <a:pPr>
              <a:lnSpc>
                <a:spcPct val="90000"/>
              </a:lnSpc>
            </a:pPr>
            <a:endParaRPr lang="en-US" sz="900" dirty="0">
              <a:latin typeface="Trebuchet MS" panose="020B0603020202020204" pitchFamily="34" charset="0"/>
            </a:endParaRPr>
          </a:p>
          <a:p>
            <a:pPr>
              <a:lnSpc>
                <a:spcPct val="90000"/>
              </a:lnSpc>
            </a:pPr>
            <a:endParaRPr lang="en-US" sz="900" dirty="0"/>
          </a:p>
        </p:txBody>
      </p:sp>
      <p:sp>
        <p:nvSpPr>
          <p:cNvPr id="5" name="TextBox 4">
            <a:extLst>
              <a:ext uri="{FF2B5EF4-FFF2-40B4-BE49-F238E27FC236}">
                <a16:creationId xmlns:a16="http://schemas.microsoft.com/office/drawing/2014/main" id="{6E3BB9C5-A933-4AC3-AB90-0F3F60BB9933}"/>
              </a:ext>
            </a:extLst>
          </p:cNvPr>
          <p:cNvSpPr txBox="1"/>
          <p:nvPr/>
        </p:nvSpPr>
        <p:spPr>
          <a:xfrm>
            <a:off x="363474" y="5692502"/>
            <a:ext cx="4055377" cy="723275"/>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Dr. Lilyana </a:t>
            </a:r>
            <a:r>
              <a:rPr lang="en-US" sz="900" dirty="0" err="1">
                <a:latin typeface="Arial" panose="020B0604020202020204" pitchFamily="34" charset="0"/>
                <a:cs typeface="Arial" panose="020B0604020202020204" pitchFamily="34" charset="0"/>
              </a:rPr>
              <a:t>Amezcua</a:t>
            </a:r>
            <a:r>
              <a:rPr lang="en-US" sz="900" dirty="0">
                <a:latin typeface="Arial" panose="020B0604020202020204" pitchFamily="34" charset="0"/>
                <a:cs typeface="Arial" panose="020B0604020202020204" pitchFamily="34" charset="0"/>
              </a:rPr>
              <a:t>, center, is presented with the Health Professionals Volunteer Hall of Fame award from the National MS Society’s National Board Chair Eli Rubenstein and President and CEO Cynthia </a:t>
            </a:r>
            <a:r>
              <a:rPr lang="en-US" sz="900" dirty="0" err="1">
                <a:latin typeface="Arial" panose="020B0604020202020204" pitchFamily="34" charset="0"/>
                <a:cs typeface="Arial" panose="020B0604020202020204" pitchFamily="34" charset="0"/>
              </a:rPr>
              <a:t>Zagieboylo</a:t>
            </a:r>
            <a:r>
              <a:rPr lang="en-US" sz="11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25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156634"/>
            <a:ext cx="7886700" cy="1325563"/>
          </a:xfrm>
        </p:spPr>
        <p:txBody>
          <a:bodyPr>
            <a:normAutofit/>
          </a:bodyPr>
          <a:lstStyle/>
          <a:p>
            <a:r>
              <a:rPr lang="en-US" sz="3150" b="1" dirty="0"/>
              <a:t>Recruitment Innovation Center (RIC)</a:t>
            </a:r>
          </a:p>
        </p:txBody>
      </p:sp>
      <p:sp>
        <p:nvSpPr>
          <p:cNvPr id="3" name="Content Placeholder 2"/>
          <p:cNvSpPr>
            <a:spLocks noGrp="1"/>
          </p:cNvSpPr>
          <p:nvPr>
            <p:ph idx="4294967295"/>
          </p:nvPr>
        </p:nvSpPr>
        <p:spPr>
          <a:xfrm>
            <a:off x="1381540" y="2140636"/>
            <a:ext cx="3632732" cy="3447980"/>
          </a:xfrm>
        </p:spPr>
        <p:txBody>
          <a:bodyPr>
            <a:noAutofit/>
          </a:bodyPr>
          <a:lstStyle/>
          <a:p>
            <a:r>
              <a:rPr lang="en-US" sz="1800" dirty="0"/>
              <a:t>Our goal is to positively impact human health by improving participant enrollment and retention in multi-center clinical trials.</a:t>
            </a:r>
            <a:br>
              <a:rPr lang="en-US" sz="1800" dirty="0"/>
            </a:br>
            <a:endParaRPr lang="en-US" sz="1800" dirty="0"/>
          </a:p>
          <a:p>
            <a:r>
              <a:rPr lang="en-US" sz="1800" dirty="0"/>
              <a:t>Achieving this goal will require sophisticated informatics-based recruitment tools and novel engagement approaches to accelerate recruitment and retention.</a:t>
            </a:r>
          </a:p>
          <a:p>
            <a:endParaRPr lang="en-US" sz="1800" dirty="0"/>
          </a:p>
        </p:txBody>
      </p:sp>
      <p:sp>
        <p:nvSpPr>
          <p:cNvPr id="8" name="TextBox 7"/>
          <p:cNvSpPr txBox="1"/>
          <p:nvPr/>
        </p:nvSpPr>
        <p:spPr>
          <a:xfrm>
            <a:off x="6001549" y="4406769"/>
            <a:ext cx="761747" cy="248209"/>
          </a:xfrm>
          <a:prstGeom prst="rect">
            <a:avLst/>
          </a:prstGeom>
          <a:noFill/>
        </p:spPr>
        <p:txBody>
          <a:bodyPr wrap="none" rtlCol="0">
            <a:spAutoFit/>
          </a:bodyPr>
          <a:lstStyle/>
          <a:p>
            <a:pPr defTabSz="685800"/>
            <a:r>
              <a:rPr lang="en-US" sz="1013">
                <a:solidFill>
                  <a:prstClr val="white"/>
                </a:solidFill>
                <a:latin typeface="Calibri" panose="020F0502020204030204"/>
              </a:rPr>
              <a:t>Participant</a:t>
            </a:r>
            <a:endParaRPr lang="en-US" sz="1013" dirty="0">
              <a:solidFill>
                <a:prstClr val="white"/>
              </a:solidFill>
              <a:latin typeface="Calibri" panose="020F0502020204030204"/>
            </a:endParaRPr>
          </a:p>
        </p:txBody>
      </p:sp>
      <p:sp>
        <p:nvSpPr>
          <p:cNvPr id="9" name="TextBox 8"/>
          <p:cNvSpPr txBox="1"/>
          <p:nvPr/>
        </p:nvSpPr>
        <p:spPr>
          <a:xfrm>
            <a:off x="7095031" y="4406769"/>
            <a:ext cx="415498" cy="248209"/>
          </a:xfrm>
          <a:prstGeom prst="rect">
            <a:avLst/>
          </a:prstGeom>
          <a:noFill/>
        </p:spPr>
        <p:txBody>
          <a:bodyPr wrap="none" rtlCol="0">
            <a:spAutoFit/>
          </a:bodyPr>
          <a:lstStyle/>
          <a:p>
            <a:pPr defTabSz="685800"/>
            <a:r>
              <a:rPr lang="en-US" sz="1013">
                <a:solidFill>
                  <a:prstClr val="white"/>
                </a:solidFill>
                <a:latin typeface="Calibri" panose="020F0502020204030204"/>
              </a:rPr>
              <a:t>Trial</a:t>
            </a:r>
          </a:p>
        </p:txBody>
      </p:sp>
      <p:sp>
        <p:nvSpPr>
          <p:cNvPr id="11" name="TextBox 10">
            <a:extLst>
              <a:ext uri="{FF2B5EF4-FFF2-40B4-BE49-F238E27FC236}">
                <a16:creationId xmlns:a16="http://schemas.microsoft.com/office/drawing/2014/main" id="{DEA3B69E-5117-47D7-982D-FCF654B38F23}"/>
              </a:ext>
            </a:extLst>
          </p:cNvPr>
          <p:cNvSpPr txBox="1"/>
          <p:nvPr/>
        </p:nvSpPr>
        <p:spPr>
          <a:xfrm>
            <a:off x="7467369" y="5744699"/>
            <a:ext cx="491776" cy="300082"/>
          </a:xfrm>
          <a:prstGeom prst="rect">
            <a:avLst/>
          </a:prstGeom>
          <a:noFill/>
        </p:spPr>
        <p:txBody>
          <a:bodyPr wrap="none" rtlCol="0">
            <a:spAutoFit/>
          </a:bodyPr>
          <a:lstStyle/>
          <a:p>
            <a:r>
              <a:rPr lang="en-US" sz="1350">
                <a:solidFill>
                  <a:prstClr val="white"/>
                </a:solidFill>
                <a:latin typeface="Calibri" panose="020F0502020204030204"/>
              </a:rPr>
              <a:t>Trial</a:t>
            </a:r>
          </a:p>
        </p:txBody>
      </p:sp>
      <p:pic>
        <p:nvPicPr>
          <p:cNvPr id="12" name="Picture 11">
            <a:extLst>
              <a:ext uri="{FF2B5EF4-FFF2-40B4-BE49-F238E27FC236}">
                <a16:creationId xmlns:a16="http://schemas.microsoft.com/office/drawing/2014/main" id="{E60E0AE3-A78E-496D-97E9-E2D6933968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6518" y="2227263"/>
            <a:ext cx="3271289" cy="3086154"/>
          </a:xfrm>
          <a:prstGeom prst="rect">
            <a:avLst/>
          </a:prstGeom>
          <a:ln w="25400" cap="sq">
            <a:solidFill>
              <a:srgbClr val="000000"/>
            </a:solidFill>
            <a:prstDash val="solid"/>
            <a:miter lim="800000"/>
          </a:ln>
          <a:effectLst>
            <a:outerShdw blurRad="50800" dist="38100" dir="2700000" algn="tl" rotWithShape="0">
              <a:srgbClr val="000000">
                <a:alpha val="50000"/>
              </a:srgbClr>
            </a:outerShdw>
          </a:effectLst>
        </p:spPr>
      </p:pic>
    </p:spTree>
    <p:extLst>
      <p:ext uri="{BB962C8B-B14F-4D97-AF65-F5344CB8AC3E}">
        <p14:creationId xmlns:p14="http://schemas.microsoft.com/office/powerpoint/2010/main" val="6432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152400"/>
            <a:ext cx="7924800" cy="914400"/>
          </a:xfrm>
        </p:spPr>
        <p:txBody>
          <a:bodyPr>
            <a:normAutofit/>
          </a:bodyPr>
          <a:lstStyle/>
          <a:p>
            <a:pPr marL="342865" lvl="0" indent="-342865">
              <a:lnSpc>
                <a:spcPct val="110000"/>
              </a:lnSpc>
              <a:spcBef>
                <a:spcPct val="20000"/>
              </a:spcBef>
            </a:pPr>
            <a:r>
              <a:rPr lang="en-US" dirty="0">
                <a:cs typeface="Arial" panose="020B0604020202020204" pitchFamily="34" charset="0"/>
              </a:rPr>
              <a:t>Improving Clinical Study Recruitment</a:t>
            </a:r>
            <a:endParaRPr lang="en-US" sz="4000" dirty="0"/>
          </a:p>
        </p:txBody>
      </p:sp>
      <p:sp>
        <p:nvSpPr>
          <p:cNvPr id="4" name="Slide Number Placeholder 3"/>
          <p:cNvSpPr>
            <a:spLocks noGrp="1"/>
          </p:cNvSpPr>
          <p:nvPr>
            <p:ph type="sldNum" sz="quarter" idx="4294967295"/>
          </p:nvPr>
        </p:nvSpPr>
        <p:spPr>
          <a:xfrm>
            <a:off x="0" y="6324600"/>
            <a:ext cx="2133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pitchFamily="34" charset="0"/>
                <a:ea typeface="+mn-ea"/>
                <a:cs typeface="+mn-cs"/>
              </a:rPr>
              <a:t>7</a:t>
            </a:r>
          </a:p>
        </p:txBody>
      </p:sp>
      <p:sp>
        <p:nvSpPr>
          <p:cNvPr id="3" name="Content Placeholder 2"/>
          <p:cNvSpPr>
            <a:spLocks noGrp="1"/>
          </p:cNvSpPr>
          <p:nvPr>
            <p:ph sz="quarter" idx="4294967295"/>
          </p:nvPr>
        </p:nvSpPr>
        <p:spPr>
          <a:xfrm>
            <a:off x="1219200" y="1219200"/>
            <a:ext cx="7924800" cy="4648200"/>
          </a:xfrm>
        </p:spPr>
        <p:txBody>
          <a:bodyPr>
            <a:noAutofit/>
          </a:bodyPr>
          <a:lstStyle/>
          <a:p>
            <a:pPr marL="292100" indent="-292100">
              <a:buFont typeface="Arial"/>
              <a:buChar char="•"/>
            </a:pPr>
            <a:r>
              <a:rPr lang="en-US" sz="2800" b="1" dirty="0">
                <a:latin typeface="+mn-lt"/>
                <a:cs typeface="Arial" panose="020B0604020202020204" pitchFamily="34" charset="0"/>
              </a:rPr>
              <a:t>Problem</a:t>
            </a:r>
            <a:r>
              <a:rPr lang="en-US" sz="2800" dirty="0">
                <a:latin typeface="+mn-lt"/>
                <a:cs typeface="Arial" panose="020B0604020202020204" pitchFamily="34" charset="0"/>
              </a:rPr>
              <a:t>: Slow or failed recruitment leads to delays, inefficiency, increased costs</a:t>
            </a:r>
          </a:p>
          <a:p>
            <a:pPr marL="800100" lvl="1" indent="-342900"/>
            <a:r>
              <a:rPr lang="en-US" sz="2000" dirty="0">
                <a:latin typeface="+mn-lt"/>
                <a:cs typeface="Arial" panose="020B0604020202020204" pitchFamily="34" charset="0"/>
              </a:rPr>
              <a:t>Affects substantial proportion of clinical studies</a:t>
            </a:r>
          </a:p>
          <a:p>
            <a:pPr marL="800100" lvl="1" indent="-342900"/>
            <a:r>
              <a:rPr lang="en-US" sz="2000" dirty="0">
                <a:latin typeface="+mn-lt"/>
                <a:cs typeface="Arial" panose="020B0604020202020204" pitchFamily="34" charset="0"/>
              </a:rPr>
              <a:t>Informatics component: Investigators can’t find participants and vice-versa</a:t>
            </a:r>
          </a:p>
          <a:p>
            <a:pPr marL="800100" lvl="1" indent="-342900"/>
            <a:r>
              <a:rPr lang="en-US" sz="2000" dirty="0">
                <a:latin typeface="+mn-lt"/>
                <a:cs typeface="Arial" panose="020B0604020202020204" pitchFamily="34" charset="0"/>
              </a:rPr>
              <a:t>Strategic component: Lack of participant understanding and effective outreach strategies, particularly to underrepresented groups</a:t>
            </a:r>
          </a:p>
          <a:p>
            <a:pPr marL="292100" indent="-292100">
              <a:spcBef>
                <a:spcPts val="1200"/>
              </a:spcBef>
              <a:buFont typeface="Arial"/>
              <a:buChar char="•"/>
            </a:pPr>
            <a:r>
              <a:rPr lang="en-US" sz="2800" b="1" dirty="0">
                <a:latin typeface="+mn-lt"/>
                <a:cs typeface="Arial" panose="020B0604020202020204" pitchFamily="34" charset="0"/>
              </a:rPr>
              <a:t>Solutions in progress</a:t>
            </a:r>
          </a:p>
          <a:p>
            <a:pPr marL="800100" lvl="1" indent="-342900"/>
            <a:r>
              <a:rPr lang="en-US" sz="2000" dirty="0">
                <a:latin typeface="+mn-lt"/>
                <a:cs typeface="Arial" panose="020B0604020202020204" pitchFamily="34" charset="0"/>
              </a:rPr>
              <a:t>Innovation in education, outreach and engagement</a:t>
            </a:r>
          </a:p>
          <a:p>
            <a:pPr marL="800100" lvl="1" indent="-342900"/>
            <a:r>
              <a:rPr lang="en-US" sz="2000" dirty="0">
                <a:latin typeface="+mn-lt"/>
                <a:cs typeface="Arial" panose="020B0604020202020204" pitchFamily="34" charset="0"/>
              </a:rPr>
              <a:t>CTSA Program Trial Innovation Network includes focus on innovations in recruitment</a:t>
            </a:r>
          </a:p>
        </p:txBody>
      </p:sp>
    </p:spTree>
    <p:extLst>
      <p:ext uri="{BB962C8B-B14F-4D97-AF65-F5344CB8AC3E}">
        <p14:creationId xmlns:p14="http://schemas.microsoft.com/office/powerpoint/2010/main" val="2741839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A676-C574-4334-87FC-CB7A57106358}"/>
              </a:ext>
            </a:extLst>
          </p:cNvPr>
          <p:cNvSpPr>
            <a:spLocks noGrp="1"/>
          </p:cNvSpPr>
          <p:nvPr>
            <p:ph type="title" idx="4294967295"/>
          </p:nvPr>
        </p:nvSpPr>
        <p:spPr>
          <a:xfrm>
            <a:off x="810026" y="324148"/>
            <a:ext cx="8527984" cy="1131887"/>
          </a:xfrm>
        </p:spPr>
        <p:txBody>
          <a:bodyPr>
            <a:normAutofit fontScale="90000"/>
          </a:bodyPr>
          <a:lstStyle/>
          <a:p>
            <a:pPr algn="ctr"/>
            <a:r>
              <a:rPr lang="en-US" sz="2700" dirty="0">
                <a:solidFill>
                  <a:schemeClr val="tx1"/>
                </a:solidFill>
              </a:rPr>
              <a:t>National Center for Advancing Translational Sciences (NCATS) </a:t>
            </a:r>
            <a:br>
              <a:rPr lang="en-US" dirty="0">
                <a:solidFill>
                  <a:schemeClr val="tx1"/>
                </a:solidFill>
              </a:rPr>
            </a:br>
            <a:r>
              <a:rPr lang="en-US" dirty="0">
                <a:solidFill>
                  <a:schemeClr val="tx1"/>
                </a:solidFill>
              </a:rPr>
              <a:t>Mission</a:t>
            </a:r>
          </a:p>
        </p:txBody>
      </p:sp>
      <p:sp>
        <p:nvSpPr>
          <p:cNvPr id="3" name="Content Placeholder 2">
            <a:extLst>
              <a:ext uri="{FF2B5EF4-FFF2-40B4-BE49-F238E27FC236}">
                <a16:creationId xmlns:a16="http://schemas.microsoft.com/office/drawing/2014/main" id="{C519AF41-F6E4-4669-B78D-649DD61C2CD8}"/>
              </a:ext>
            </a:extLst>
          </p:cNvPr>
          <p:cNvSpPr>
            <a:spLocks noGrp="1"/>
          </p:cNvSpPr>
          <p:nvPr>
            <p:ph idx="4294967295"/>
          </p:nvPr>
        </p:nvSpPr>
        <p:spPr>
          <a:xfrm>
            <a:off x="1491915" y="1658938"/>
            <a:ext cx="6987941" cy="4310062"/>
          </a:xfrm>
        </p:spPr>
        <p:txBody>
          <a:bodyPr/>
          <a:lstStyle/>
          <a:p>
            <a:r>
              <a:rPr lang="en-US" sz="2000" dirty="0">
                <a:solidFill>
                  <a:schemeClr val="tx1"/>
                </a:solidFill>
              </a:rPr>
              <a:t>To catalyze the </a:t>
            </a:r>
            <a:r>
              <a:rPr lang="en-US" sz="2000" b="1" dirty="0">
                <a:solidFill>
                  <a:srgbClr val="FF0000"/>
                </a:solidFill>
              </a:rPr>
              <a:t>generation of innovative methods </a:t>
            </a:r>
            <a:r>
              <a:rPr lang="en-US" sz="2000" dirty="0">
                <a:solidFill>
                  <a:schemeClr val="tx1"/>
                </a:solidFill>
              </a:rPr>
              <a:t>and technologies that will enhance the development, testing and implementation of diagnostics and therapeutics </a:t>
            </a:r>
            <a:r>
              <a:rPr lang="en-US" sz="2000" b="1" dirty="0">
                <a:solidFill>
                  <a:srgbClr val="FF0000"/>
                </a:solidFill>
              </a:rPr>
              <a:t>across a wide range of human diseases and conditions.</a:t>
            </a:r>
          </a:p>
          <a:p>
            <a:r>
              <a:rPr lang="en-US" sz="2000" dirty="0">
                <a:solidFill>
                  <a:schemeClr val="tx1"/>
                </a:solidFill>
              </a:rPr>
              <a:t>Study </a:t>
            </a:r>
            <a:r>
              <a:rPr lang="en-US" sz="2000" b="1" dirty="0">
                <a:solidFill>
                  <a:srgbClr val="FF0000"/>
                </a:solidFill>
              </a:rPr>
              <a:t>translation on a system-wide level as a scientific and operational problem</a:t>
            </a:r>
            <a:r>
              <a:rPr lang="en-US" sz="2000" dirty="0">
                <a:solidFill>
                  <a:schemeClr val="tx1"/>
                </a:solidFill>
              </a:rPr>
              <a:t>, developing and supporting </a:t>
            </a:r>
            <a:r>
              <a:rPr lang="en-US" sz="2000" b="1" dirty="0">
                <a:solidFill>
                  <a:srgbClr val="FF0000"/>
                </a:solidFill>
              </a:rPr>
              <a:t>innovative collaborations </a:t>
            </a:r>
            <a:r>
              <a:rPr lang="en-US" sz="2000" dirty="0">
                <a:solidFill>
                  <a:schemeClr val="tx1"/>
                </a:solidFill>
              </a:rPr>
              <a:t>across traditionally separate scientific disciplines and organizations, including government agencies, academia, industry and patient organizations.</a:t>
            </a:r>
          </a:p>
          <a:p>
            <a:endParaRPr lang="en-US" dirty="0"/>
          </a:p>
          <a:p>
            <a:endParaRPr lang="en-US" dirty="0"/>
          </a:p>
        </p:txBody>
      </p:sp>
      <p:pic>
        <p:nvPicPr>
          <p:cNvPr id="6" name="Picture 5" descr="NCATS Strip.bmp">
            <a:extLst>
              <a:ext uri="{FF2B5EF4-FFF2-40B4-BE49-F238E27FC236}">
                <a16:creationId xmlns:a16="http://schemas.microsoft.com/office/drawing/2014/main" id="{38111515-1ABA-4949-BB35-A2E54A67AC08}"/>
              </a:ext>
            </a:extLst>
          </p:cNvPr>
          <p:cNvPicPr>
            <a:picLocks noChangeAspect="1"/>
          </p:cNvPicPr>
          <p:nvPr/>
        </p:nvPicPr>
        <p:blipFill>
          <a:blip r:embed="rId3" cstate="print"/>
          <a:stretch>
            <a:fillRect/>
          </a:stretch>
        </p:blipFill>
        <p:spPr>
          <a:xfrm>
            <a:off x="1559293" y="5200154"/>
            <a:ext cx="7029451" cy="1537692"/>
          </a:xfrm>
          <a:prstGeom prst="rect">
            <a:avLst/>
          </a:prstGeom>
        </p:spPr>
      </p:pic>
    </p:spTree>
    <p:extLst>
      <p:ext uri="{BB962C8B-B14F-4D97-AF65-F5344CB8AC3E}">
        <p14:creationId xmlns:p14="http://schemas.microsoft.com/office/powerpoint/2010/main" val="211781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490868" y="417822"/>
            <a:ext cx="6395830" cy="1325563"/>
          </a:xfrm>
        </p:spPr>
        <p:txBody>
          <a:bodyPr>
            <a:normAutofit fontScale="90000"/>
          </a:bodyPr>
          <a:lstStyle/>
          <a:p>
            <a:br>
              <a:rPr lang="en-US" dirty="0"/>
            </a:br>
            <a:br>
              <a:rPr lang="en-US" dirty="0"/>
            </a:br>
            <a:r>
              <a:rPr lang="en-US" sz="3100" dirty="0"/>
              <a:t>Engagement and Trust</a:t>
            </a:r>
          </a:p>
        </p:txBody>
      </p:sp>
      <p:sp>
        <p:nvSpPr>
          <p:cNvPr id="6" name="Content Placeholder 2"/>
          <p:cNvSpPr>
            <a:spLocks noGrp="1"/>
          </p:cNvSpPr>
          <p:nvPr>
            <p:ph idx="4294967295"/>
          </p:nvPr>
        </p:nvSpPr>
        <p:spPr>
          <a:xfrm>
            <a:off x="1490868" y="2148289"/>
            <a:ext cx="7146235" cy="3974216"/>
          </a:xfrm>
        </p:spPr>
        <p:txBody>
          <a:bodyPr>
            <a:normAutofit/>
          </a:bodyPr>
          <a:lstStyle/>
          <a:p>
            <a:r>
              <a:rPr lang="en-US" sz="1800" dirty="0"/>
              <a:t>Key to recruitment is </a:t>
            </a:r>
            <a:r>
              <a:rPr lang="en-US" sz="1800" u="sng" dirty="0"/>
              <a:t>meaningful engagement</a:t>
            </a:r>
            <a:r>
              <a:rPr lang="en-US" sz="1800" dirty="0"/>
              <a:t>:</a:t>
            </a:r>
          </a:p>
          <a:p>
            <a:pPr lvl="1"/>
            <a:r>
              <a:rPr lang="en-US" sz="1600" dirty="0"/>
              <a:t>Community engagement studios</a:t>
            </a:r>
          </a:p>
          <a:p>
            <a:pPr lvl="1"/>
            <a:r>
              <a:rPr lang="en-US" sz="1600" dirty="0"/>
              <a:t>Use of social media</a:t>
            </a:r>
          </a:p>
          <a:p>
            <a:pPr lvl="1"/>
            <a:r>
              <a:rPr lang="en-US" sz="1600" dirty="0"/>
              <a:t>Sharing results in a way that is accessible &amp; timely</a:t>
            </a:r>
          </a:p>
          <a:p>
            <a:pPr lvl="1"/>
            <a:r>
              <a:rPr lang="en-US" sz="1600" dirty="0"/>
              <a:t>Culturally-tailored materials </a:t>
            </a:r>
          </a:p>
          <a:p>
            <a:pPr lvl="1"/>
            <a:r>
              <a:rPr lang="en-US" sz="1600" dirty="0"/>
              <a:t>Inclusive approaches to study design and recruitment</a:t>
            </a:r>
          </a:p>
          <a:p>
            <a:pPr>
              <a:buFont typeface="Arial" panose="020B0604020202020204" pitchFamily="34" charset="0"/>
              <a:buChar char="•"/>
            </a:pPr>
            <a:endParaRPr lang="en-US" sz="1800" dirty="0"/>
          </a:p>
          <a:p>
            <a:endParaRPr lang="en-US" sz="1800" dirty="0"/>
          </a:p>
          <a:p>
            <a:endParaRPr lang="en-US" sz="1800" dirty="0"/>
          </a:p>
        </p:txBody>
      </p:sp>
      <p:sp>
        <p:nvSpPr>
          <p:cNvPr id="7" name="Content Placeholder 3"/>
          <p:cNvSpPr>
            <a:spLocks noGrp="1"/>
          </p:cNvSpPr>
          <p:nvPr>
            <p:ph sz="half" idx="4294967295"/>
          </p:nvPr>
        </p:nvSpPr>
        <p:spPr>
          <a:xfrm>
            <a:off x="1490870" y="4172353"/>
            <a:ext cx="3268417" cy="3017837"/>
          </a:xfrm>
        </p:spPr>
        <p:txBody>
          <a:bodyPr>
            <a:noAutofit/>
          </a:bodyPr>
          <a:lstStyle/>
          <a:p>
            <a:r>
              <a:rPr lang="en-US" sz="1800" dirty="0"/>
              <a:t>Develop a </a:t>
            </a:r>
            <a:r>
              <a:rPr lang="en-US" sz="1800" b="1" u="sng" dirty="0"/>
              <a:t>trust framework</a:t>
            </a:r>
          </a:p>
          <a:p>
            <a:pPr lvl="1">
              <a:buFont typeface="Arial" charset="0"/>
              <a:buChar char="•"/>
            </a:pPr>
            <a:r>
              <a:rPr lang="en-US" sz="1600" dirty="0"/>
              <a:t>Safety</a:t>
            </a:r>
          </a:p>
          <a:p>
            <a:pPr lvl="1">
              <a:buFont typeface="Arial" charset="0"/>
              <a:buChar char="•"/>
            </a:pPr>
            <a:r>
              <a:rPr lang="en-US" sz="1600" dirty="0"/>
              <a:t>Fairness</a:t>
            </a:r>
          </a:p>
          <a:p>
            <a:pPr lvl="1">
              <a:buFont typeface="Arial" charset="0"/>
              <a:buChar char="•"/>
            </a:pPr>
            <a:r>
              <a:rPr lang="en-US" sz="1600" dirty="0"/>
              <a:t>Honesty </a:t>
            </a:r>
          </a:p>
          <a:p>
            <a:pPr lvl="1">
              <a:buFont typeface="Arial" charset="0"/>
              <a:buChar char="•"/>
            </a:pPr>
            <a:r>
              <a:rPr lang="en-US" sz="1600" dirty="0"/>
              <a:t>Communication</a:t>
            </a:r>
          </a:p>
          <a:p>
            <a:pPr lvl="1">
              <a:buFont typeface="Arial" charset="0"/>
              <a:buChar char="•"/>
            </a:pPr>
            <a:r>
              <a:rPr lang="en-US" sz="1600" dirty="0"/>
              <a:t>Guided by psychosocial and environmental influencers</a:t>
            </a:r>
          </a:p>
          <a:p>
            <a:endParaRPr lang="en-US" sz="1800" dirty="0"/>
          </a:p>
          <a:p>
            <a:pPr marL="0" indent="0">
              <a:buNone/>
            </a:pPr>
            <a:endParaRPr lang="en-US" sz="1800" dirty="0"/>
          </a:p>
        </p:txBody>
      </p:sp>
      <p:sp>
        <p:nvSpPr>
          <p:cNvPr id="8" name="Title 1"/>
          <p:cNvSpPr txBox="1">
            <a:spLocks/>
          </p:cNvSpPr>
          <p:nvPr/>
        </p:nvSpPr>
        <p:spPr>
          <a:xfrm>
            <a:off x="1143001" y="265590"/>
            <a:ext cx="7246087" cy="1088068"/>
          </a:xfrm>
          <a:prstGeom prst="rect">
            <a:avLst/>
          </a:prstGeom>
        </p:spPr>
        <p:txBody>
          <a:bodyPr vert="horz" lIns="68580" tIns="34290" rIns="68580" bIns="34290" rtlCol="0" anchor="b">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US" sz="3600" b="1" dirty="0"/>
              <a:t>Recruitment Innovation Center (RIC)</a:t>
            </a:r>
          </a:p>
          <a:p>
            <a:pPr defTabSz="685800"/>
            <a:r>
              <a:rPr lang="en-US" sz="3600" b="1" spc="-38" dirty="0">
                <a:solidFill>
                  <a:schemeClr val="tx1"/>
                </a:solidFill>
                <a:latin typeface="Arial" panose="020B0604020202020204" pitchFamily="34" charset="0"/>
                <a:cs typeface="Arial" panose="020B0604020202020204" pitchFamily="34" charset="0"/>
              </a:rPr>
              <a:t>Key Principles</a:t>
            </a:r>
          </a:p>
        </p:txBody>
      </p:sp>
      <p:pic>
        <p:nvPicPr>
          <p:cNvPr id="2" name="Picture 1">
            <a:extLst>
              <a:ext uri="{FF2B5EF4-FFF2-40B4-BE49-F238E27FC236}">
                <a16:creationId xmlns:a16="http://schemas.microsoft.com/office/drawing/2014/main" id="{2F4909AF-3A58-419C-9B44-3F72F5BFFE20}"/>
              </a:ext>
            </a:extLst>
          </p:cNvPr>
          <p:cNvPicPr>
            <a:picLocks noChangeAspect="1"/>
          </p:cNvPicPr>
          <p:nvPr/>
        </p:nvPicPr>
        <p:blipFill>
          <a:blip r:embed="rId3"/>
          <a:stretch>
            <a:fillRect/>
          </a:stretch>
        </p:blipFill>
        <p:spPr>
          <a:xfrm>
            <a:off x="5015484" y="4141784"/>
            <a:ext cx="3621620" cy="2716216"/>
          </a:xfrm>
          <a:prstGeom prst="rect">
            <a:avLst/>
          </a:prstGeom>
        </p:spPr>
      </p:pic>
    </p:spTree>
    <p:extLst>
      <p:ext uri="{BB962C8B-B14F-4D97-AF65-F5344CB8AC3E}">
        <p14:creationId xmlns:p14="http://schemas.microsoft.com/office/powerpoint/2010/main" val="114157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849A77E-DE13-4068-A22B-2DAAEDF9A6DF}"/>
              </a:ext>
            </a:extLst>
          </p:cNvPr>
          <p:cNvSpPr>
            <a:spLocks noChangeAspect="1"/>
          </p:cNvSpPr>
          <p:nvPr/>
        </p:nvSpPr>
        <p:spPr>
          <a:xfrm rot="-60000">
            <a:off x="8207029" y="4692377"/>
            <a:ext cx="407337" cy="1519850"/>
          </a:xfrm>
          <a:prstGeom prst="ellipse">
            <a:avLst/>
          </a:prstGeom>
          <a:solidFill>
            <a:srgbClr val="C00000">
              <a:alpha val="57000"/>
            </a:srgbClr>
          </a:solidFill>
          <a:ln>
            <a:noFill/>
          </a:ln>
          <a:scene3d>
            <a:camera prst="orthographicFront">
              <a:rot lat="0" lon="24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5" name="Title 1"/>
          <p:cNvSpPr>
            <a:spLocks noGrp="1"/>
          </p:cNvSpPr>
          <p:nvPr>
            <p:ph type="title" idx="4294967295"/>
          </p:nvPr>
        </p:nvSpPr>
        <p:spPr>
          <a:xfrm>
            <a:off x="1462490" y="441454"/>
            <a:ext cx="7461172" cy="1325563"/>
          </a:xfrm>
        </p:spPr>
        <p:txBody>
          <a:bodyPr>
            <a:normAutofit/>
          </a:bodyPr>
          <a:lstStyle/>
          <a:p>
            <a:r>
              <a:rPr lang="en-US" sz="2800" dirty="0"/>
              <a:t>National Community Advisory Board</a:t>
            </a:r>
          </a:p>
        </p:txBody>
      </p:sp>
      <p:sp>
        <p:nvSpPr>
          <p:cNvPr id="8" name="Title 1"/>
          <p:cNvSpPr txBox="1">
            <a:spLocks/>
          </p:cNvSpPr>
          <p:nvPr/>
        </p:nvSpPr>
        <p:spPr>
          <a:xfrm>
            <a:off x="1143000" y="265590"/>
            <a:ext cx="8096693"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US" sz="3600" b="1" spc="-38" dirty="0">
                <a:solidFill>
                  <a:schemeClr val="tx1"/>
                </a:solidFill>
                <a:latin typeface="Arial" panose="020B0604020202020204" pitchFamily="34" charset="0"/>
                <a:cs typeface="Arial" panose="020B0604020202020204" pitchFamily="34" charset="0"/>
              </a:rPr>
              <a:t>Recruitment Innovation Center (RIC)</a:t>
            </a:r>
          </a:p>
        </p:txBody>
      </p:sp>
      <p:sp>
        <p:nvSpPr>
          <p:cNvPr id="3" name="Rectangle 2">
            <a:extLst>
              <a:ext uri="{FF2B5EF4-FFF2-40B4-BE49-F238E27FC236}">
                <a16:creationId xmlns:a16="http://schemas.microsoft.com/office/drawing/2014/main" id="{1DDDBCB4-75A9-402D-A938-792E3F196A14}"/>
              </a:ext>
            </a:extLst>
          </p:cNvPr>
          <p:cNvSpPr/>
          <p:nvPr/>
        </p:nvSpPr>
        <p:spPr>
          <a:xfrm>
            <a:off x="1754655" y="1881340"/>
            <a:ext cx="4275858" cy="2472472"/>
          </a:xfrm>
          <a:prstGeom prst="rect">
            <a:avLst/>
          </a:prstGeom>
        </p:spPr>
        <p:txBody>
          <a:bodyPr wrap="square">
            <a:spAutoFit/>
          </a:bodyPr>
          <a:lstStyle/>
          <a:p>
            <a:pPr lvl="0">
              <a:spcBef>
                <a:spcPts val="1000"/>
              </a:spcBef>
              <a:buClr>
                <a:srgbClr val="44546A"/>
              </a:buClr>
            </a:pPr>
            <a:r>
              <a:rPr lang="en-US" sz="2000" dirty="0">
                <a:solidFill>
                  <a:srgbClr val="000000"/>
                </a:solidFill>
              </a:rPr>
              <a:t>Ensure operations and strategies are informed by the views of the broader community including the general public, patients, research participants and community providers. </a:t>
            </a:r>
          </a:p>
          <a:p>
            <a:pPr lvl="0">
              <a:lnSpc>
                <a:spcPct val="90000"/>
              </a:lnSpc>
              <a:spcBef>
                <a:spcPts val="1000"/>
              </a:spcBef>
              <a:buClr>
                <a:srgbClr val="44546A"/>
              </a:buClr>
            </a:pPr>
            <a:endParaRPr lang="en-US" sz="1000" dirty="0">
              <a:solidFill>
                <a:srgbClr val="000000"/>
              </a:solidFill>
            </a:endParaRPr>
          </a:p>
          <a:p>
            <a:pPr lvl="0">
              <a:lnSpc>
                <a:spcPct val="90000"/>
              </a:lnSpc>
              <a:spcBef>
                <a:spcPts val="1000"/>
              </a:spcBef>
              <a:buClr>
                <a:srgbClr val="44546A"/>
              </a:buClr>
            </a:pPr>
            <a:endParaRPr lang="en-US" sz="1000" dirty="0">
              <a:solidFill>
                <a:srgbClr val="000000"/>
              </a:solidFill>
            </a:endParaRPr>
          </a:p>
        </p:txBody>
      </p:sp>
      <p:sp>
        <p:nvSpPr>
          <p:cNvPr id="9" name="Oval 8">
            <a:extLst>
              <a:ext uri="{FF2B5EF4-FFF2-40B4-BE49-F238E27FC236}">
                <a16:creationId xmlns:a16="http://schemas.microsoft.com/office/drawing/2014/main" id="{C5105C7C-2A04-4077-ABC0-E8CF52446D7D}"/>
              </a:ext>
            </a:extLst>
          </p:cNvPr>
          <p:cNvSpPr>
            <a:spLocks noChangeAspect="1"/>
          </p:cNvSpPr>
          <p:nvPr/>
        </p:nvSpPr>
        <p:spPr>
          <a:xfrm rot="-60000">
            <a:off x="7863913" y="4456964"/>
            <a:ext cx="561666" cy="2095679"/>
          </a:xfrm>
          <a:prstGeom prst="ellipse">
            <a:avLst/>
          </a:prstGeom>
          <a:solidFill>
            <a:srgbClr val="FFFF00">
              <a:alpha val="79000"/>
            </a:srgbClr>
          </a:solidFill>
          <a:ln>
            <a:noFill/>
          </a:ln>
          <a:scene3d>
            <a:camera prst="orthographicFront">
              <a:rot lat="0" lon="24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0" name="Oval 9">
            <a:extLst>
              <a:ext uri="{FF2B5EF4-FFF2-40B4-BE49-F238E27FC236}">
                <a16:creationId xmlns:a16="http://schemas.microsoft.com/office/drawing/2014/main" id="{051921EA-31E7-45ED-B65E-630AF0DFFA2E}"/>
              </a:ext>
            </a:extLst>
          </p:cNvPr>
          <p:cNvSpPr>
            <a:spLocks noChangeAspect="1"/>
          </p:cNvSpPr>
          <p:nvPr/>
        </p:nvSpPr>
        <p:spPr>
          <a:xfrm rot="-60000">
            <a:off x="7576128" y="4327620"/>
            <a:ext cx="545941" cy="2413298"/>
          </a:xfrm>
          <a:prstGeom prst="ellipse">
            <a:avLst/>
          </a:prstGeom>
          <a:solidFill>
            <a:srgbClr val="FF6600">
              <a:alpha val="64706"/>
            </a:srgbClr>
          </a:solidFill>
          <a:ln>
            <a:noFill/>
          </a:ln>
          <a:scene3d>
            <a:camera prst="orthographicFront">
              <a:rot lat="0" lon="2400000" rev="0"/>
            </a:camera>
            <a:lightRig rig="threePt" dir="t"/>
          </a:scene3d>
          <a:sp3d extrusionH="38100" prstMaterial="dkEdge">
            <a:bevelB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1" name="Oval 10">
            <a:extLst>
              <a:ext uri="{FF2B5EF4-FFF2-40B4-BE49-F238E27FC236}">
                <a16:creationId xmlns:a16="http://schemas.microsoft.com/office/drawing/2014/main" id="{6CC047CD-5C78-4EFB-807E-5DC4EC97117F}"/>
              </a:ext>
            </a:extLst>
          </p:cNvPr>
          <p:cNvSpPr>
            <a:spLocks noChangeAspect="1"/>
          </p:cNvSpPr>
          <p:nvPr/>
        </p:nvSpPr>
        <p:spPr>
          <a:xfrm rot="-60000">
            <a:off x="7339120" y="4185359"/>
            <a:ext cx="554449" cy="2465220"/>
          </a:xfrm>
          <a:prstGeom prst="ellipse">
            <a:avLst/>
          </a:prstGeom>
          <a:solidFill>
            <a:schemeClr val="accent2">
              <a:lumMod val="75000"/>
              <a:alpha val="79000"/>
            </a:schemeClr>
          </a:solidFill>
          <a:ln>
            <a:noFill/>
          </a:ln>
          <a:scene3d>
            <a:camera prst="orthographicFront">
              <a:rot lat="0" lon="30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2" name="Oval 11">
            <a:extLst>
              <a:ext uri="{FF2B5EF4-FFF2-40B4-BE49-F238E27FC236}">
                <a16:creationId xmlns:a16="http://schemas.microsoft.com/office/drawing/2014/main" id="{EC0E2B37-C3D4-42D6-A1FF-B7417998AB4B}"/>
              </a:ext>
            </a:extLst>
          </p:cNvPr>
          <p:cNvSpPr>
            <a:spLocks noChangeAspect="1"/>
          </p:cNvSpPr>
          <p:nvPr/>
        </p:nvSpPr>
        <p:spPr>
          <a:xfrm rot="-60000">
            <a:off x="6993036" y="4096598"/>
            <a:ext cx="600456" cy="2624122"/>
          </a:xfrm>
          <a:prstGeom prst="ellipse">
            <a:avLst/>
          </a:prstGeom>
          <a:solidFill>
            <a:schemeClr val="accent1">
              <a:alpha val="79000"/>
            </a:schemeClr>
          </a:solidFill>
          <a:ln>
            <a:noFill/>
          </a:ln>
          <a:scene3d>
            <a:camera prst="orthographicFront">
              <a:rot lat="0" lon="30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3" name="Oval 12">
            <a:extLst>
              <a:ext uri="{FF2B5EF4-FFF2-40B4-BE49-F238E27FC236}">
                <a16:creationId xmlns:a16="http://schemas.microsoft.com/office/drawing/2014/main" id="{5E7E7A99-97A6-4137-9162-2D085041AA0B}"/>
              </a:ext>
            </a:extLst>
          </p:cNvPr>
          <p:cNvSpPr>
            <a:spLocks noChangeAspect="1"/>
          </p:cNvSpPr>
          <p:nvPr/>
        </p:nvSpPr>
        <p:spPr>
          <a:xfrm rot="-60000">
            <a:off x="6716058" y="3983735"/>
            <a:ext cx="547985" cy="2757191"/>
          </a:xfrm>
          <a:prstGeom prst="ellipse">
            <a:avLst/>
          </a:prstGeom>
          <a:solidFill>
            <a:schemeClr val="tx2">
              <a:lumMod val="75000"/>
              <a:alpha val="79000"/>
            </a:schemeClr>
          </a:solidFill>
          <a:ln>
            <a:noFill/>
          </a:ln>
          <a:scene3d>
            <a:camera prst="orthographicFront">
              <a:rot lat="0" lon="24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4" name="Oval 13">
            <a:extLst>
              <a:ext uri="{FF2B5EF4-FFF2-40B4-BE49-F238E27FC236}">
                <a16:creationId xmlns:a16="http://schemas.microsoft.com/office/drawing/2014/main" id="{2096BCA9-1860-41E6-B258-E2C09FBDCD3B}"/>
              </a:ext>
            </a:extLst>
          </p:cNvPr>
          <p:cNvSpPr>
            <a:spLocks noChangeAspect="1"/>
          </p:cNvSpPr>
          <p:nvPr/>
        </p:nvSpPr>
        <p:spPr>
          <a:xfrm rot="-60000">
            <a:off x="6391180" y="4057500"/>
            <a:ext cx="602476" cy="2663205"/>
          </a:xfrm>
          <a:prstGeom prst="ellipse">
            <a:avLst/>
          </a:prstGeom>
          <a:solidFill>
            <a:srgbClr val="92D050">
              <a:alpha val="79000"/>
            </a:srgbClr>
          </a:solidFill>
          <a:ln>
            <a:noFill/>
          </a:ln>
          <a:scene3d>
            <a:camera prst="orthographicFront">
              <a:rot lat="0" lon="2400000" rev="0"/>
            </a:camera>
            <a:lightRig rig="threePt" dir="t"/>
          </a:scene3d>
          <a:sp3d extrusionH="38100" prstMaterial="dkEdge">
            <a:bevelB w="101600" prst="rible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5" name="Oval 14">
            <a:extLst>
              <a:ext uri="{FF2B5EF4-FFF2-40B4-BE49-F238E27FC236}">
                <a16:creationId xmlns:a16="http://schemas.microsoft.com/office/drawing/2014/main" id="{563EFB79-B141-46D8-9F1A-E5EA2713B61D}"/>
              </a:ext>
            </a:extLst>
          </p:cNvPr>
          <p:cNvSpPr>
            <a:spLocks noChangeAspect="1"/>
          </p:cNvSpPr>
          <p:nvPr/>
        </p:nvSpPr>
        <p:spPr>
          <a:xfrm rot="-60000">
            <a:off x="6013037" y="4146378"/>
            <a:ext cx="650820" cy="2428327"/>
          </a:xfrm>
          <a:prstGeom prst="ellipse">
            <a:avLst/>
          </a:prstGeom>
          <a:solidFill>
            <a:schemeClr val="accent2">
              <a:lumMod val="60000"/>
              <a:lumOff val="40000"/>
              <a:alpha val="79000"/>
            </a:schemeClr>
          </a:solidFill>
          <a:ln>
            <a:noFill/>
          </a:ln>
          <a:scene3d>
            <a:camera prst="orthographicFront">
              <a:rot lat="0" lon="24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6" name="Oval 15">
            <a:extLst>
              <a:ext uri="{FF2B5EF4-FFF2-40B4-BE49-F238E27FC236}">
                <a16:creationId xmlns:a16="http://schemas.microsoft.com/office/drawing/2014/main" id="{FE25A98E-9FA4-4AB0-98C1-4312AEBB43AA}"/>
              </a:ext>
            </a:extLst>
          </p:cNvPr>
          <p:cNvSpPr>
            <a:spLocks noChangeAspect="1"/>
          </p:cNvSpPr>
          <p:nvPr/>
        </p:nvSpPr>
        <p:spPr>
          <a:xfrm rot="-60000">
            <a:off x="5831231" y="4358394"/>
            <a:ext cx="542664" cy="2024780"/>
          </a:xfrm>
          <a:prstGeom prst="ellipse">
            <a:avLst/>
          </a:prstGeom>
          <a:solidFill>
            <a:srgbClr val="002060">
              <a:alpha val="59000"/>
            </a:srgbClr>
          </a:solidFill>
          <a:ln>
            <a:noFill/>
          </a:ln>
          <a:scene3d>
            <a:camera prst="orthographicFront">
              <a:rot lat="0" lon="2400000" rev="0"/>
            </a:camera>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22225">
                <a:solidFill>
                  <a:schemeClr val="accent2"/>
                </a:solidFill>
                <a:prstDash val="solid"/>
              </a:ln>
              <a:solidFill>
                <a:schemeClr val="accent2">
                  <a:lumMod val="40000"/>
                  <a:lumOff val="60000"/>
                </a:schemeClr>
              </a:solidFill>
            </a:endParaRPr>
          </a:p>
        </p:txBody>
      </p:sp>
      <p:sp>
        <p:nvSpPr>
          <p:cNvPr id="4" name="TextBox 3">
            <a:extLst>
              <a:ext uri="{FF2B5EF4-FFF2-40B4-BE49-F238E27FC236}">
                <a16:creationId xmlns:a16="http://schemas.microsoft.com/office/drawing/2014/main" id="{20D4C613-9663-48D7-A0AE-CF954E54CB0E}"/>
              </a:ext>
            </a:extLst>
          </p:cNvPr>
          <p:cNvSpPr txBox="1"/>
          <p:nvPr/>
        </p:nvSpPr>
        <p:spPr>
          <a:xfrm>
            <a:off x="1121879" y="4452222"/>
            <a:ext cx="4598805" cy="2090829"/>
          </a:xfrm>
          <a:prstGeom prst="rect">
            <a:avLst/>
          </a:prstGeom>
          <a:noFill/>
        </p:spPr>
        <p:txBody>
          <a:bodyPr wrap="square" rtlCol="0">
            <a:spAutoFit/>
          </a:bodyPr>
          <a:lstStyle/>
          <a:p>
            <a:pPr lvl="0">
              <a:lnSpc>
                <a:spcPct val="90000"/>
              </a:lnSpc>
              <a:spcBef>
                <a:spcPts val="1000"/>
              </a:spcBef>
              <a:buClr>
                <a:srgbClr val="44546A"/>
              </a:buClr>
            </a:pPr>
            <a:r>
              <a:rPr lang="en-US" sz="1200" b="1" dirty="0">
                <a:solidFill>
                  <a:srgbClr val="000000"/>
                </a:solidFill>
              </a:rPr>
              <a:t>   9-15 members with individuals representing: </a:t>
            </a:r>
          </a:p>
          <a:p>
            <a:pPr marL="685800" lvl="1" indent="-228600">
              <a:lnSpc>
                <a:spcPct val="90000"/>
              </a:lnSpc>
              <a:spcBef>
                <a:spcPts val="1000"/>
              </a:spcBef>
              <a:buClr>
                <a:srgbClr val="44546A"/>
              </a:buClr>
              <a:buFont typeface="Arial" panose="020B0604020202020204" pitchFamily="34" charset="0"/>
              <a:buChar char="•"/>
            </a:pPr>
            <a:r>
              <a:rPr lang="en-US" sz="1200" dirty="0">
                <a:solidFill>
                  <a:srgbClr val="000000"/>
                </a:solidFill>
              </a:rPr>
              <a:t>patients or caregivers </a:t>
            </a:r>
          </a:p>
          <a:p>
            <a:pPr marL="685800" lvl="1" indent="-228600">
              <a:lnSpc>
                <a:spcPct val="90000"/>
              </a:lnSpc>
              <a:spcBef>
                <a:spcPts val="1000"/>
              </a:spcBef>
              <a:buClr>
                <a:srgbClr val="44546A"/>
              </a:buClr>
              <a:buFont typeface="Arial" panose="020B0604020202020204" pitchFamily="34" charset="0"/>
              <a:buChar char="•"/>
            </a:pPr>
            <a:r>
              <a:rPr lang="en-US" sz="1200" dirty="0">
                <a:solidFill>
                  <a:srgbClr val="000000"/>
                </a:solidFill>
              </a:rPr>
              <a:t>racial/ethnic minorities </a:t>
            </a:r>
          </a:p>
          <a:p>
            <a:pPr marL="685800" lvl="1" indent="-228600">
              <a:lnSpc>
                <a:spcPct val="90000"/>
              </a:lnSpc>
              <a:spcBef>
                <a:spcPts val="1000"/>
              </a:spcBef>
              <a:buClr>
                <a:srgbClr val="44546A"/>
              </a:buClr>
              <a:buFont typeface="Arial" panose="020B0604020202020204" pitchFamily="34" charset="0"/>
              <a:buChar char="•"/>
            </a:pPr>
            <a:r>
              <a:rPr lang="en-US" sz="1200" dirty="0">
                <a:solidFill>
                  <a:srgbClr val="000000"/>
                </a:solidFill>
              </a:rPr>
              <a:t>previously participated in a clinical trial</a:t>
            </a:r>
          </a:p>
          <a:p>
            <a:pPr marL="685800" lvl="1" indent="-228600">
              <a:lnSpc>
                <a:spcPct val="90000"/>
              </a:lnSpc>
              <a:spcBef>
                <a:spcPts val="1000"/>
              </a:spcBef>
              <a:buClr>
                <a:srgbClr val="44546A"/>
              </a:buClr>
              <a:buFont typeface="Arial" panose="020B0604020202020204" pitchFamily="34" charset="0"/>
              <a:buChar char="•"/>
            </a:pPr>
            <a:r>
              <a:rPr lang="en-US" sz="1200" dirty="0">
                <a:solidFill>
                  <a:srgbClr val="000000"/>
                </a:solidFill>
              </a:rPr>
              <a:t>clinicians practicing in a non-academic setting</a:t>
            </a:r>
          </a:p>
          <a:p>
            <a:pPr marL="685800" lvl="1" indent="-228600">
              <a:lnSpc>
                <a:spcPct val="90000"/>
              </a:lnSpc>
              <a:spcBef>
                <a:spcPts val="1000"/>
              </a:spcBef>
              <a:buClr>
                <a:srgbClr val="44546A"/>
              </a:buClr>
              <a:buFont typeface="Arial" panose="020B0604020202020204" pitchFamily="34" charset="0"/>
              <a:buChar char="•"/>
            </a:pPr>
            <a:r>
              <a:rPr lang="en-US" sz="1200" dirty="0">
                <a:solidFill>
                  <a:srgbClr val="000000"/>
                </a:solidFill>
              </a:rPr>
              <a:t>1-2 representatives from the Vanderbilt Institute for Clinical and Translational Research (VICTR) Community Advisory Council</a:t>
            </a:r>
            <a:endParaRPr lang="en-US" sz="1200" dirty="0"/>
          </a:p>
        </p:txBody>
      </p:sp>
      <p:sp>
        <p:nvSpPr>
          <p:cNvPr id="18" name="TextBox 17">
            <a:extLst>
              <a:ext uri="{FF2B5EF4-FFF2-40B4-BE49-F238E27FC236}">
                <a16:creationId xmlns:a16="http://schemas.microsoft.com/office/drawing/2014/main" id="{CA9E6D8E-4F71-40EF-8829-2466EE6C7298}"/>
              </a:ext>
            </a:extLst>
          </p:cNvPr>
          <p:cNvSpPr txBox="1"/>
          <p:nvPr/>
        </p:nvSpPr>
        <p:spPr>
          <a:xfrm>
            <a:off x="6102563" y="2053708"/>
            <a:ext cx="2821099" cy="1640449"/>
          </a:xfrm>
          <a:prstGeom prst="rect">
            <a:avLst/>
          </a:prstGeom>
          <a:solidFill>
            <a:schemeClr val="bg2"/>
          </a:solidFill>
        </p:spPr>
        <p:txBody>
          <a:bodyPr wrap="square" rtlCol="0">
            <a:spAutoFit/>
          </a:bodyPr>
          <a:lstStyle/>
          <a:p>
            <a:pPr lvl="0">
              <a:lnSpc>
                <a:spcPct val="90000"/>
              </a:lnSpc>
              <a:spcBef>
                <a:spcPts val="1000"/>
              </a:spcBef>
              <a:buClr>
                <a:srgbClr val="44546A"/>
              </a:buClr>
            </a:pPr>
            <a:r>
              <a:rPr lang="en-US" sz="1200" u="sng" dirty="0">
                <a:solidFill>
                  <a:srgbClr val="000000"/>
                </a:solidFill>
                <a:latin typeface="Arial" panose="020B0604020202020204" pitchFamily="34" charset="0"/>
                <a:cs typeface="Arial" panose="020B0604020202020204" pitchFamily="34" charset="0"/>
              </a:rPr>
              <a:t>Criteria</a:t>
            </a:r>
          </a:p>
          <a:p>
            <a:pPr marL="228600" lvl="0" indent="-228600">
              <a:lnSpc>
                <a:spcPct val="90000"/>
              </a:lnSpc>
              <a:spcBef>
                <a:spcPts val="1000"/>
              </a:spcBef>
              <a:buClr>
                <a:srgbClr val="44546A"/>
              </a:buClr>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Familiarity with health research</a:t>
            </a:r>
          </a:p>
          <a:p>
            <a:pPr marL="228600" lvl="0" indent="-228600">
              <a:lnSpc>
                <a:spcPct val="90000"/>
              </a:lnSpc>
              <a:spcBef>
                <a:spcPts val="1000"/>
              </a:spcBef>
              <a:buClr>
                <a:srgbClr val="44546A"/>
              </a:buClr>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Confidence/ability/prior experience in an advisory or leadership role</a:t>
            </a:r>
          </a:p>
          <a:p>
            <a:pPr marL="228600" lvl="0" indent="-228600">
              <a:lnSpc>
                <a:spcPct val="90000"/>
              </a:lnSpc>
              <a:spcBef>
                <a:spcPts val="1000"/>
              </a:spcBef>
              <a:buClr>
                <a:srgbClr val="44546A"/>
              </a:buClr>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Represents a community, patient, participant, or non-academic clinician perspective</a:t>
            </a:r>
          </a:p>
        </p:txBody>
      </p:sp>
    </p:spTree>
    <p:extLst>
      <p:ext uri="{BB962C8B-B14F-4D97-AF65-F5344CB8AC3E}">
        <p14:creationId xmlns:p14="http://schemas.microsoft.com/office/powerpoint/2010/main" val="785833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1174" y="1108075"/>
            <a:ext cx="6559826" cy="538163"/>
          </a:xfrm>
        </p:spPr>
        <p:txBody>
          <a:bodyPr>
            <a:noAutofit/>
          </a:bodyPr>
          <a:lstStyle/>
          <a:p>
            <a:r>
              <a:rPr lang="en-US" sz="3000" b="1" dirty="0"/>
              <a:t>RIC Supplement: </a:t>
            </a:r>
            <a:br>
              <a:rPr lang="en-US" sz="3000" b="1" dirty="0"/>
            </a:br>
            <a:r>
              <a:rPr lang="en-US" sz="3000" b="1" dirty="0"/>
              <a:t>Enhancing Minority Recruitment </a:t>
            </a:r>
          </a:p>
        </p:txBody>
      </p:sp>
      <p:sp>
        <p:nvSpPr>
          <p:cNvPr id="3" name="Content Placeholder 2"/>
          <p:cNvSpPr>
            <a:spLocks noGrp="1"/>
          </p:cNvSpPr>
          <p:nvPr>
            <p:ph idx="4294967295"/>
          </p:nvPr>
        </p:nvSpPr>
        <p:spPr>
          <a:xfrm>
            <a:off x="2442200" y="2153853"/>
            <a:ext cx="6202069" cy="3379788"/>
          </a:xfrm>
        </p:spPr>
        <p:txBody>
          <a:bodyPr>
            <a:noAutofit/>
          </a:bodyPr>
          <a:lstStyle/>
          <a:p>
            <a:pPr marL="0" indent="0">
              <a:buNone/>
            </a:pPr>
            <a:r>
              <a:rPr lang="en-US" sz="1800" b="1" dirty="0"/>
              <a:t>Test innovative approaches within trials:</a:t>
            </a:r>
          </a:p>
          <a:p>
            <a:r>
              <a:rPr lang="en-US" sz="1800" dirty="0"/>
              <a:t>Culturally-tailored messaging </a:t>
            </a:r>
          </a:p>
          <a:p>
            <a:r>
              <a:rPr lang="en-US" sz="1800" dirty="0"/>
              <a:t>Clinical trial recruitment plans created with minority communities </a:t>
            </a:r>
          </a:p>
          <a:p>
            <a:r>
              <a:rPr lang="en-US" sz="1800" dirty="0"/>
              <a:t>Training on approaches to engaging minorities and marginalized communities in clinical trials.</a:t>
            </a:r>
          </a:p>
          <a:p>
            <a:pPr marL="0" indent="0">
              <a:buNone/>
            </a:pPr>
            <a:endParaRPr lang="en-US" sz="1800" dirty="0"/>
          </a:p>
          <a:p>
            <a:pPr marL="0" indent="0">
              <a:buNone/>
            </a:pPr>
            <a:r>
              <a:rPr lang="en-US" sz="1800" dirty="0"/>
              <a:t>Via a web-based portal, disseminate innovations in minority recruitment and engage underrepresented communities</a:t>
            </a:r>
          </a:p>
        </p:txBody>
      </p:sp>
    </p:spTree>
    <p:extLst>
      <p:ext uri="{BB962C8B-B14F-4D97-AF65-F5344CB8AC3E}">
        <p14:creationId xmlns:p14="http://schemas.microsoft.com/office/powerpoint/2010/main" val="19243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1174" y="1108075"/>
            <a:ext cx="6559826" cy="538163"/>
          </a:xfrm>
        </p:spPr>
        <p:txBody>
          <a:bodyPr>
            <a:noAutofit/>
          </a:bodyPr>
          <a:lstStyle/>
          <a:p>
            <a:br>
              <a:rPr lang="en-US" sz="3000" b="1" dirty="0"/>
            </a:br>
            <a:r>
              <a:rPr lang="en-US" sz="3000" b="1" dirty="0"/>
              <a:t>Take-Home Messages </a:t>
            </a:r>
          </a:p>
        </p:txBody>
      </p:sp>
      <p:sp>
        <p:nvSpPr>
          <p:cNvPr id="3" name="Content Placeholder 2"/>
          <p:cNvSpPr>
            <a:spLocks noGrp="1"/>
          </p:cNvSpPr>
          <p:nvPr>
            <p:ph idx="4294967295"/>
          </p:nvPr>
        </p:nvSpPr>
        <p:spPr>
          <a:xfrm>
            <a:off x="1860438" y="2374190"/>
            <a:ext cx="5721298" cy="3379788"/>
          </a:xfrm>
        </p:spPr>
        <p:txBody>
          <a:bodyPr>
            <a:noAutofit/>
          </a:bodyPr>
          <a:lstStyle/>
          <a:p>
            <a:pPr marL="285750" indent="-285750"/>
            <a:r>
              <a:rPr lang="en-US" sz="1800" dirty="0"/>
              <a:t>Partner collaboratively with communities across the entire translational research spectrum. </a:t>
            </a:r>
          </a:p>
          <a:p>
            <a:pPr marL="285750" indent="-285750"/>
            <a:r>
              <a:rPr lang="en-US" sz="1800" dirty="0"/>
              <a:t>Consider interests of all partners.</a:t>
            </a:r>
          </a:p>
          <a:p>
            <a:pPr marL="285750" indent="-285750"/>
            <a:r>
              <a:rPr lang="en-US" sz="1800" dirty="0"/>
              <a:t>Provide training and resources.</a:t>
            </a:r>
          </a:p>
          <a:p>
            <a:pPr marL="285750" indent="-285750"/>
            <a:r>
              <a:rPr lang="en-US" sz="1800" dirty="0"/>
              <a:t>Share information and knowledge with all partners.</a:t>
            </a:r>
          </a:p>
          <a:p>
            <a:pPr marL="0" indent="0">
              <a:buNone/>
            </a:pPr>
            <a:endParaRPr lang="en-US" sz="1800" dirty="0"/>
          </a:p>
        </p:txBody>
      </p:sp>
    </p:spTree>
    <p:extLst>
      <p:ext uri="{BB962C8B-B14F-4D97-AF65-F5344CB8AC3E}">
        <p14:creationId xmlns:p14="http://schemas.microsoft.com/office/powerpoint/2010/main" val="207526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644" r="8156"/>
          <a:stretch/>
        </p:blipFill>
        <p:spPr>
          <a:xfrm>
            <a:off x="838200" y="3948677"/>
            <a:ext cx="3510908" cy="2147323"/>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A5566-1473-4D00-B97C-F753F50033F8}"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itle 5"/>
          <p:cNvSpPr>
            <a:spLocks noGrp="1"/>
          </p:cNvSpPr>
          <p:nvPr>
            <p:ph type="title" idx="4294967295"/>
          </p:nvPr>
        </p:nvSpPr>
        <p:spPr>
          <a:xfrm>
            <a:off x="0" y="152400"/>
            <a:ext cx="8229600" cy="1143000"/>
          </a:xfrm>
        </p:spPr>
        <p:txBody>
          <a:bodyPr>
            <a:normAutofit/>
          </a:bodyPr>
          <a:lstStyle/>
          <a:p>
            <a:r>
              <a:rPr lang="en-US" dirty="0">
                <a:solidFill>
                  <a:schemeClr val="tx1"/>
                </a:solidFill>
                <a:latin typeface="Arial Bold" panose="020B0704020202020204" pitchFamily="34" charset="0"/>
                <a:cs typeface="Arial Bold" panose="020B0704020202020204" pitchFamily="34" charset="0"/>
              </a:rPr>
              <a:t>Translation:  From discovery to </a:t>
            </a:r>
            <a:br>
              <a:rPr lang="en-US" dirty="0">
                <a:solidFill>
                  <a:schemeClr val="tx1"/>
                </a:solidFill>
                <a:latin typeface="Arial Bold" panose="020B0704020202020204" pitchFamily="34" charset="0"/>
                <a:cs typeface="Arial Bold" panose="020B0704020202020204" pitchFamily="34" charset="0"/>
              </a:rPr>
            </a:br>
            <a:r>
              <a:rPr lang="en-US" dirty="0">
                <a:solidFill>
                  <a:schemeClr val="tx1"/>
                </a:solidFill>
                <a:latin typeface="Arial Bold" panose="020B0704020202020204" pitchFamily="34" charset="0"/>
                <a:cs typeface="Arial Bold" panose="020B0704020202020204" pitchFamily="34" charset="0"/>
              </a:rPr>
              <a:t>positive health outcomes</a:t>
            </a:r>
          </a:p>
        </p:txBody>
      </p:sp>
      <p:pic>
        <p:nvPicPr>
          <p:cNvPr id="3" name="Picture 17" descr="http://www.headaches.org/images/clinical.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08655" y="3124200"/>
            <a:ext cx="1587545" cy="1646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6" descr="industry"/>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2400" y="1435484"/>
            <a:ext cx="1737406" cy="1578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Diagram 4"/>
          <p:cNvGraphicFramePr/>
          <p:nvPr>
            <p:extLst/>
          </p:nvPr>
        </p:nvGraphicFramePr>
        <p:xfrm>
          <a:off x="1447800" y="14224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81000" y="2883284"/>
            <a:ext cx="2025437" cy="1612516"/>
          </a:xfrm>
          <a:prstGeom prst="rect">
            <a:avLst/>
          </a:prstGeom>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a:ext>
            </a:extLst>
          </a:blip>
          <a:srcRect t="-1216"/>
          <a:stretch/>
        </p:blipFill>
        <p:spPr>
          <a:xfrm>
            <a:off x="6553200" y="4851374"/>
            <a:ext cx="2587712" cy="2116754"/>
          </a:xfrm>
          <a:prstGeom prst="rect">
            <a:avLst/>
          </a:prstGeom>
        </p:spPr>
      </p:pic>
      <p:pic>
        <p:nvPicPr>
          <p:cNvPr id="9" name="Picture 8" descr="j0289552.jpg"/>
          <p:cNvPicPr>
            <a:picLocks noChangeAspect="1"/>
          </p:cNvPicPr>
          <p:nvPr/>
        </p:nvPicPr>
        <p:blipFill rotWithShape="1">
          <a:blip r:embed="rId13">
            <a:extLst>
              <a:ext uri="{28A0092B-C50C-407E-A947-70E740481C1C}">
                <a14:useLocalDpi xmlns:a14="http://schemas.microsoft.com/office/drawing/2010/main"/>
              </a:ext>
            </a:extLst>
          </a:blip>
          <a:srcRect l="842" t="1" r="1529" b="49365"/>
          <a:stretch/>
        </p:blipFill>
        <p:spPr>
          <a:xfrm>
            <a:off x="2387053" y="5410201"/>
            <a:ext cx="2882812" cy="1350794"/>
          </a:xfrm>
          <a:prstGeom prst="rect">
            <a:avLst/>
          </a:prstGeom>
        </p:spPr>
      </p:pic>
      <p:pic>
        <p:nvPicPr>
          <p:cNvPr id="8" name="Picture 7"/>
          <p:cNvPicPr>
            <a:picLocks noChangeAspect="1"/>
          </p:cNvPicPr>
          <p:nvPr/>
        </p:nvPicPr>
        <p:blipFill rotWithShape="1">
          <a:blip r:embed="rId14" cstate="print">
            <a:extLst>
              <a:ext uri="{28A0092B-C50C-407E-A947-70E740481C1C}">
                <a14:useLocalDpi xmlns:a14="http://schemas.microsoft.com/office/drawing/2010/main"/>
              </a:ext>
            </a:extLst>
          </a:blip>
          <a:srcRect l="263" t="473" r="24558" b="6572"/>
          <a:stretch/>
        </p:blipFill>
        <p:spPr>
          <a:xfrm>
            <a:off x="6681213" y="1213713"/>
            <a:ext cx="2234187" cy="1834287"/>
          </a:xfrm>
          <a:prstGeom prst="rect">
            <a:avLst/>
          </a:prstGeom>
        </p:spPr>
      </p:pic>
      <p:pic>
        <p:nvPicPr>
          <p:cNvPr id="12" name="Picture 11" descr="j0316779.jpg"/>
          <p:cNvPicPr>
            <a:picLocks noChangeAspect="1"/>
          </p:cNvPicPr>
          <p:nvPr/>
        </p:nvPicPr>
        <p:blipFill rotWithShape="1">
          <a:blip r:embed="rId15" cstate="print">
            <a:extLst>
              <a:ext uri="{28A0092B-C50C-407E-A947-70E740481C1C}">
                <a14:useLocalDpi xmlns:a14="http://schemas.microsoft.com/office/drawing/2010/main"/>
              </a:ext>
            </a:extLst>
          </a:blip>
          <a:srcRect r="-12752" b="466"/>
          <a:stretch/>
        </p:blipFill>
        <p:spPr>
          <a:xfrm>
            <a:off x="7086600" y="2816225"/>
            <a:ext cx="2319759" cy="1527175"/>
          </a:xfrm>
          <a:prstGeom prst="rect">
            <a:avLst/>
          </a:prstGeom>
        </p:spPr>
      </p:pic>
    </p:spTree>
    <p:extLst>
      <p:ext uri="{BB962C8B-B14F-4D97-AF65-F5344CB8AC3E}">
        <p14:creationId xmlns:p14="http://schemas.microsoft.com/office/powerpoint/2010/main" val="168314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34164" y="423863"/>
            <a:ext cx="6452536" cy="1131887"/>
          </a:xfrm>
        </p:spPr>
        <p:txBody>
          <a:bodyPr/>
          <a:lstStyle/>
          <a:p>
            <a:r>
              <a:rPr lang="en-US" dirty="0"/>
              <a:t>What is </a:t>
            </a:r>
            <a:r>
              <a:rPr lang="en-US" dirty="0">
                <a:solidFill>
                  <a:srgbClr val="642F6C"/>
                </a:solidFill>
              </a:rPr>
              <a:t>Translational Science</a:t>
            </a:r>
            <a:r>
              <a:rPr lang="en-US" dirty="0"/>
              <a:t>?</a:t>
            </a:r>
          </a:p>
        </p:txBody>
      </p:sp>
      <p:sp>
        <p:nvSpPr>
          <p:cNvPr id="3" name="Content Placeholder 2"/>
          <p:cNvSpPr>
            <a:spLocks noGrp="1"/>
          </p:cNvSpPr>
          <p:nvPr>
            <p:ph idx="4294967295"/>
          </p:nvPr>
        </p:nvSpPr>
        <p:spPr>
          <a:xfrm>
            <a:off x="1799924" y="1658938"/>
            <a:ext cx="6086776" cy="4310062"/>
          </a:xfrm>
        </p:spPr>
        <p:txBody>
          <a:bodyPr>
            <a:normAutofit fontScale="85000" lnSpcReduction="20000"/>
          </a:bodyPr>
          <a:lstStyle/>
          <a:p>
            <a:pPr marL="0" indent="0" algn="ctr">
              <a:lnSpc>
                <a:spcPct val="150000"/>
              </a:lnSpc>
              <a:buNone/>
            </a:pPr>
            <a:r>
              <a:rPr lang="en-US" sz="2800" i="1" dirty="0"/>
              <a:t>Translational Science</a:t>
            </a:r>
            <a:r>
              <a:rPr lang="en-US" sz="2800" dirty="0"/>
              <a:t> is the field of investigation focused on understanding the scientific and operational principles underlying each step of the translational process.  </a:t>
            </a:r>
          </a:p>
          <a:p>
            <a:pPr marL="0" indent="0" algn="ctr">
              <a:lnSpc>
                <a:spcPct val="150000"/>
              </a:lnSpc>
              <a:buNone/>
            </a:pPr>
            <a:endParaRPr lang="en-US" sz="2800" dirty="0"/>
          </a:p>
          <a:p>
            <a:pPr marL="0" indent="0" algn="ctr">
              <a:lnSpc>
                <a:spcPct val="150000"/>
              </a:lnSpc>
              <a:buNone/>
            </a:pPr>
            <a:r>
              <a:rPr lang="en-US" sz="2800" dirty="0"/>
              <a:t>NCATS studies translation as a </a:t>
            </a:r>
            <a:r>
              <a:rPr lang="en-US" sz="2800" dirty="0">
                <a:solidFill>
                  <a:srgbClr val="3E0050"/>
                </a:solidFill>
              </a:rPr>
              <a:t>scientific and organizational problem</a:t>
            </a:r>
            <a:r>
              <a:rPr lang="en-US" dirty="0"/>
              <a:t>.</a:t>
            </a:r>
          </a:p>
        </p:txBody>
      </p:sp>
    </p:spTree>
    <p:extLst>
      <p:ext uri="{BB962C8B-B14F-4D97-AF65-F5344CB8AC3E}">
        <p14:creationId xmlns:p14="http://schemas.microsoft.com/office/powerpoint/2010/main" val="4909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9774" y="423863"/>
            <a:ext cx="6216926" cy="1131887"/>
          </a:xfrm>
        </p:spPr>
        <p:txBody>
          <a:bodyPr>
            <a:noAutofit/>
          </a:bodyPr>
          <a:lstStyle/>
          <a:p>
            <a:r>
              <a:rPr lang="en-US" dirty="0"/>
              <a:t>Examples of patient and community engagement in NCATS programs</a:t>
            </a:r>
          </a:p>
        </p:txBody>
      </p:sp>
      <p:sp>
        <p:nvSpPr>
          <p:cNvPr id="4" name="Content Placeholder 3"/>
          <p:cNvSpPr>
            <a:spLocks noGrp="1"/>
          </p:cNvSpPr>
          <p:nvPr>
            <p:ph idx="4294967295"/>
          </p:nvPr>
        </p:nvSpPr>
        <p:spPr>
          <a:xfrm>
            <a:off x="1669774" y="2191717"/>
            <a:ext cx="6291470" cy="4311650"/>
          </a:xfrm>
        </p:spPr>
        <p:txBody>
          <a:bodyPr/>
          <a:lstStyle/>
          <a:p>
            <a:pPr lvl="1"/>
            <a:r>
              <a:rPr lang="en-US" sz="2400" dirty="0"/>
              <a:t>NCATS Toolkit for Patient-Focused Therapy Development</a:t>
            </a:r>
          </a:p>
          <a:p>
            <a:pPr lvl="1"/>
            <a:r>
              <a:rPr lang="en-US" sz="2400" dirty="0"/>
              <a:t>CTSA Program </a:t>
            </a:r>
          </a:p>
          <a:p>
            <a:pPr marL="914400" lvl="2" indent="0">
              <a:buNone/>
            </a:pPr>
            <a:r>
              <a:rPr lang="en-US" sz="2200" dirty="0"/>
              <a:t>Community Partnerships </a:t>
            </a:r>
            <a:endParaRPr lang="en-US" sz="3000" dirty="0"/>
          </a:p>
          <a:p>
            <a:pPr lvl="1"/>
            <a:r>
              <a:rPr lang="en-US" sz="2400" dirty="0"/>
              <a:t>Recruitment Innovation </a:t>
            </a:r>
            <a:r>
              <a:rPr lang="en-US" sz="2200" dirty="0"/>
              <a:t>in the Trial Innovation Network</a:t>
            </a:r>
          </a:p>
          <a:p>
            <a:endParaRPr lang="en-US" dirty="0"/>
          </a:p>
        </p:txBody>
      </p:sp>
    </p:spTree>
    <p:extLst>
      <p:ext uri="{BB962C8B-B14F-4D97-AF65-F5344CB8AC3E}">
        <p14:creationId xmlns:p14="http://schemas.microsoft.com/office/powerpoint/2010/main" val="124353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Toolkit</a:t>
            </a:r>
          </a:p>
        </p:txBody>
      </p:sp>
      <p:sp>
        <p:nvSpPr>
          <p:cNvPr id="3" name="Content Placeholder 2"/>
          <p:cNvSpPr>
            <a:spLocks noGrp="1"/>
          </p:cNvSpPr>
          <p:nvPr>
            <p:ph idx="1"/>
          </p:nvPr>
        </p:nvSpPr>
        <p:spPr/>
        <p:txBody>
          <a:bodyPr/>
          <a:lstStyle/>
          <a:p>
            <a:r>
              <a:rPr lang="en-US" dirty="0"/>
              <a:t>NCATS Toolkit for Patient-Focused Therapy Development</a:t>
            </a:r>
          </a:p>
          <a:p>
            <a:pPr lvl="1"/>
            <a:r>
              <a:rPr lang="en-US" dirty="0"/>
              <a:t>Patient group initiated and led program </a:t>
            </a:r>
          </a:p>
          <a:p>
            <a:pPr lvl="1"/>
            <a:r>
              <a:rPr lang="en-US" dirty="0"/>
              <a:t>Developed to facilitate therapeutics research and development by patient groups</a:t>
            </a:r>
          </a:p>
          <a:p>
            <a:pPr lvl="1"/>
            <a:r>
              <a:rPr lang="en-US" dirty="0"/>
              <a:t>Provides a web-based interface with a comprehensive collection of rare disease drug development tools</a:t>
            </a:r>
          </a:p>
          <a:p>
            <a:pPr lvl="2"/>
            <a:r>
              <a:rPr lang="en-US" dirty="0"/>
              <a:t>Aim is to provide an online one-stop resource targeted to patient groups </a:t>
            </a:r>
          </a:p>
          <a:p>
            <a:pPr lvl="2"/>
            <a:r>
              <a:rPr lang="en-US" dirty="0"/>
              <a:t>Useable</a:t>
            </a:r>
          </a:p>
          <a:p>
            <a:pPr lvl="2"/>
            <a:r>
              <a:rPr lang="en-US" dirty="0"/>
              <a:t>Accessible </a:t>
            </a:r>
          </a:p>
          <a:p>
            <a:pPr lvl="2"/>
            <a:r>
              <a:rPr lang="en-US" dirty="0"/>
              <a:t>Practical</a:t>
            </a:r>
          </a:p>
          <a:p>
            <a:pPr lvl="1"/>
            <a:r>
              <a:rPr lang="en-US" dirty="0"/>
              <a:t>Many tools not specific to rare diseases and useful to patient groups for all diseases and conditions – we welcome everyone to the site</a:t>
            </a:r>
          </a:p>
          <a:p>
            <a:pPr lvl="1"/>
            <a:r>
              <a:rPr lang="en-US" dirty="0"/>
              <a:t>Launched September 8, 2017</a:t>
            </a:r>
          </a:p>
          <a:p>
            <a:pPr lvl="1"/>
            <a:r>
              <a:rPr lang="en-US" dirty="0"/>
              <a:t> </a:t>
            </a:r>
            <a:r>
              <a:rPr lang="en-US" u="sng" dirty="0">
                <a:hlinkClick r:id="rId3"/>
              </a:rPr>
              <a:t>https://rarediseases.info.nih.gov/toolkit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839" y="189736"/>
            <a:ext cx="1999342" cy="1094304"/>
          </a:xfrm>
          <a:prstGeom prst="rect">
            <a:avLst/>
          </a:prstGeom>
        </p:spPr>
      </p:pic>
    </p:spTree>
    <p:extLst>
      <p:ext uri="{BB962C8B-B14F-4D97-AF65-F5344CB8AC3E}">
        <p14:creationId xmlns:p14="http://schemas.microsoft.com/office/powerpoint/2010/main" val="159771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Website</a:t>
            </a:r>
          </a:p>
        </p:txBody>
      </p:sp>
      <p:sp>
        <p:nvSpPr>
          <p:cNvPr id="3" name="Content Placeholder 2"/>
          <p:cNvSpPr>
            <a:spLocks noGrp="1"/>
          </p:cNvSpPr>
          <p:nvPr>
            <p:ph idx="1"/>
          </p:nvPr>
        </p:nvSpPr>
        <p:spPr/>
        <p:txBody>
          <a:bodyPr/>
          <a:lstStyle/>
          <a:p>
            <a:pPr marL="0" indent="0" algn="ctr">
              <a:buNone/>
            </a:pPr>
            <a:endParaRPr lang="en-US" dirty="0">
              <a:hlinkClick r:id="rId3"/>
            </a:endParaRPr>
          </a:p>
          <a:p>
            <a:pPr marL="0" indent="0" algn="ctr">
              <a:buNone/>
            </a:pPr>
            <a:r>
              <a:rPr lang="en-US" sz="3200" u="sng" dirty="0">
                <a:hlinkClick r:id="rId3"/>
              </a:rPr>
              <a:t>https://rarediseases.info.nih.gov/toolkit</a:t>
            </a:r>
            <a:endParaRPr lang="en-US" sz="3200" dirty="0"/>
          </a:p>
        </p:txBody>
      </p:sp>
      <p:pic>
        <p:nvPicPr>
          <p:cNvPr id="4" name="Picture 3">
            <a:extLst>
              <a:ext uri="{FF2B5EF4-FFF2-40B4-BE49-F238E27FC236}">
                <a16:creationId xmlns:a16="http://schemas.microsoft.com/office/drawing/2014/main" id="{C61572DC-FE49-44D0-91F2-478DEB1BC176}"/>
              </a:ext>
            </a:extLst>
          </p:cNvPr>
          <p:cNvPicPr>
            <a:picLocks noChangeAspect="1"/>
          </p:cNvPicPr>
          <p:nvPr/>
        </p:nvPicPr>
        <p:blipFill>
          <a:blip r:embed="rId4"/>
          <a:stretch>
            <a:fillRect/>
          </a:stretch>
        </p:blipFill>
        <p:spPr>
          <a:xfrm>
            <a:off x="1828800" y="2495906"/>
            <a:ext cx="6060204" cy="3181413"/>
          </a:xfrm>
          <a:prstGeom prst="rect">
            <a:avLst/>
          </a:prstGeom>
        </p:spPr>
      </p:pic>
    </p:spTree>
    <p:extLst>
      <p:ext uri="{BB962C8B-B14F-4D97-AF65-F5344CB8AC3E}">
        <p14:creationId xmlns:p14="http://schemas.microsoft.com/office/powerpoint/2010/main" val="93672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6849" y="152400"/>
            <a:ext cx="6872748" cy="1143000"/>
          </a:xfrm>
        </p:spPr>
        <p:txBody>
          <a:bodyPr/>
          <a:lstStyle/>
          <a:p>
            <a:r>
              <a:rPr lang="en-US" dirty="0"/>
              <a:t>Toolkit: Guiding principles</a:t>
            </a:r>
          </a:p>
        </p:txBody>
      </p:sp>
      <p:sp>
        <p:nvSpPr>
          <p:cNvPr id="4" name="TextBox 3">
            <a:extLst>
              <a:ext uri="{FF2B5EF4-FFF2-40B4-BE49-F238E27FC236}">
                <a16:creationId xmlns:a16="http://schemas.microsoft.com/office/drawing/2014/main" id="{C5812C2F-D494-417E-8163-764A42016B51}"/>
              </a:ext>
            </a:extLst>
          </p:cNvPr>
          <p:cNvSpPr txBox="1"/>
          <p:nvPr/>
        </p:nvSpPr>
        <p:spPr>
          <a:xfrm>
            <a:off x="1666568" y="1637071"/>
            <a:ext cx="699073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Facilitate opportunities to bring groups together for greater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pitchFamily="34" charset="0"/>
                <a:ea typeface="+mn-ea"/>
                <a:cs typeface="Arial" panose="020B0604020202020204" pitchFamily="34" charset="0"/>
              </a:rPr>
              <a:t>synergy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identify gaps in available online resources that require development, and disseminate information to patient groups.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D6D82199-A9EF-4058-879E-6148699C2F0D}"/>
              </a:ext>
            </a:extLst>
          </p:cNvPr>
          <p:cNvSpPr txBox="1"/>
          <p:nvPr/>
        </p:nvSpPr>
        <p:spPr>
          <a:xfrm>
            <a:off x="1666568" y="2728453"/>
            <a:ext cx="699073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rovide a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a:ea typeface="+mn-ea"/>
                <a:cs typeface="Arial" panose="020B0604020202020204" pitchFamily="34" charset="0"/>
              </a:rPr>
              <a:t>single portal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with resources that patient groups can readily access along with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8A03D253-4179-4F9B-9C65-0D8342C85BEF}"/>
              </a:ext>
            </a:extLst>
          </p:cNvPr>
          <p:cNvSpPr txBox="1"/>
          <p:nvPr/>
        </p:nvSpPr>
        <p:spPr>
          <a:xfrm>
            <a:off x="1666567" y="3495367"/>
            <a:ext cx="6990735"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pitchFamily="34" charset="0"/>
                <a:ea typeface="+mn-ea"/>
                <a:cs typeface="Arial" panose="020B0604020202020204" pitchFamily="34" charset="0"/>
              </a:rPr>
              <a:t>Convene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a:ea typeface="+mn-ea"/>
                <a:cs typeface="Arial" panose="020B0604020202020204" pitchFamily="34" charset="0"/>
              </a:rPr>
              <a:t>partners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across multiple sectors to create a central source for online educational and informational resources and tools.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5DF17FB1-9FE5-434E-B3D5-1C46BD4F9000}"/>
              </a:ext>
            </a:extLst>
          </p:cNvPr>
          <p:cNvSpPr txBox="1"/>
          <p:nvPr/>
        </p:nvSpPr>
        <p:spPr>
          <a:xfrm>
            <a:off x="1666568" y="4487122"/>
            <a:ext cx="710872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Rather than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re-create existing resources, the goal is to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a:ea typeface="+mn-ea"/>
                <a:cs typeface="Arial" panose="020B0604020202020204" pitchFamily="34" charset="0"/>
              </a:rPr>
              <a:t>facilitate coordination.</a:t>
            </a:r>
            <a:endParaRPr kumimoji="0" lang="en-US" sz="1800" b="1" i="0" u="none" strike="noStrike" kern="1200" cap="none" spc="0" normalizeH="0" baseline="0" noProof="0" dirty="0">
              <a:ln>
                <a:noFill/>
              </a:ln>
              <a:solidFill>
                <a:srgbClr val="642F6C">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AA59635F-996B-4AF8-8EFF-83856A91E6BC}"/>
              </a:ext>
            </a:extLst>
          </p:cNvPr>
          <p:cNvSpPr txBox="1"/>
          <p:nvPr/>
        </p:nvSpPr>
        <p:spPr>
          <a:xfrm>
            <a:off x="1666567" y="5151409"/>
            <a:ext cx="7108722"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Facilitate development of resources for patient groups and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pitchFamily="34" charset="0"/>
                <a:ea typeface="+mn-ea"/>
                <a:cs typeface="Arial" panose="020B0604020202020204" pitchFamily="34" charset="0"/>
              </a:rPr>
              <a:t>promote continuity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across the translational research and drug development process.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231C17A3-0E95-48C5-B163-7D9991DD2220}"/>
              </a:ext>
            </a:extLst>
          </p:cNvPr>
          <p:cNvSpPr txBox="1"/>
          <p:nvPr/>
        </p:nvSpPr>
        <p:spPr>
          <a:xfrm>
            <a:off x="1666566" y="6048944"/>
            <a:ext cx="7108722"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and fill gaps in online resources and disseminate information. </a:t>
            </a:r>
            <a:r>
              <a:rPr kumimoji="0" lang="en-US" sz="1800" b="1" i="0" u="none" strike="noStrike" kern="1200" cap="none" spc="0" normalizeH="0" baseline="0" noProof="0" dirty="0">
                <a:ln>
                  <a:noFill/>
                </a:ln>
                <a:solidFill>
                  <a:srgbClr val="642F6C">
                    <a:lumMod val="75000"/>
                  </a:srgbClr>
                </a:solidFill>
                <a:effectLst/>
                <a:uLnTx/>
                <a:uFillTx/>
                <a:latin typeface="Arial" panose="020B0604020202020204"/>
                <a:ea typeface="+mn-ea"/>
                <a:cs typeface="Arial" panose="020B0604020202020204" pitchFamily="34" charset="0"/>
              </a:rPr>
              <a:t>Keep it simple </a:t>
            </a: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from a “how to” perspective.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2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509" y="565330"/>
            <a:ext cx="3229611" cy="572225"/>
          </a:xfrm>
        </p:spPr>
        <p:txBody>
          <a:bodyPr>
            <a:normAutofit fontScale="90000"/>
          </a:bodyPr>
          <a:lstStyle/>
          <a:p>
            <a:r>
              <a:rPr lang="en-US" dirty="0"/>
              <a:t>Toolkit Snapshot </a:t>
            </a:r>
          </a:p>
        </p:txBody>
      </p:sp>
      <p:pic>
        <p:nvPicPr>
          <p:cNvPr id="4" name="Content Placeholder 3"/>
          <p:cNvPicPr>
            <a:picLocks noGrp="1"/>
          </p:cNvPicPr>
          <p:nvPr>
            <p:ph idx="1"/>
          </p:nvPr>
        </p:nvPicPr>
        <p:blipFill rotWithShape="1">
          <a:blip r:embed="rId3"/>
          <a:srcRect l="17157" t="5641" r="67641" b="5129"/>
          <a:stretch/>
        </p:blipFill>
        <p:spPr bwMode="auto">
          <a:xfrm>
            <a:off x="1213057" y="500380"/>
            <a:ext cx="3831384" cy="626618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280661" y="1237011"/>
            <a:ext cx="4015739"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Tools organized into 4 topic areas (bins):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Discovery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Preparing for Clinical Trials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Clinical Trials and FDA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After FDA Approval</a:t>
            </a:r>
          </a:p>
        </p:txBody>
      </p:sp>
      <p:pic>
        <p:nvPicPr>
          <p:cNvPr id="9" name="Picture 8" descr="\\Md2-fs01\palladian public\PROJECT FOLDERS\8334 NCATS Comm\8334.001-201 Web Content\0 - Programs\ORDR Toolkit\meeting carousel\NCATS-Toolkit_Carousel_778x298.jpg"/>
          <p:cNvPicPr/>
          <p:nvPr/>
        </p:nvPicPr>
        <p:blipFill>
          <a:blip r:embed="rId4">
            <a:extLst>
              <a:ext uri="{28A0092B-C50C-407E-A947-70E740481C1C}">
                <a14:useLocalDpi xmlns:a14="http://schemas.microsoft.com/office/drawing/2010/main" val="0"/>
              </a:ext>
            </a:extLst>
          </a:blip>
          <a:srcRect/>
          <a:stretch>
            <a:fillRect/>
          </a:stretch>
        </p:blipFill>
        <p:spPr bwMode="auto">
          <a:xfrm>
            <a:off x="1299209" y="1051014"/>
            <a:ext cx="3714751" cy="1570083"/>
          </a:xfrm>
          <a:prstGeom prst="rect">
            <a:avLst/>
          </a:prstGeom>
          <a:noFill/>
          <a:ln>
            <a:noFill/>
          </a:ln>
        </p:spPr>
      </p:pic>
      <p:sp>
        <p:nvSpPr>
          <p:cNvPr id="3" name="TextBox 2"/>
          <p:cNvSpPr txBox="1"/>
          <p:nvPr/>
        </p:nvSpPr>
        <p:spPr>
          <a:xfrm>
            <a:off x="1268728" y="2012436"/>
            <a:ext cx="1725930" cy="646331"/>
          </a:xfrm>
          <a:prstGeom prst="rect">
            <a:avLst/>
          </a:prstGeom>
          <a:solidFill>
            <a:srgbClr val="0B8C8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Working together to advance rare diseases research</a:t>
            </a:r>
          </a:p>
        </p:txBody>
      </p:sp>
      <p:sp>
        <p:nvSpPr>
          <p:cNvPr id="6" name="Oval 5"/>
          <p:cNvSpPr/>
          <p:nvPr/>
        </p:nvSpPr>
        <p:spPr>
          <a:xfrm>
            <a:off x="1058779" y="2813049"/>
            <a:ext cx="1691824" cy="8458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p:cNvSpPr/>
          <p:nvPr/>
        </p:nvSpPr>
        <p:spPr>
          <a:xfrm>
            <a:off x="1478281" y="851442"/>
            <a:ext cx="617428" cy="286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3" name="Straight Arrow Connector 12"/>
          <p:cNvCxnSpPr>
            <a:cxnSpLocks/>
          </p:cNvCxnSpPr>
          <p:nvPr/>
        </p:nvCxnSpPr>
        <p:spPr>
          <a:xfrm flipH="1" flipV="1">
            <a:off x="2179320" y="1051014"/>
            <a:ext cx="3831384" cy="2456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flipV="1">
            <a:off x="2760344" y="3351871"/>
            <a:ext cx="3250360" cy="1555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56652" y="3507409"/>
            <a:ext cx="39928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And a “Getting Started” tab</a:t>
            </a:r>
          </a:p>
        </p:txBody>
      </p:sp>
    </p:spTree>
    <p:extLst>
      <p:ext uri="{BB962C8B-B14F-4D97-AF65-F5344CB8AC3E}">
        <p14:creationId xmlns:p14="http://schemas.microsoft.com/office/powerpoint/2010/main" val="39007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theme/theme1.xml><?xml version="1.0" encoding="utf-8"?>
<a:theme xmlns:a="http://schemas.openxmlformats.org/drawingml/2006/main" name="Office Theme">
  <a:themeElements>
    <a:clrScheme name="NCATS">
      <a:dk1>
        <a:srgbClr val="000000"/>
      </a:dk1>
      <a:lt1>
        <a:srgbClr val="FFFFFF"/>
      </a:lt1>
      <a:dk2>
        <a:srgbClr val="44546A"/>
      </a:dk2>
      <a:lt2>
        <a:srgbClr val="E7E6E6"/>
      </a:lt2>
      <a:accent1>
        <a:srgbClr val="642F6C"/>
      </a:accent1>
      <a:accent2>
        <a:srgbClr val="006478"/>
      </a:accent2>
      <a:accent3>
        <a:srgbClr val="636669"/>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ABCF.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571</TotalTime>
  <Words>1994</Words>
  <Application>Microsoft Office PowerPoint</Application>
  <PresentationFormat>On-screen Show (4:3)</PresentationFormat>
  <Paragraphs>217</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Arial Bold</vt:lpstr>
      <vt:lpstr>Calibri</vt:lpstr>
      <vt:lpstr>Courier New</vt:lpstr>
      <vt:lpstr>Times New Roman</vt:lpstr>
      <vt:lpstr>Trebuchet MS</vt:lpstr>
      <vt:lpstr>Wingdings</vt:lpstr>
      <vt:lpstr>Office Theme</vt:lpstr>
      <vt:lpstr>pptABCF.tmp</vt:lpstr>
      <vt:lpstr>Engaging Patients and Communities in Translational Research</vt:lpstr>
      <vt:lpstr>National Center for Advancing Translational Sciences (NCATS)  Mission</vt:lpstr>
      <vt:lpstr>Translation:  From discovery to  positive health outcomes</vt:lpstr>
      <vt:lpstr>What is Translational Science?</vt:lpstr>
      <vt:lpstr>Examples of patient and community engagement in NCATS programs</vt:lpstr>
      <vt:lpstr>The Toolkit</vt:lpstr>
      <vt:lpstr>Toolkit Website</vt:lpstr>
      <vt:lpstr>Toolkit: Guiding principles</vt:lpstr>
      <vt:lpstr>Toolkit Snapshot </vt:lpstr>
      <vt:lpstr>Community Engaged Research </vt:lpstr>
      <vt:lpstr>CTSA Program Strategic Goal:  Engage patients and communities in every phase of the translational process</vt:lpstr>
      <vt:lpstr>CTSA Program Funding Opportunity Announcement (PAR-15-304) </vt:lpstr>
      <vt:lpstr>      </vt:lpstr>
      <vt:lpstr>      </vt:lpstr>
      <vt:lpstr>    Community Engagement Studio</vt:lpstr>
      <vt:lpstr>    Community Engagement Studio  Example</vt:lpstr>
      <vt:lpstr>CTSA Program Community Mentorship Helps Advance Multiple Sclerosis Research in Latinos </vt:lpstr>
      <vt:lpstr>Recruitment Innovation Center (RIC)</vt:lpstr>
      <vt:lpstr>Improving Clinical Study Recruitment</vt:lpstr>
      <vt:lpstr>  Engagement and Trust</vt:lpstr>
      <vt:lpstr>National Community Advisory Board</vt:lpstr>
      <vt:lpstr>RIC Supplement:  Enhancing Minority Recruitment </vt:lpstr>
      <vt:lpstr> Take-Home Messages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Katz, Rebecca (NIH/NCATS) [E]</cp:lastModifiedBy>
  <cp:revision>72</cp:revision>
  <cp:lastPrinted>2017-09-14T16:49:07Z</cp:lastPrinted>
  <dcterms:created xsi:type="dcterms:W3CDTF">2017-06-09T18:09:57Z</dcterms:created>
  <dcterms:modified xsi:type="dcterms:W3CDTF">2017-09-14T19:09:39Z</dcterms:modified>
</cp:coreProperties>
</file>