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75" r:id="rId2"/>
    <p:sldId id="276" r:id="rId3"/>
    <p:sldId id="277" r:id="rId4"/>
    <p:sldId id="395" r:id="rId5"/>
    <p:sldId id="367" r:id="rId6"/>
    <p:sldId id="361" r:id="rId7"/>
    <p:sldId id="388" r:id="rId8"/>
    <p:sldId id="364" r:id="rId9"/>
    <p:sldId id="365" r:id="rId10"/>
    <p:sldId id="389" r:id="rId11"/>
    <p:sldId id="382" r:id="rId12"/>
    <p:sldId id="284" r:id="rId13"/>
    <p:sldId id="373" r:id="rId14"/>
    <p:sldId id="374" r:id="rId15"/>
    <p:sldId id="375" r:id="rId16"/>
    <p:sldId id="383" r:id="rId17"/>
    <p:sldId id="376" r:id="rId18"/>
    <p:sldId id="377" r:id="rId19"/>
    <p:sldId id="385" r:id="rId20"/>
    <p:sldId id="378" r:id="rId21"/>
    <p:sldId id="379" r:id="rId22"/>
    <p:sldId id="392" r:id="rId23"/>
    <p:sldId id="285" r:id="rId24"/>
    <p:sldId id="384" r:id="rId25"/>
    <p:sldId id="394" r:id="rId26"/>
    <p:sldId id="372" r:id="rId27"/>
    <p:sldId id="286" r:id="rId28"/>
    <p:sldId id="314" r:id="rId29"/>
    <p:sldId id="368" r:id="rId30"/>
    <p:sldId id="369" r:id="rId31"/>
    <p:sldId id="381" r:id="rId32"/>
    <p:sldId id="387" r:id="rId33"/>
    <p:sldId id="380" r:id="rId34"/>
    <p:sldId id="324" r:id="rId35"/>
    <p:sldId id="3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1FB22C5-2A7A-462F-9759-A5C5FCEAD266}">
          <p14:sldIdLst>
            <p14:sldId id="275"/>
            <p14:sldId id="276"/>
            <p14:sldId id="277"/>
            <p14:sldId id="395"/>
            <p14:sldId id="367"/>
            <p14:sldId id="361"/>
            <p14:sldId id="388"/>
            <p14:sldId id="364"/>
            <p14:sldId id="365"/>
            <p14:sldId id="389"/>
            <p14:sldId id="382"/>
            <p14:sldId id="284"/>
            <p14:sldId id="373"/>
            <p14:sldId id="374"/>
            <p14:sldId id="375"/>
            <p14:sldId id="383"/>
            <p14:sldId id="376"/>
            <p14:sldId id="377"/>
            <p14:sldId id="385"/>
            <p14:sldId id="378"/>
            <p14:sldId id="379"/>
            <p14:sldId id="392"/>
            <p14:sldId id="285"/>
            <p14:sldId id="384"/>
            <p14:sldId id="394"/>
            <p14:sldId id="372"/>
            <p14:sldId id="286"/>
            <p14:sldId id="314"/>
            <p14:sldId id="368"/>
            <p14:sldId id="369"/>
            <p14:sldId id="381"/>
            <p14:sldId id="387"/>
            <p14:sldId id="380"/>
            <p14:sldId id="324"/>
            <p14:sldId id="3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5701" autoAdjust="0"/>
  </p:normalViewPr>
  <p:slideViewPr>
    <p:cSldViewPr>
      <p:cViewPr>
        <p:scale>
          <a:sx n="80" d="100"/>
          <a:sy n="80" d="100"/>
        </p:scale>
        <p:origin x="1880" y="6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43578-7E68-4F31-811D-12C939C81381}" type="datetimeFigureOut">
              <a:rPr lang="en-US" smtClean="0"/>
              <a:t>9/14/17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C16B6-6D29-46D4-8A54-8FE4F5A4E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98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06023-DD7C-42A4-8889-DCE47B0CFA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18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3A4A6-72F1-4B5D-A903-983C6885181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22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Humor</a:t>
            </a:r>
            <a:r>
              <a:rPr lang="en-US" baseline="0" dirty="0" smtClean="0"/>
              <a:t>! To be used with discretion and wisely. Humor differs widely between cultures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46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3A4A6-72F1-4B5D-A903-983C6885181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03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16EB48-5A9D-674B-9471-A23B75AACA1D}" type="slidenum">
              <a:rPr lang="en-US"/>
              <a:pPr/>
              <a:t>27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38638"/>
            <a:ext cx="5032375" cy="2762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92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C7B8B-F63D-4290-A58F-D79F3E03B2C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55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83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EEBD-65AC-43BC-A854-08C99E1EA4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70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easily changed background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EEBD-65AC-43BC-A854-08C99E1EA4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222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smtClean="0"/>
              <a:t>Add title or delete text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52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67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364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4144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EEBD-65AC-43BC-A854-08C99E1EA4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161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434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7200"/>
            <a:ext cx="5486400" cy="38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101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EEBD-65AC-43BC-A854-08C99E1EA4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482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EEBD-65AC-43BC-A854-08C99E1EA4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758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1FBC72-EE3A-4626-B32A-FCBE31220EF9}" type="datetimeFigureOut">
              <a:rPr lang="en-US" smtClean="0"/>
              <a:t>9/14/17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EEBD-65AC-43BC-A854-08C99E1EA4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120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59179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EEBD-65AC-43BC-A854-08C99E1EA4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52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EEBD-65AC-43BC-A854-08C99E1EA4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757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24000"/>
            <a:ext cx="8001000" cy="1362075"/>
          </a:xfrm>
        </p:spPr>
        <p:txBody>
          <a:bodyPr anchor="t">
            <a:noAutofit/>
          </a:bodyPr>
          <a:lstStyle>
            <a:lvl1pPr algn="ctr">
              <a:defRPr sz="3600" b="1" cap="none" baseline="0"/>
            </a:lvl1pPr>
          </a:lstStyle>
          <a:p>
            <a:r>
              <a:rPr lang="en-US" dirty="0" smtClean="0"/>
              <a:t>Please Use This Slide as the Final Slide—Click to replace with ‘Questions?’ or contact info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9956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EEBD-65AC-43BC-A854-08C99E1EA4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400800" y="5943600"/>
            <a:ext cx="278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nursing.arizona.edu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2418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76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EEBD-65AC-43BC-A854-08C99E1EA4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353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03437"/>
            <a:ext cx="4040188" cy="3840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176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03437"/>
            <a:ext cx="4041775" cy="3840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EEBD-65AC-43BC-A854-08C99E1EA4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84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1FBC72-EE3A-4626-B32A-FCBE31220EF9}" type="datetimeFigureOut">
              <a:rPr lang="en-US" smtClean="0"/>
              <a:t>9/14/17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EEBD-65AC-43BC-A854-08C99E1EA4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640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1FBC72-EE3A-4626-B32A-FCBE31220EF9}" type="datetimeFigureOut">
              <a:rPr lang="en-US" smtClean="0"/>
              <a:t>9/14/17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EEBD-65AC-43BC-A854-08C99E1EA4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27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222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smtClean="0"/>
              <a:t>Add title or delete text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94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22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5237"/>
            <a:ext cx="8229600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8EEBD-65AC-43BC-A854-08C99E1EA4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6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63" r:id="rId9"/>
    <p:sldLayoutId id="2147483661" r:id="rId10"/>
    <p:sldLayoutId id="2147483656" r:id="rId11"/>
    <p:sldLayoutId id="2147483657" r:id="rId12"/>
    <p:sldLayoutId id="2147483658" r:id="rId13"/>
    <p:sldLayoutId id="2147483659" r:id="rId14"/>
    <p:sldLayoutId id="2147483664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dreads.com/author/show/123715.Agatha_Christie" TargetMode="External"/><Relationship Id="rId3" Type="http://schemas.openxmlformats.org/officeDocument/2006/relationships/hyperlink" Target="http://www.goodreads.com/work/quotes/2285570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nnerhealth.com/" TargetMode="External"/><Relationship Id="rId4" Type="http://schemas.openxmlformats.org/officeDocument/2006/relationships/image" Target="../media/image6.png"/><Relationship Id="rId5" Type="http://schemas.openxmlformats.org/officeDocument/2006/relationships/hyperlink" Target="http://uahs.arizona.edu/" TargetMode="External"/><Relationship Id="rId6" Type="http://schemas.openxmlformats.org/officeDocument/2006/relationships/image" Target="../media/image7.png"/><Relationship Id="rId7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772400" cy="1470025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sz="2700" b="1" dirty="0">
                <a:solidFill>
                  <a:srgbClr val="990000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Ayuthaya"/>
                <a:cs typeface="Ayuthaya"/>
              </a:rPr>
              <a:t>Greetings!   I am pleased to see that we are different. May we become greater than the sum of both of us</a:t>
            </a:r>
            <a:r>
              <a:rPr lang="en-US" sz="1600" b="1" i="1" dirty="0">
                <a:solidFill>
                  <a:srgbClr val="990000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Ayuthaya"/>
                <a:cs typeface="Ayuthaya"/>
              </a:rPr>
              <a:t>.       </a:t>
            </a:r>
            <a:r>
              <a:rPr lang="en-US" sz="1600" b="1" i="1" dirty="0" smtClean="0">
                <a:solidFill>
                  <a:srgbClr val="990000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cs typeface="Arial" pitchFamily="34" charset="0"/>
              </a:rPr>
              <a:t>		</a:t>
            </a:r>
            <a:br>
              <a:rPr lang="en-US" sz="1600" b="1" i="1" dirty="0" smtClean="0">
                <a:solidFill>
                  <a:srgbClr val="990000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cs typeface="Arial" pitchFamily="34" charset="0"/>
              </a:rPr>
            </a:br>
            <a:r>
              <a:rPr lang="en-US" sz="1600" b="1" i="1" dirty="0">
                <a:solidFill>
                  <a:srgbClr val="990000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cs typeface="Arial" pitchFamily="34" charset="0"/>
              </a:rPr>
              <a:t/>
            </a:r>
            <a:br>
              <a:rPr lang="en-US" sz="1600" b="1" i="1" dirty="0">
                <a:solidFill>
                  <a:srgbClr val="990000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cs typeface="Arial" pitchFamily="34" charset="0"/>
              </a:rPr>
            </a:br>
            <a:r>
              <a:rPr lang="en-US" sz="1600" b="1" i="1" dirty="0" smtClean="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cs typeface="Arial" pitchFamily="34" charset="0"/>
              </a:rPr>
              <a:t>Vulcan Greeting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cs typeface="Arial" pitchFamily="34" charset="0"/>
              </a:rPr>
              <a:t/>
            </a:r>
            <a:br>
              <a:rPr lang="en-US" sz="2800" b="1" dirty="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cs typeface="Arial" pitchFamily="34" charset="0"/>
              </a:rPr>
            </a:br>
            <a:endParaRPr lang="en-US" dirty="0"/>
          </a:p>
        </p:txBody>
      </p:sp>
      <p:pic>
        <p:nvPicPr>
          <p:cNvPr id="4" name="Picture 3" descr="C:\Documents and Settings\Rayka Mennen\Local Settings\Temp\flag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046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Setbacks</a:t>
            </a:r>
            <a:endParaRPr lang="en-US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i="1" dirty="0" smtClean="0">
                <a:latin typeface="Calibri" charset="0"/>
                <a:ea typeface="Calibri" charset="0"/>
                <a:cs typeface="Calibri" charset="0"/>
              </a:rPr>
              <a:t>Elvis is dead and I don</a:t>
            </a:r>
            <a:r>
              <a:rPr lang="mr-IN" sz="4000" i="1" dirty="0" smtClean="0">
                <a:latin typeface="Calibri" charset="0"/>
                <a:ea typeface="Calibri" charset="0"/>
                <a:cs typeface="Calibri" charset="0"/>
              </a:rPr>
              <a:t>’</a:t>
            </a:r>
            <a:r>
              <a:rPr lang="en-US" sz="4000" i="1" dirty="0" smtClean="0">
                <a:latin typeface="Calibri" charset="0"/>
                <a:ea typeface="Calibri" charset="0"/>
                <a:cs typeface="Calibri" charset="0"/>
              </a:rPr>
              <a:t>t feel so good myself!</a:t>
            </a:r>
          </a:p>
          <a:p>
            <a:endParaRPr lang="en-US" sz="4000" i="1" dirty="0">
              <a:latin typeface="Calibri" charset="0"/>
              <a:ea typeface="Calibri" charset="0"/>
              <a:cs typeface="Calibri" charset="0"/>
            </a:endParaRPr>
          </a:p>
          <a:p>
            <a:endParaRPr lang="en-US" sz="4000" i="1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800" i="1" dirty="0" smtClean="0">
                <a:latin typeface="Calibri" charset="0"/>
                <a:ea typeface="Calibri" charset="0"/>
                <a:cs typeface="Calibri" charset="0"/>
              </a:rPr>
              <a:t>Lewis </a:t>
            </a:r>
            <a:r>
              <a:rPr lang="en-US" sz="1800" i="1" dirty="0" err="1" smtClean="0">
                <a:latin typeface="Calibri" charset="0"/>
                <a:ea typeface="Calibri" charset="0"/>
                <a:cs typeface="Calibri" charset="0"/>
              </a:rPr>
              <a:t>Grizzard</a:t>
            </a:r>
            <a:endParaRPr lang="en-US" sz="1800" i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11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Is there a formula?</a:t>
            </a:r>
            <a:endParaRPr lang="en-US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265237"/>
            <a:ext cx="8229600" cy="356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Calibri" charset="0"/>
                <a:ea typeface="Calibri" charset="0"/>
                <a:cs typeface="Calibri" charset="0"/>
              </a:rPr>
              <a:t>I wish I had a Kryptonite cross, because then you could keep both Dracula AND Superman away.</a:t>
            </a:r>
            <a:endParaRPr lang="en-US" sz="3200" dirty="0">
              <a:latin typeface="Calibri" charset="0"/>
              <a:ea typeface="Calibri" charset="0"/>
              <a:cs typeface="Calibri" charset="0"/>
            </a:endParaRPr>
          </a:p>
          <a:p>
            <a:endParaRPr lang="en-US" i="1" dirty="0"/>
          </a:p>
          <a:p>
            <a:endParaRPr lang="en-US" i="1" dirty="0"/>
          </a:p>
          <a:p>
            <a:r>
              <a:rPr lang="en-US" sz="1600" i="1" dirty="0"/>
              <a:t>Jack Handy</a:t>
            </a:r>
          </a:p>
          <a:p>
            <a:pPr lvl="1">
              <a:buClr>
                <a:srgbClr val="C00000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44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B20000"/>
                </a:solidFill>
              </a:rPr>
              <a:t>How and where does culture fit in?</a:t>
            </a:r>
            <a:endParaRPr lang="en-US" sz="3600" b="1" dirty="0">
              <a:solidFill>
                <a:srgbClr val="B2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latin typeface="Calibri" pitchFamily="34" charset="0"/>
              </a:rPr>
              <a:t>Strategies to target health education programs:</a:t>
            </a:r>
          </a:p>
          <a:p>
            <a:r>
              <a:rPr lang="en-US" b="1" dirty="0" smtClean="0">
                <a:solidFill>
                  <a:srgbClr val="B20000"/>
                </a:solidFill>
                <a:latin typeface="Calibri" pitchFamily="34" charset="0"/>
              </a:rPr>
              <a:t>Peripheral strategies </a:t>
            </a:r>
            <a:r>
              <a:rPr lang="en-US" dirty="0" smtClean="0">
                <a:latin typeface="Calibri" pitchFamily="34" charset="0"/>
              </a:rPr>
              <a:t>– colors, images, graphics</a:t>
            </a:r>
          </a:p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07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22237"/>
            <a:ext cx="5182980" cy="61722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180" y="300167"/>
            <a:ext cx="3275220" cy="581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B20000"/>
                </a:solidFill>
                <a:latin typeface="Calibri" pitchFamily="34" charset="0"/>
              </a:rPr>
              <a:t>Evidential strategies </a:t>
            </a:r>
            <a:r>
              <a:rPr lang="en-US" dirty="0">
                <a:latin typeface="Calibri" pitchFamily="34" charset="0"/>
              </a:rPr>
              <a:t>- enhance the perceived relevance of a health issue for a given group by presenting evidence of its impact on that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3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Example</a:t>
            </a:r>
            <a:endParaRPr lang="en-US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Suicide was the 8th leading cause of death for Asian-Americans, whereas it was the 11th leading cause of death for all racial groups combined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Example</a:t>
            </a:r>
            <a:endParaRPr lang="en-US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Hispanic/Latinos are the largest ethnic minority group in the U.S. comprising 17.6 % of the total U.S. population (56.6 million). </a:t>
            </a: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Projected that the Hispanic/Latino population will constitute 28.6 % the total U.S. population by 2060. </a:t>
            </a:r>
          </a:p>
          <a:p>
            <a:r>
              <a:rPr lang="en-US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However, Hispanic/Latinos represent only 1% of participants nationwide in clinical trials.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73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B20000"/>
                </a:solidFill>
                <a:latin typeface="Calibri" pitchFamily="34" charset="0"/>
              </a:rPr>
              <a:t>Linguistic strategies </a:t>
            </a:r>
            <a:r>
              <a:rPr lang="en-US" dirty="0">
                <a:latin typeface="Calibri" pitchFamily="34" charset="0"/>
              </a:rPr>
              <a:t>– language, vernacular, idioms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4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The vodka is good but the steak was bad.</a:t>
            </a:r>
          </a:p>
          <a:p>
            <a:pPr>
              <a:spcBef>
                <a:spcPts val="0"/>
              </a:spcBef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0"/>
              </a:spcBef>
            </a:pPr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0"/>
              </a:spcBef>
            </a:pPr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The spirit is willing but the flesh is weak.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67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15529" b="15529"/>
          <a:stretch>
            <a:fillRect/>
          </a:stretch>
        </p:blipFill>
        <p:spPr>
          <a:xfrm>
            <a:off x="0" y="533400"/>
            <a:ext cx="9144000" cy="47244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3781" y="5257800"/>
            <a:ext cx="8844177" cy="5715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>
                <a:solidFill>
                  <a:srgbClr val="FFFFCC"/>
                </a:solidFill>
                <a:latin typeface="Calibri" pitchFamily="34" charset="0"/>
              </a:rPr>
              <a:t/>
            </a:r>
            <a:br>
              <a:rPr lang="en-US" sz="2800" dirty="0">
                <a:solidFill>
                  <a:srgbClr val="FFFFCC"/>
                </a:solidFill>
                <a:latin typeface="Calibri" pitchFamily="34" charset="0"/>
              </a:rPr>
            </a:br>
            <a:r>
              <a:rPr lang="en-US" sz="2800" i="1" dirty="0">
                <a:solidFill>
                  <a:srgbClr val="FF0000"/>
                </a:solidFill>
                <a:latin typeface="Calibri" pitchFamily="34" charset="0"/>
              </a:rPr>
              <a:t>You’ll be happy to know that race played no part in this decision!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Calibri" pitchFamily="34" charset="0"/>
              </a:rPr>
            </a:b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94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2296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From the Frontlines: What Does Precision Medicine Mean for Me?</a:t>
            </a:r>
            <a:endParaRPr lang="en-US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228600" y="3352800"/>
            <a:ext cx="85344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Usha Menon, PhD, RN, FAAN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Professor; 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Associate Dean, Research and Global Advances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Co-Principal Investigator: All of Us Research Program at UA-Banner Health</a:t>
            </a:r>
            <a:endParaRPr lang="en-US" sz="30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23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B20000"/>
                </a:solidFill>
                <a:latin typeface="Calibri" pitchFamily="34" charset="0"/>
              </a:rPr>
              <a:t>Constituent-involving strategies </a:t>
            </a:r>
            <a:r>
              <a:rPr lang="en-US" dirty="0">
                <a:latin typeface="Calibri" pitchFamily="34" charset="0"/>
              </a:rPr>
              <a:t>– lay health workers, community members </a:t>
            </a:r>
            <a:r>
              <a:rPr lang="en-US" dirty="0" smtClean="0">
                <a:latin typeface="Calibri" pitchFamily="34" charset="0"/>
              </a:rPr>
              <a:t>as staff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4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barryedwards\AppData\Local\Microsoft\Windows\INetCache\Content.Word\IMG_3517.jpg">
            <a:extLst>
              <a:ext uri="{FF2B5EF4-FFF2-40B4-BE49-F238E27FC236}">
                <a16:creationId xmlns:a16="http://schemas.microsoft.com/office/drawing/2014/main" xmlns="" id="{3AEB9F24-29C2-429C-ACAD-40B28198517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8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2237"/>
            <a:ext cx="8382000" cy="597376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478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0"/>
            <a:ext cx="7543800" cy="644579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812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334000"/>
          </a:xfrm>
        </p:spPr>
        <p:txBody>
          <a:bodyPr>
            <a:normAutofit/>
          </a:bodyPr>
          <a:lstStyle/>
          <a:p>
            <a:endParaRPr lang="en-US" dirty="0">
              <a:latin typeface="Calibri" pitchFamily="34" charset="0"/>
            </a:endParaRPr>
          </a:p>
          <a:p>
            <a:r>
              <a:rPr lang="en-US" b="1" dirty="0">
                <a:solidFill>
                  <a:srgbClr val="B20000"/>
                </a:solidFill>
                <a:latin typeface="Calibri" pitchFamily="34" charset="0"/>
              </a:rPr>
              <a:t>Sociocultural strategies </a:t>
            </a:r>
            <a:r>
              <a:rPr lang="en-US" dirty="0">
                <a:latin typeface="Calibri" pitchFamily="34" charset="0"/>
              </a:rPr>
              <a:t>- a group’s cultural values, beliefs, and behaviors are recognized, reinforced, and built upon to provide context and meaning to information and messages about a given health problem or behavior</a:t>
            </a:r>
            <a:endParaRPr lang="en-US" dirty="0" smtClean="0">
              <a:latin typeface="Calibri" pitchFamily="34" charset="0"/>
            </a:endParaRP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1200" dirty="0" err="1" smtClean="0"/>
              <a:t>Kreuter</a:t>
            </a:r>
            <a:r>
              <a:rPr lang="en-US" sz="1200" dirty="0" smtClean="0"/>
              <a:t> et al. (2003). Achieving cultural appropriateness in health promotion programs: targeted and tailored approaches. Health Education and Behavior, Vol. 30 (2): 133-146</a:t>
            </a:r>
            <a:endParaRPr lang="en-US" sz="1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112485"/>
            <a:ext cx="7162800" cy="762000"/>
          </a:xfrm>
        </p:spPr>
        <p:txBody>
          <a:bodyPr/>
          <a:lstStyle/>
          <a:p>
            <a:endParaRPr lang="en-US" b="1" dirty="0">
              <a:solidFill>
                <a:srgbClr val="B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851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-203200"/>
            <a:ext cx="73152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0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236"/>
            <a:ext cx="4685120" cy="59315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10205"/>
            <a:ext cx="438350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8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</a:rPr>
              <a:t>PERSPECTIVE</a:t>
            </a:r>
            <a:endParaRPr lang="en-US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9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gradFill rotWithShape="0">
            <a:gsLst>
              <a:gs pos="0">
                <a:srgbClr val="580058"/>
              </a:gs>
              <a:gs pos="50000">
                <a:srgbClr val="CCCCFF"/>
              </a:gs>
              <a:gs pos="100000">
                <a:srgbClr val="58005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gradFill rotWithShape="0">
            <a:gsLst>
              <a:gs pos="0">
                <a:srgbClr val="580058"/>
              </a:gs>
              <a:gs pos="50000">
                <a:schemeClr val="hlink"/>
              </a:gs>
              <a:gs pos="100000">
                <a:srgbClr val="58005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152400"/>
          </a:xfrm>
          <a:prstGeom prst="rect">
            <a:avLst/>
          </a:prstGeom>
          <a:gradFill rotWithShape="0">
            <a:gsLst>
              <a:gs pos="0">
                <a:srgbClr val="580058"/>
              </a:gs>
              <a:gs pos="50000">
                <a:schemeClr val="bg1"/>
              </a:gs>
              <a:gs pos="100000">
                <a:srgbClr val="58005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533400" y="12192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628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33338"/>
            <a:ext cx="8534400" cy="6626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786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“The impossible could not have happened, therefore the impossible must be possible in spite of appearances.” 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>― </a:t>
            </a:r>
            <a:r>
              <a:rPr lang="en-US" sz="2000" dirty="0">
                <a:hlinkClick r:id="rId2"/>
              </a:rPr>
              <a:t>Agatha Christie</a:t>
            </a:r>
            <a:r>
              <a:rPr lang="en-US" sz="2000" dirty="0"/>
              <a:t>, </a:t>
            </a:r>
            <a:r>
              <a:rPr lang="en-US" sz="2000" i="1" dirty="0">
                <a:hlinkClick r:id="rId3"/>
              </a:rPr>
              <a:t>Murder on the Orient Express</a:t>
            </a:r>
            <a:r>
              <a:rPr lang="en-US" sz="2000" i="1" dirty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6662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22237"/>
            <a:ext cx="6858000" cy="582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1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/>
        <p:txBody>
          <a:bodyPr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Of all the forms of inequality, injustice in health care is the most shocking and inhumane.</a:t>
            </a:r>
            <a:r>
              <a:rPr lang="en-US" sz="4800" b="1" dirty="0" smtClean="0">
                <a:solidFill>
                  <a:srgbClr val="000000"/>
                </a:solidFill>
              </a:rPr>
              <a:t> </a:t>
            </a:r>
            <a:br>
              <a:rPr lang="en-US" sz="4800" b="1" dirty="0" smtClean="0">
                <a:solidFill>
                  <a:srgbClr val="000000"/>
                </a:solidFill>
              </a:rPr>
            </a:br>
            <a:r>
              <a:rPr lang="en-US" sz="4800" b="1" dirty="0" smtClean="0">
                <a:solidFill>
                  <a:srgbClr val="000000"/>
                </a:solidFill>
              </a:rPr>
              <a:t/>
            </a:r>
            <a:br>
              <a:rPr lang="en-US" sz="4800" b="1" dirty="0" smtClean="0">
                <a:solidFill>
                  <a:srgbClr val="000000"/>
                </a:solidFill>
              </a:rPr>
            </a:br>
            <a:r>
              <a:rPr lang="en-US" sz="48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~Martin Luther King, Jr.</a:t>
            </a:r>
            <a:endParaRPr lang="en-US" sz="48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304800"/>
            <a:ext cx="7772399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9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Who is Accountable?</a:t>
            </a:r>
            <a:endParaRPr lang="en-US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If you ever crawl inside an old hollow log and go to sleep, and while you're in there some guys come and seal up both ends and then put it on a truck and take it to another city, boy, I don't know what to tell you.</a:t>
            </a:r>
          </a:p>
          <a:p>
            <a:endParaRPr lang="en-US" i="1" dirty="0"/>
          </a:p>
          <a:p>
            <a:r>
              <a:rPr lang="en-US" sz="1400" i="1" dirty="0"/>
              <a:t>Jack Handy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35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The time to act is now</a:t>
            </a:r>
            <a:endParaRPr lang="en-US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latin typeface="Calibri" charset="0"/>
                <a:ea typeface="Calibri" charset="0"/>
                <a:cs typeface="Calibri" charset="0"/>
              </a:rPr>
              <a:t>When my love comes back from the restroom will I be too </a:t>
            </a:r>
            <a:r>
              <a:rPr lang="en-US" i="1" dirty="0" smtClean="0">
                <a:latin typeface="Calibri" charset="0"/>
                <a:ea typeface="Calibri" charset="0"/>
                <a:cs typeface="Calibri" charset="0"/>
              </a:rPr>
              <a:t>old to care?</a:t>
            </a:r>
          </a:p>
          <a:p>
            <a:endParaRPr lang="en-US" i="1" dirty="0">
              <a:latin typeface="Calibri" charset="0"/>
              <a:ea typeface="Calibri" charset="0"/>
              <a:cs typeface="Calibri" charset="0"/>
            </a:endParaRPr>
          </a:p>
          <a:p>
            <a:endParaRPr lang="en-US" i="1" dirty="0" smtClean="0">
              <a:latin typeface="Calibri" charset="0"/>
              <a:ea typeface="Calibri" charset="0"/>
              <a:cs typeface="Calibri" charset="0"/>
            </a:endParaRPr>
          </a:p>
          <a:p>
            <a:endParaRPr lang="en-US" i="1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000" i="1" dirty="0" smtClean="0">
                <a:latin typeface="Calibri" charset="0"/>
                <a:ea typeface="Calibri" charset="0"/>
                <a:cs typeface="Calibri" charset="0"/>
              </a:rPr>
              <a:t>Lewis </a:t>
            </a:r>
            <a:r>
              <a:rPr lang="en-US" sz="2000" i="1" dirty="0" err="1" smtClean="0">
                <a:latin typeface="Calibri" charset="0"/>
                <a:ea typeface="Calibri" charset="0"/>
                <a:cs typeface="Calibri" charset="0"/>
              </a:rPr>
              <a:t>Grizzard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579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Who’s watching us?</a:t>
            </a:r>
            <a:endParaRPr lang="en-US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600200"/>
            <a:ext cx="709967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Calibri" charset="0"/>
                <a:ea typeface="Calibri" charset="0"/>
                <a:cs typeface="Calibri" charset="0"/>
              </a:rPr>
              <a:t>Don’t bend over in the garden, Granny, you know them taters got eyes!</a:t>
            </a:r>
          </a:p>
          <a:p>
            <a:endParaRPr lang="en-US" sz="3200" i="1" dirty="0"/>
          </a:p>
          <a:p>
            <a:endParaRPr lang="en-US" sz="3200" i="1" dirty="0"/>
          </a:p>
          <a:p>
            <a:endParaRPr lang="en-US" sz="3200" i="1" dirty="0"/>
          </a:p>
          <a:p>
            <a:r>
              <a:rPr lang="en-US" sz="1400" i="1" dirty="0"/>
              <a:t>Lewis </a:t>
            </a:r>
            <a:r>
              <a:rPr lang="en-US" sz="1400" i="1" dirty="0" err="1" smtClean="0"/>
              <a:t>Grizzard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76122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ream 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"/>
            <a:ext cx="8915400" cy="6644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44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22237"/>
            <a:ext cx="8534400" cy="589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9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s://allofusaz.uahs.arizona.edu/sites/pmicp/files/styles/story_slide_680/public/pmi_for_web_site.v26x2.jpg?itok=MbUZuGgS&amp;timestamp=148190726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92702"/>
            <a:ext cx="8229600" cy="2747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anner Health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24102"/>
            <a:ext cx="30956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iversity of Arizona Health Science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23241"/>
            <a:ext cx="3810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800" y="78919"/>
            <a:ext cx="4147638" cy="87980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89284" y="503091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11893"/>
                </a:solidFill>
                <a:latin typeface="Calibri" charset="0"/>
                <a:ea typeface="Calibri" charset="0"/>
                <a:cs typeface="Calibri" charset="0"/>
              </a:rPr>
              <a:t>The future of health begins with you </a:t>
            </a:r>
            <a:endParaRPr lang="en-US" dirty="0">
              <a:solidFill>
                <a:srgbClr val="011893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959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22237"/>
            <a:ext cx="8763000" cy="643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8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2237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Community Engagement in </a:t>
            </a:r>
            <a:br>
              <a:rPr lang="en-US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Precision Medicine</a:t>
            </a:r>
            <a:endParaRPr lang="en-US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Equality vs. Equity</a:t>
            </a:r>
          </a:p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Engagement</a:t>
            </a:r>
          </a:p>
          <a:p>
            <a:pPr lvl="1"/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Outreach (</a:t>
            </a:r>
            <a:r>
              <a:rPr lang="en-US" sz="3200" dirty="0" err="1" smtClean="0">
                <a:latin typeface="Calibri" charset="0"/>
                <a:ea typeface="Calibri" charset="0"/>
                <a:cs typeface="Calibri" charset="0"/>
              </a:rPr>
              <a:t>uni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-directional)</a:t>
            </a:r>
          </a:p>
          <a:p>
            <a:pPr lvl="1"/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Include bi-directional strategies</a:t>
            </a:r>
            <a:endParaRPr lang="en-US" sz="32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35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Fostering the Norm of Inclusion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Defined as “the planned efforts to </a:t>
            </a:r>
            <a:r>
              <a:rPr lang="en-US" sz="2800" b="1" i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consistently engage and examine diverse groups</a:t>
            </a:r>
            <a:r>
              <a:rPr lang="en-US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” in research and health care.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Historical paradigms: overreliance on convenience – readily accessible groups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Reorientation towards maximizing diversity, </a:t>
            </a:r>
            <a:r>
              <a:rPr lang="en-US" b="1" u="sng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planned and targeted inclusion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, and meaningful representation to promote equity</a:t>
            </a:r>
          </a:p>
          <a:p>
            <a:pPr lvl="2"/>
            <a:r>
              <a:rPr lang="en-US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Reaching “hard to reach” underserved/marginalized groups</a:t>
            </a:r>
          </a:p>
          <a:p>
            <a:pPr lvl="2"/>
            <a:r>
              <a:rPr lang="en-US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Thoughtful inclusion/exclusion criteria </a:t>
            </a:r>
          </a:p>
          <a:p>
            <a:r>
              <a:rPr lang="en-US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The goal is to increase access and acceptability of interventions, and foster early dissemination to all</a:t>
            </a:r>
            <a:r>
              <a:rPr lang="en-US" sz="28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r>
              <a:rPr lang="en-US" sz="1800" dirty="0" err="1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Alcaraz</a:t>
            </a:r>
            <a:r>
              <a:rPr lang="en-US" sz="18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, et al, 2016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0195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Engagement at UA-Banner Health </a:t>
            </a:r>
            <a:endParaRPr lang="en-US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Systematic</a:t>
            </a: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ntentional process</a:t>
            </a: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Reflects needs, preferences and priorities</a:t>
            </a: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Inclusive of the range of age, social, racial, ethnic, cultural, geographical, and health statuses of individuals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278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Engagement vs. Recruitment</a:t>
            </a:r>
            <a:endParaRPr lang="en-US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Engagement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provides the opportunity to interact with partners where the outcome may be a bi-directional increase of knowledge, information and increased partner input. </a:t>
            </a:r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Outcome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of recruitment and enrollment is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participation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.  </a:t>
            </a:r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As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such, engagement strategies are threaded through awareness, recruitment, enrollment, and retention activities.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86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URS_PPT_Template_Final">
  <a:themeElements>
    <a:clrScheme name="UA Color Palete">
      <a:dk1>
        <a:srgbClr val="002147"/>
      </a:dk1>
      <a:lt1>
        <a:srgbClr val="FFFFFF"/>
      </a:lt1>
      <a:dk2>
        <a:srgbClr val="002147"/>
      </a:dk2>
      <a:lt2>
        <a:srgbClr val="FFFFFF"/>
      </a:lt2>
      <a:accent1>
        <a:srgbClr val="6E267B"/>
      </a:accent1>
      <a:accent2>
        <a:srgbClr val="AB0520"/>
      </a:accent2>
      <a:accent3>
        <a:srgbClr val="879637"/>
      </a:accent3>
      <a:accent4>
        <a:srgbClr val="C286A7"/>
      </a:accent4>
      <a:accent5>
        <a:srgbClr val="4BACC6"/>
      </a:accent5>
      <a:accent6>
        <a:srgbClr val="6E267B"/>
      </a:accent6>
      <a:hlink>
        <a:srgbClr val="002147"/>
      </a:hlink>
      <a:folHlink>
        <a:srgbClr val="002147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NURS_PPT_Template_Final</Template>
  <TotalTime>9917</TotalTime>
  <Words>685</Words>
  <Application>Microsoft Macintosh PowerPoint</Application>
  <PresentationFormat>On-screen Show (4:3)</PresentationFormat>
  <Paragraphs>88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Ayuthaya</vt:lpstr>
      <vt:lpstr>Calibri</vt:lpstr>
      <vt:lpstr>Comic Sans MS</vt:lpstr>
      <vt:lpstr>Verdana</vt:lpstr>
      <vt:lpstr>Arial</vt:lpstr>
      <vt:lpstr>NURS_PPT_Template_Final</vt:lpstr>
      <vt:lpstr>Greetings!   I am pleased to see that we are different. May we become greater than the sum of both of us.           Vulcan Greeting </vt:lpstr>
      <vt:lpstr>From the Frontlines: What Does Precision Medicine Mean for Me?</vt:lpstr>
      <vt:lpstr>PowerPoint Presentation</vt:lpstr>
      <vt:lpstr>The future of health begins with you </vt:lpstr>
      <vt:lpstr>PowerPoint Presentation</vt:lpstr>
      <vt:lpstr>Community Engagement in  Precision Medicine</vt:lpstr>
      <vt:lpstr>Fostering the Norm of Inclusion</vt:lpstr>
      <vt:lpstr>Engagement at UA-Banner Health </vt:lpstr>
      <vt:lpstr>Engagement vs. Recruitment</vt:lpstr>
      <vt:lpstr>Setbacks</vt:lpstr>
      <vt:lpstr>Is there a formula?</vt:lpstr>
      <vt:lpstr>How and where does culture fit in?</vt:lpstr>
      <vt:lpstr>PowerPoint Presentation</vt:lpstr>
      <vt:lpstr>PowerPoint Presentation</vt:lpstr>
      <vt:lpstr>Example</vt:lpstr>
      <vt:lpstr>Example</vt:lpstr>
      <vt:lpstr>PowerPoint Presentation</vt:lpstr>
      <vt:lpstr>PowerPoint Presentation</vt:lpstr>
      <vt:lpstr> You’ll be happy to know that race played no part in this decision!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is Accountable?</vt:lpstr>
      <vt:lpstr>The time to act is now</vt:lpstr>
      <vt:lpstr>Who’s watching us?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tdickson</dc:creator>
  <cp:lastModifiedBy>Microsoft Office User</cp:lastModifiedBy>
  <cp:revision>40</cp:revision>
  <dcterms:created xsi:type="dcterms:W3CDTF">2013-02-28T19:55:19Z</dcterms:created>
  <dcterms:modified xsi:type="dcterms:W3CDTF">2017-09-14T12:26:17Z</dcterms:modified>
</cp:coreProperties>
</file>