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50"/>
  </p:notesMasterIdLst>
  <p:handoutMasterIdLst>
    <p:handoutMasterId r:id="rId51"/>
  </p:handoutMasterIdLst>
  <p:sldIdLst>
    <p:sldId id="583" r:id="rId2"/>
    <p:sldId id="357" r:id="rId3"/>
    <p:sldId id="667" r:id="rId4"/>
    <p:sldId id="742" r:id="rId5"/>
    <p:sldId id="831" r:id="rId6"/>
    <p:sldId id="674" r:id="rId7"/>
    <p:sldId id="677" r:id="rId8"/>
    <p:sldId id="792" r:id="rId9"/>
    <p:sldId id="721" r:id="rId10"/>
    <p:sldId id="898" r:id="rId11"/>
    <p:sldId id="676" r:id="rId12"/>
    <p:sldId id="765" r:id="rId13"/>
    <p:sldId id="766" r:id="rId14"/>
    <p:sldId id="688" r:id="rId15"/>
    <p:sldId id="782" r:id="rId16"/>
    <p:sldId id="832" r:id="rId17"/>
    <p:sldId id="834" r:id="rId18"/>
    <p:sldId id="900" r:id="rId19"/>
    <p:sldId id="835" r:id="rId20"/>
    <p:sldId id="836" r:id="rId21"/>
    <p:sldId id="838" r:id="rId22"/>
    <p:sldId id="840" r:id="rId23"/>
    <p:sldId id="842" r:id="rId24"/>
    <p:sldId id="843" r:id="rId25"/>
    <p:sldId id="844" r:id="rId26"/>
    <p:sldId id="846" r:id="rId27"/>
    <p:sldId id="884" r:id="rId28"/>
    <p:sldId id="851" r:id="rId29"/>
    <p:sldId id="852" r:id="rId30"/>
    <p:sldId id="853" r:id="rId31"/>
    <p:sldId id="856" r:id="rId32"/>
    <p:sldId id="857" r:id="rId33"/>
    <p:sldId id="859" r:id="rId34"/>
    <p:sldId id="860" r:id="rId35"/>
    <p:sldId id="861" r:id="rId36"/>
    <p:sldId id="862" r:id="rId37"/>
    <p:sldId id="669" r:id="rId38"/>
    <p:sldId id="823" r:id="rId39"/>
    <p:sldId id="814" r:id="rId40"/>
    <p:sldId id="817" r:id="rId41"/>
    <p:sldId id="901" r:id="rId42"/>
    <p:sldId id="803" r:id="rId43"/>
    <p:sldId id="825" r:id="rId44"/>
    <p:sldId id="871" r:id="rId45"/>
    <p:sldId id="695" r:id="rId46"/>
    <p:sldId id="696" r:id="rId47"/>
    <p:sldId id="894" r:id="rId48"/>
    <p:sldId id="895" r:id="rId4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ACC9E2-47D9-4A9B-953E-C308E5BC58C9}">
          <p14:sldIdLst>
            <p14:sldId id="583"/>
            <p14:sldId id="357"/>
            <p14:sldId id="667"/>
            <p14:sldId id="742"/>
            <p14:sldId id="831"/>
            <p14:sldId id="674"/>
            <p14:sldId id="677"/>
            <p14:sldId id="792"/>
            <p14:sldId id="721"/>
            <p14:sldId id="898"/>
            <p14:sldId id="676"/>
            <p14:sldId id="765"/>
            <p14:sldId id="766"/>
            <p14:sldId id="688"/>
            <p14:sldId id="782"/>
            <p14:sldId id="832"/>
            <p14:sldId id="834"/>
            <p14:sldId id="900"/>
          </p14:sldIdLst>
        </p14:section>
        <p14:section name="Sackler" id="{842B33E8-F493-4575-9E3F-4172B6E0D177}">
          <p14:sldIdLst>
            <p14:sldId id="835"/>
            <p14:sldId id="836"/>
            <p14:sldId id="838"/>
            <p14:sldId id="840"/>
            <p14:sldId id="842"/>
            <p14:sldId id="843"/>
            <p14:sldId id="844"/>
            <p14:sldId id="846"/>
            <p14:sldId id="884"/>
            <p14:sldId id="851"/>
            <p14:sldId id="852"/>
            <p14:sldId id="853"/>
            <p14:sldId id="856"/>
            <p14:sldId id="857"/>
            <p14:sldId id="859"/>
            <p14:sldId id="860"/>
            <p14:sldId id="861"/>
            <p14:sldId id="862"/>
            <p14:sldId id="669"/>
            <p14:sldId id="823"/>
            <p14:sldId id="814"/>
            <p14:sldId id="817"/>
            <p14:sldId id="901"/>
            <p14:sldId id="803"/>
            <p14:sldId id="825"/>
            <p14:sldId id="871"/>
            <p14:sldId id="695"/>
            <p14:sldId id="696"/>
            <p14:sldId id="894"/>
            <p14:sldId id="895"/>
          </p14:sldIdLst>
        </p14:section>
        <p14:section name="Extra Slides" id="{B64D32BF-B086-4349-A9D2-6C2B68419305}">
          <p14:sldIdLst/>
        </p14:section>
      </p14:sectionLst>
    </p:ex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36A5"/>
    <a:srgbClr val="1735A3"/>
    <a:srgbClr val="344068"/>
    <a:srgbClr val="B3A2C7"/>
    <a:srgbClr val="2683C6"/>
    <a:srgbClr val="295887"/>
    <a:srgbClr val="2F89AB"/>
    <a:srgbClr val="6BB8C6"/>
    <a:srgbClr val="BBE5D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97" autoAdjust="0"/>
    <p:restoredTop sz="95179" autoAdjust="0"/>
  </p:normalViewPr>
  <p:slideViewPr>
    <p:cSldViewPr snapToGrid="0">
      <p:cViewPr varScale="1">
        <p:scale>
          <a:sx n="114" d="100"/>
          <a:sy n="114" d="100"/>
        </p:scale>
        <p:origin x="1146" y="138"/>
      </p:cViewPr>
      <p:guideLst>
        <p:guide orient="horz" pos="2184"/>
        <p:guide pos="2880"/>
      </p:guideLst>
    </p:cSldViewPr>
  </p:slideViewPr>
  <p:notesTextViewPr>
    <p:cViewPr>
      <p:scale>
        <a:sx n="1" d="1"/>
        <a:sy n="1" d="1"/>
      </p:scale>
      <p:origin x="0" y="0"/>
    </p:cViewPr>
  </p:notesTextViewPr>
  <p:sorterViewPr>
    <p:cViewPr varScale="1">
      <p:scale>
        <a:sx n="1" d="1"/>
        <a:sy n="1" d="1"/>
      </p:scale>
      <p:origin x="0" y="-6738"/>
    </p:cViewPr>
  </p:sorterViewPr>
  <p:notesViewPr>
    <p:cSldViewPr snapToGrid="0">
      <p:cViewPr varScale="1">
        <p:scale>
          <a:sx n="110" d="100"/>
          <a:sy n="110" d="100"/>
        </p:scale>
        <p:origin x="242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fs\Shares\store\PCORI%20CAMP2\Dissemination\CAMP%20Papers\Barbershop%20Paper\Barbershop%20Data__Fig%203%20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fs\Shares\store\Sackler%20-%20RU\Pilot%20Proposals\Grants%20in%20Progress\Allostatic%20Load_RU%20CCTS%20Sackler%20Pilot\Budget\Sackler%20RU%20CCTS%20ALI%20Pilot%20Budget_AC_8.8.17.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b="0"/>
            </a:pPr>
            <a:r>
              <a:rPr lang="en-US" b="0"/>
              <a:t>S. aureus Recurrence Cases (n=91)</a:t>
            </a:r>
          </a:p>
        </c:rich>
      </c:tx>
      <c:layout>
        <c:manualLayout>
          <c:xMode val="edge"/>
          <c:yMode val="edge"/>
          <c:x val="0.13630826355423173"/>
          <c:y val="2.3215523215523214E-3"/>
        </c:manualLayout>
      </c:layout>
      <c:overlay val="0"/>
    </c:title>
    <c:autoTitleDeleted val="0"/>
    <c:plotArea>
      <c:layout>
        <c:manualLayout>
          <c:layoutTarget val="inner"/>
          <c:xMode val="edge"/>
          <c:yMode val="edge"/>
          <c:x val="9.298220902858266E-2"/>
          <c:y val="0.16736332184770086"/>
          <c:w val="0.61816974076870523"/>
          <c:h val="0.68012732094563277"/>
        </c:manualLayout>
      </c:layout>
      <c:barChart>
        <c:barDir val="col"/>
        <c:grouping val="stacked"/>
        <c:varyColors val="0"/>
        <c:ser>
          <c:idx val="0"/>
          <c:order val="0"/>
          <c:tx>
            <c:strRef>
              <c:f>Sheet1!$B$1</c:f>
              <c:strCache>
                <c:ptCount val="1"/>
                <c:pt idx="0">
                  <c:v>Retrospective Only</c:v>
                </c:pt>
              </c:strCache>
            </c:strRef>
          </c:tx>
          <c:invertIfNegative val="0"/>
          <c:dLbls>
            <c:spPr>
              <a:noFill/>
              <a:ln>
                <a:noFill/>
              </a:ln>
              <a:effectLst/>
            </c:spPr>
            <c:txPr>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MRSA+ (n=61)</c:v>
                </c:pt>
                <c:pt idx="1">
                  <c:v>MSSA+ (n=30)</c:v>
                </c:pt>
              </c:strCache>
            </c:strRef>
          </c:cat>
          <c:val>
            <c:numRef>
              <c:f>Sheet1!$B$2:$B$3</c:f>
              <c:numCache>
                <c:formatCode>0%</c:formatCode>
                <c:ptCount val="2"/>
                <c:pt idx="0">
                  <c:v>0.23</c:v>
                </c:pt>
                <c:pt idx="1">
                  <c:v>0.17</c:v>
                </c:pt>
              </c:numCache>
            </c:numRef>
          </c:val>
          <c:extLst>
            <c:ext xmlns:c16="http://schemas.microsoft.com/office/drawing/2014/chart" uri="{C3380CC4-5D6E-409C-BE32-E72D297353CC}">
              <c16:uniqueId val="{00000000-F786-4CF7-BE8B-B21AB231E38E}"/>
            </c:ext>
          </c:extLst>
        </c:ser>
        <c:ser>
          <c:idx val="1"/>
          <c:order val="1"/>
          <c:tx>
            <c:strRef>
              <c:f>Sheet1!$C$1</c:f>
              <c:strCache>
                <c:ptCount val="1"/>
                <c:pt idx="0">
                  <c:v>Prospective Only</c:v>
                </c:pt>
              </c:strCache>
            </c:strRef>
          </c:tx>
          <c:invertIfNegative val="0"/>
          <c:dLbls>
            <c:spPr>
              <a:noFill/>
              <a:ln>
                <a:noFill/>
              </a:ln>
              <a:effectLst/>
            </c:spPr>
            <c:txPr>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MRSA+ (n=61)</c:v>
                </c:pt>
                <c:pt idx="1">
                  <c:v>MSSA+ (n=30)</c:v>
                </c:pt>
              </c:strCache>
            </c:strRef>
          </c:cat>
          <c:val>
            <c:numRef>
              <c:f>Sheet1!$C$2:$C$3</c:f>
              <c:numCache>
                <c:formatCode>0%</c:formatCode>
                <c:ptCount val="2"/>
                <c:pt idx="0">
                  <c:v>0.15</c:v>
                </c:pt>
                <c:pt idx="1">
                  <c:v>7.0000000000000007E-2</c:v>
                </c:pt>
              </c:numCache>
            </c:numRef>
          </c:val>
          <c:extLst>
            <c:ext xmlns:c16="http://schemas.microsoft.com/office/drawing/2014/chart" uri="{C3380CC4-5D6E-409C-BE32-E72D297353CC}">
              <c16:uniqueId val="{00000001-F786-4CF7-BE8B-B21AB231E38E}"/>
            </c:ext>
          </c:extLst>
        </c:ser>
        <c:ser>
          <c:idx val="2"/>
          <c:order val="2"/>
          <c:tx>
            <c:strRef>
              <c:f>Sheet1!$D$1</c:f>
              <c:strCache>
                <c:ptCount val="1"/>
                <c:pt idx="0">
                  <c:v>Both Prospective &amp; Retrospective</c:v>
                </c:pt>
              </c:strCache>
            </c:strRef>
          </c:tx>
          <c:invertIfNegative val="0"/>
          <c:dLbls>
            <c:dLbl>
              <c:idx val="0"/>
              <c:layout>
                <c:manualLayout>
                  <c:x val="-2.4154589371980675E-3"/>
                  <c:y val="1.93368558370013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86-4CF7-BE8B-B21AB231E38E}"/>
                </c:ext>
              </c:extLst>
            </c:dLbl>
            <c:spPr>
              <a:noFill/>
              <a:ln>
                <a:noFill/>
              </a:ln>
              <a:effectLst/>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MRSA+ (n=61)</c:v>
                </c:pt>
                <c:pt idx="1">
                  <c:v>MSSA+ (n=30)</c:v>
                </c:pt>
              </c:strCache>
            </c:strRef>
          </c:cat>
          <c:val>
            <c:numRef>
              <c:f>Sheet1!$D$2:$D$3</c:f>
              <c:numCache>
                <c:formatCode>0%</c:formatCode>
                <c:ptCount val="2"/>
                <c:pt idx="0">
                  <c:v>0.03</c:v>
                </c:pt>
                <c:pt idx="1">
                  <c:v>7.0000000000000007E-2</c:v>
                </c:pt>
              </c:numCache>
            </c:numRef>
          </c:val>
          <c:extLst>
            <c:ext xmlns:c16="http://schemas.microsoft.com/office/drawing/2014/chart" uri="{C3380CC4-5D6E-409C-BE32-E72D297353CC}">
              <c16:uniqueId val="{00000003-F786-4CF7-BE8B-B21AB231E38E}"/>
            </c:ext>
          </c:extLst>
        </c:ser>
        <c:dLbls>
          <c:showLegendKey val="0"/>
          <c:showVal val="0"/>
          <c:showCatName val="0"/>
          <c:showSerName val="0"/>
          <c:showPercent val="0"/>
          <c:showBubbleSize val="0"/>
        </c:dLbls>
        <c:gapWidth val="150"/>
        <c:overlap val="100"/>
        <c:axId val="158998024"/>
        <c:axId val="150007952"/>
      </c:barChart>
      <c:catAx>
        <c:axId val="158998024"/>
        <c:scaling>
          <c:orientation val="minMax"/>
        </c:scaling>
        <c:delete val="0"/>
        <c:axPos val="b"/>
        <c:numFmt formatCode="General" sourceLinked="1"/>
        <c:majorTickMark val="out"/>
        <c:minorTickMark val="none"/>
        <c:tickLblPos val="nextTo"/>
        <c:txPr>
          <a:bodyPr/>
          <a:lstStyle/>
          <a:p>
            <a:pPr>
              <a:defRPr sz="1400"/>
            </a:pPr>
            <a:endParaRPr lang="en-US"/>
          </a:p>
        </c:txPr>
        <c:crossAx val="150007952"/>
        <c:crosses val="autoZero"/>
        <c:auto val="1"/>
        <c:lblAlgn val="ctr"/>
        <c:lblOffset val="100"/>
        <c:noMultiLvlLbl val="0"/>
      </c:catAx>
      <c:valAx>
        <c:axId val="150007952"/>
        <c:scaling>
          <c:orientation val="minMax"/>
        </c:scaling>
        <c:delete val="0"/>
        <c:axPos val="l"/>
        <c:majorGridlines/>
        <c:numFmt formatCode="0%" sourceLinked="1"/>
        <c:majorTickMark val="out"/>
        <c:minorTickMark val="none"/>
        <c:tickLblPos val="nextTo"/>
        <c:txPr>
          <a:bodyPr/>
          <a:lstStyle/>
          <a:p>
            <a:pPr>
              <a:defRPr sz="1200"/>
            </a:pPr>
            <a:endParaRPr lang="en-US"/>
          </a:p>
        </c:txPr>
        <c:crossAx val="158998024"/>
        <c:crosses val="autoZero"/>
        <c:crossBetween val="between"/>
      </c:valAx>
    </c:plotArea>
    <c:legend>
      <c:legendPos val="r"/>
      <c:layout>
        <c:manualLayout>
          <c:xMode val="edge"/>
          <c:yMode val="edge"/>
          <c:x val="0.69435603319855288"/>
          <c:y val="0.22004409448818896"/>
          <c:w val="0.2949748882741009"/>
          <c:h val="0.70450151131343541"/>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Pre-Post</a:t>
            </a:r>
            <a:r>
              <a:rPr lang="en-US" baseline="0" dirty="0"/>
              <a:t> Test: </a:t>
            </a:r>
            <a:r>
              <a:rPr lang="en-US" dirty="0"/>
              <a:t>Percent Correct T1-T2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77370170779685E-2"/>
          <c:y val="0.20694815709715514"/>
          <c:w val="0.65892673699665194"/>
          <c:h val="0.56002977622907157"/>
        </c:manualLayout>
      </c:layout>
      <c:barChart>
        <c:barDir val="col"/>
        <c:grouping val="clustered"/>
        <c:varyColors val="0"/>
        <c:ser>
          <c:idx val="0"/>
          <c:order val="0"/>
          <c:tx>
            <c:strRef>
              <c:f>Sheet1!$B$6</c:f>
              <c:strCache>
                <c:ptCount val="1"/>
                <c:pt idx="0">
                  <c:v>Infection Prevention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Sheet1!$C$5:$E$5</c:f>
              <c:strCache>
                <c:ptCount val="3"/>
                <c:pt idx="0">
                  <c:v>Baseline T0</c:v>
                </c:pt>
                <c:pt idx="1">
                  <c:v>T1</c:v>
                </c:pt>
                <c:pt idx="2">
                  <c:v>T2</c:v>
                </c:pt>
              </c:strCache>
            </c:strRef>
          </c:cat>
          <c:val>
            <c:numRef>
              <c:f>Sheet1!$C$6:$E$6</c:f>
              <c:numCache>
                <c:formatCode>0.0</c:formatCode>
                <c:ptCount val="3"/>
                <c:pt idx="0" formatCode="General">
                  <c:v>75.2</c:v>
                </c:pt>
                <c:pt idx="1">
                  <c:v>86</c:v>
                </c:pt>
                <c:pt idx="2" formatCode="General">
                  <c:v>87.8</c:v>
                </c:pt>
              </c:numCache>
            </c:numRef>
          </c:val>
          <c:extLst>
            <c:ext xmlns:c16="http://schemas.microsoft.com/office/drawing/2014/chart" uri="{C3380CC4-5D6E-409C-BE32-E72D297353CC}">
              <c16:uniqueId val="{00000000-D7C2-46CE-96D3-D07A514E5B8C}"/>
            </c:ext>
          </c:extLst>
        </c:ser>
        <c:ser>
          <c:idx val="1"/>
          <c:order val="1"/>
          <c:tx>
            <c:strRef>
              <c:f>Sheet1!$B$7</c:f>
              <c:strCache>
                <c:ptCount val="1"/>
                <c:pt idx="0">
                  <c:v>MRSA Knowledge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Sheet1!$C$5:$E$5</c:f>
              <c:strCache>
                <c:ptCount val="3"/>
                <c:pt idx="0">
                  <c:v>Baseline T0</c:v>
                </c:pt>
                <c:pt idx="1">
                  <c:v>T1</c:v>
                </c:pt>
                <c:pt idx="2">
                  <c:v>T2</c:v>
                </c:pt>
              </c:strCache>
            </c:strRef>
          </c:cat>
          <c:val>
            <c:numRef>
              <c:f>Sheet1!$C$7:$E$7</c:f>
              <c:numCache>
                <c:formatCode>General</c:formatCode>
                <c:ptCount val="3"/>
                <c:pt idx="0">
                  <c:v>51.2</c:v>
                </c:pt>
                <c:pt idx="1">
                  <c:v>74.900000000000006</c:v>
                </c:pt>
                <c:pt idx="2" formatCode="0.0">
                  <c:v>81</c:v>
                </c:pt>
              </c:numCache>
            </c:numRef>
          </c:val>
          <c:extLst>
            <c:ext xmlns:c16="http://schemas.microsoft.com/office/drawing/2014/chart" uri="{C3380CC4-5D6E-409C-BE32-E72D297353CC}">
              <c16:uniqueId val="{00000001-D7C2-46CE-96D3-D07A514E5B8C}"/>
            </c:ext>
          </c:extLst>
        </c:ser>
        <c:dLbls>
          <c:dLblPos val="outEnd"/>
          <c:showLegendKey val="0"/>
          <c:showVal val="1"/>
          <c:showCatName val="0"/>
          <c:showSerName val="0"/>
          <c:showPercent val="0"/>
          <c:showBubbleSize val="0"/>
        </c:dLbls>
        <c:gapWidth val="219"/>
        <c:overlap val="-27"/>
        <c:axId val="160196368"/>
        <c:axId val="160196760"/>
      </c:barChart>
      <c:catAx>
        <c:axId val="16019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0196760"/>
        <c:crosses val="autoZero"/>
        <c:auto val="1"/>
        <c:lblAlgn val="ctr"/>
        <c:lblOffset val="100"/>
        <c:noMultiLvlLbl val="0"/>
      </c:catAx>
      <c:valAx>
        <c:axId val="160196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Percent Correct</a:t>
                </a:r>
              </a:p>
            </c:rich>
          </c:tx>
          <c:layout>
            <c:manualLayout>
              <c:xMode val="edge"/>
              <c:yMode val="edge"/>
              <c:x val="0"/>
              <c:y val="0.3401121551035420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196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[ELBW, VLBW, LBW]</c:v>
                </c:pt>
              </c:strCache>
            </c:strRef>
          </c:tx>
          <c:spPr>
            <a:solidFill>
              <a:srgbClr val="BBE5D8"/>
            </a:solidFill>
            <a:ln>
              <a:noFill/>
            </a:ln>
            <a:effectLst/>
          </c:spPr>
          <c:invertIfNegative val="0"/>
          <c:dPt>
            <c:idx val="1"/>
            <c:invertIfNegative val="0"/>
            <c:bubble3D val="0"/>
            <c:spPr>
              <a:solidFill>
                <a:srgbClr val="6BB8C6"/>
              </a:solidFill>
              <a:ln>
                <a:noFill/>
              </a:ln>
              <a:effectLst/>
            </c:spPr>
            <c:extLst>
              <c:ext xmlns:c16="http://schemas.microsoft.com/office/drawing/2014/chart" uri="{C3380CC4-5D6E-409C-BE32-E72D297353CC}">
                <c16:uniqueId val="{00000002-4A2D-49A3-8993-676C1379BF16}"/>
              </c:ext>
            </c:extLst>
          </c:dPt>
          <c:dPt>
            <c:idx val="2"/>
            <c:invertIfNegative val="0"/>
            <c:bubble3D val="0"/>
            <c:spPr>
              <a:solidFill>
                <a:srgbClr val="2F89AB"/>
              </a:solidFill>
              <a:ln>
                <a:noFill/>
              </a:ln>
              <a:effectLst/>
            </c:spPr>
            <c:extLst>
              <c:ext xmlns:c16="http://schemas.microsoft.com/office/drawing/2014/chart" uri="{C3380CC4-5D6E-409C-BE32-E72D297353CC}">
                <c16:uniqueId val="{00000003-4A2D-49A3-8993-676C1379BF16}"/>
              </c:ext>
            </c:extLst>
          </c:dPt>
          <c:dPt>
            <c:idx val="3"/>
            <c:invertIfNegative val="0"/>
            <c:bubble3D val="0"/>
            <c:spPr>
              <a:solidFill>
                <a:srgbClr val="295887"/>
              </a:solidFill>
              <a:ln>
                <a:noFill/>
              </a:ln>
              <a:effectLst/>
            </c:spPr>
            <c:extLst>
              <c:ext xmlns:c16="http://schemas.microsoft.com/office/drawing/2014/chart" uri="{C3380CC4-5D6E-409C-BE32-E72D297353CC}">
                <c16:uniqueId val="{00000004-4A2D-49A3-8993-676C1379BF16}"/>
              </c:ext>
            </c:extLst>
          </c:dPt>
          <c:dLbls>
            <c:dLbl>
              <c:idx val="0"/>
              <c:layout>
                <c:manualLayout>
                  <c:x val="-1.833586305680205E-3"/>
                  <c:y val="-2.8327229688944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3B-40DB-ABDC-44542DF7B9C1}"/>
                </c:ext>
              </c:extLst>
            </c:dLbl>
            <c:dLbl>
              <c:idx val="1"/>
              <c:layout>
                <c:manualLayout>
                  <c:x val="0"/>
                  <c:y val="-3.1868133400062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2D-49A3-8993-676C1379BF16}"/>
                </c:ext>
              </c:extLst>
            </c:dLbl>
            <c:dLbl>
              <c:idx val="2"/>
              <c:layout>
                <c:manualLayout>
                  <c:x val="-1.3446144243982459E-16"/>
                  <c:y val="-5.3113555666770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2D-49A3-8993-676C1379BF16}"/>
                </c:ext>
              </c:extLst>
            </c:dLbl>
            <c:dLbl>
              <c:idx val="3"/>
              <c:layout>
                <c:manualLayout>
                  <c:x val="0"/>
                  <c:y val="-3.5409037111180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2D-49A3-8993-676C1379BF1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Underweight</c:v>
                </c:pt>
                <c:pt idx="1">
                  <c:v>Normal</c:v>
                </c:pt>
                <c:pt idx="2">
                  <c:v>Overweight</c:v>
                </c:pt>
                <c:pt idx="3">
                  <c:v>Obese</c:v>
                </c:pt>
              </c:strCache>
            </c:strRef>
          </c:cat>
          <c:val>
            <c:numRef>
              <c:f>Sheet1!$B$2:$B$5</c:f>
              <c:numCache>
                <c:formatCode>0.0%</c:formatCode>
                <c:ptCount val="4"/>
                <c:pt idx="0">
                  <c:v>9.5699999999999993E-2</c:v>
                </c:pt>
                <c:pt idx="1">
                  <c:v>8.5300000000000001E-2</c:v>
                </c:pt>
                <c:pt idx="2">
                  <c:v>6.1800000000000001E-2</c:v>
                </c:pt>
                <c:pt idx="3">
                  <c:v>4.9599999999999998E-2</c:v>
                </c:pt>
              </c:numCache>
            </c:numRef>
          </c:val>
          <c:extLst>
            <c:ext xmlns:c16="http://schemas.microsoft.com/office/drawing/2014/chart" uri="{C3380CC4-5D6E-409C-BE32-E72D297353CC}">
              <c16:uniqueId val="{00000000-4A2D-49A3-8993-676C1379BF16}"/>
            </c:ext>
          </c:extLst>
        </c:ser>
        <c:dLbls>
          <c:showLegendKey val="0"/>
          <c:showVal val="0"/>
          <c:showCatName val="0"/>
          <c:showSerName val="0"/>
          <c:showPercent val="0"/>
          <c:showBubbleSize val="0"/>
        </c:dLbls>
        <c:gapWidth val="152"/>
        <c:overlap val="-27"/>
        <c:axId val="162665592"/>
        <c:axId val="162665984"/>
      </c:barChart>
      <c:catAx>
        <c:axId val="16266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665984"/>
        <c:crosses val="autoZero"/>
        <c:auto val="1"/>
        <c:lblAlgn val="ctr"/>
        <c:lblOffset val="100"/>
        <c:noMultiLvlLbl val="0"/>
      </c:catAx>
      <c:valAx>
        <c:axId val="16266598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i="0" baseline="0" dirty="0">
                    <a:effectLst/>
                  </a:rPr>
                  <a:t>% [ELBW, VLBW, LBW]</a:t>
                </a:r>
                <a:endParaRPr lang="en-US"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665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(n=2,866)</a:t>
            </a:r>
          </a:p>
        </c:rich>
      </c:tx>
      <c:layout>
        <c:manualLayout>
          <c:xMode val="edge"/>
          <c:yMode val="edge"/>
          <c:x val="0.80613346180096079"/>
          <c:y val="3.49844670343708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6BB8C6"/>
              </a:solidFill>
              <a:ln>
                <a:noFill/>
              </a:ln>
              <a:effectLst/>
            </c:spPr>
            <c:extLst>
              <c:ext xmlns:c16="http://schemas.microsoft.com/office/drawing/2014/chart" uri="{C3380CC4-5D6E-409C-BE32-E72D297353CC}">
                <c16:uniqueId val="{00000001-FA2B-4A81-A07D-296119E41594}"/>
              </c:ext>
            </c:extLst>
          </c:dPt>
          <c:dPt>
            <c:idx val="2"/>
            <c:invertIfNegative val="0"/>
            <c:bubble3D val="0"/>
            <c:spPr>
              <a:solidFill>
                <a:srgbClr val="2F89AB"/>
              </a:solidFill>
              <a:ln>
                <a:noFill/>
              </a:ln>
              <a:effectLst/>
            </c:spPr>
            <c:extLst>
              <c:ext xmlns:c16="http://schemas.microsoft.com/office/drawing/2014/chart" uri="{C3380CC4-5D6E-409C-BE32-E72D297353CC}">
                <c16:uniqueId val="{00000003-FA2B-4A81-A07D-296119E41594}"/>
              </c:ext>
            </c:extLst>
          </c:dPt>
          <c:dPt>
            <c:idx val="3"/>
            <c:invertIfNegative val="0"/>
            <c:bubble3D val="0"/>
            <c:spPr>
              <a:solidFill>
                <a:srgbClr val="295887"/>
              </a:solidFill>
              <a:ln>
                <a:noFill/>
              </a:ln>
              <a:effectLst/>
            </c:spPr>
            <c:extLst>
              <c:ext xmlns:c16="http://schemas.microsoft.com/office/drawing/2014/chart" uri="{C3380CC4-5D6E-409C-BE32-E72D297353CC}">
                <c16:uniqueId val="{00000005-FA2B-4A81-A07D-296119E415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Sheet2!$A$10:$A$13</c:f>
              <c:strCache>
                <c:ptCount val="4"/>
                <c:pt idx="0">
                  <c:v>Underweight 
(n=0)</c:v>
                </c:pt>
                <c:pt idx="1">
                  <c:v>Normal 
(n=34)</c:v>
                </c:pt>
                <c:pt idx="2">
                  <c:v>Overweight 
(n=36)</c:v>
                </c:pt>
                <c:pt idx="3">
                  <c:v>Obese 
(n=96)</c:v>
                </c:pt>
              </c:strCache>
            </c:strRef>
          </c:cat>
          <c:val>
            <c:numRef>
              <c:f>Sheet2!$B$10:$B$13</c:f>
              <c:numCache>
                <c:formatCode>General</c:formatCode>
                <c:ptCount val="4"/>
                <c:pt idx="0">
                  <c:v>0</c:v>
                </c:pt>
                <c:pt idx="1">
                  <c:v>1.17E-2</c:v>
                </c:pt>
                <c:pt idx="2">
                  <c:v>1.2500000000000001E-2</c:v>
                </c:pt>
                <c:pt idx="3">
                  <c:v>3.3599999999999998E-2</c:v>
                </c:pt>
              </c:numCache>
            </c:numRef>
          </c:val>
          <c:extLst>
            <c:ext xmlns:c16="http://schemas.microsoft.com/office/drawing/2014/chart" uri="{C3380CC4-5D6E-409C-BE32-E72D297353CC}">
              <c16:uniqueId val="{00000006-FA2B-4A81-A07D-296119E41594}"/>
            </c:ext>
          </c:extLst>
        </c:ser>
        <c:dLbls>
          <c:showLegendKey val="0"/>
          <c:showVal val="0"/>
          <c:showCatName val="0"/>
          <c:showSerName val="0"/>
          <c:showPercent val="0"/>
          <c:showBubbleSize val="0"/>
        </c:dLbls>
        <c:gapWidth val="152"/>
        <c:overlap val="-27"/>
        <c:axId val="162667160"/>
        <c:axId val="162667552"/>
      </c:barChart>
      <c:catAx>
        <c:axId val="1626671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Maternal BMI Group</a:t>
                </a:r>
              </a:p>
            </c:rich>
          </c:tx>
          <c:layout>
            <c:manualLayout>
              <c:xMode val="edge"/>
              <c:yMode val="edge"/>
              <c:x val="0.43610090161090903"/>
              <c:y val="0.933966818472624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667552"/>
        <c:crosses val="autoZero"/>
        <c:auto val="1"/>
        <c:lblAlgn val="ctr"/>
        <c:lblOffset val="100"/>
        <c:noMultiLvlLbl val="0"/>
      </c:catAx>
      <c:valAx>
        <c:axId val="162667552"/>
        <c:scaling>
          <c:orientation val="minMax"/>
          <c:max val="5.000000000000001E-2"/>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t>% Large Birthweight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667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2C2F8-5628-4582-8ECF-354430C91A6C}"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7B5AE81F-058E-48F1-A2B9-AC32ADE7C045}">
      <dgm:prSet phldrT="[Text]" custT="1"/>
      <dgm:spPr/>
      <dgm:t>
        <a:bodyPr/>
        <a:lstStyle/>
        <a:p>
          <a:pPr marL="0" indent="0"/>
          <a:r>
            <a:rPr lang="en-US" sz="1500" dirty="0">
              <a:latin typeface="+mn-lt"/>
            </a:rPr>
            <a:t>Retrospective Recurrence: History of SSTIs/MRSA Before Enrollment</a:t>
          </a:r>
        </a:p>
      </dgm:t>
    </dgm:pt>
    <dgm:pt modelId="{01AD0813-3164-414D-8DB5-F61ACDAD8732}" type="parTrans" cxnId="{AD4E37E3-4C04-4C2F-9BEE-F896FA8AED1E}">
      <dgm:prSet/>
      <dgm:spPr/>
      <dgm:t>
        <a:bodyPr/>
        <a:lstStyle/>
        <a:p>
          <a:endParaRPr lang="en-US" sz="1500">
            <a:latin typeface="+mn-lt"/>
          </a:endParaRPr>
        </a:p>
      </dgm:t>
    </dgm:pt>
    <dgm:pt modelId="{6CDA4CD7-6CAD-475E-9740-028830B3A884}" type="sibTrans" cxnId="{AD4E37E3-4C04-4C2F-9BEE-F896FA8AED1E}">
      <dgm:prSet/>
      <dgm:spPr/>
      <dgm:t>
        <a:bodyPr/>
        <a:lstStyle/>
        <a:p>
          <a:endParaRPr lang="en-US" sz="1500">
            <a:latin typeface="+mn-lt"/>
          </a:endParaRPr>
        </a:p>
      </dgm:t>
    </dgm:pt>
    <dgm:pt modelId="{627365D5-F9FB-4A3F-AFC8-F55CACADD06B}">
      <dgm:prSet phldrT="[Text]" custT="1"/>
      <dgm:spPr/>
      <dgm:t>
        <a:bodyPr/>
        <a:lstStyle/>
        <a:p>
          <a:r>
            <a:rPr lang="en-US" sz="1500" b="1" dirty="0">
              <a:latin typeface="+mn-lt"/>
            </a:rPr>
            <a:t>T1:</a:t>
          </a:r>
          <a:r>
            <a:rPr lang="en-US" sz="1500" dirty="0">
              <a:latin typeface="+mn-lt"/>
            </a:rPr>
            <a:t> Recurrent infection</a:t>
          </a:r>
        </a:p>
      </dgm:t>
    </dgm:pt>
    <dgm:pt modelId="{BB541297-812F-4921-A4E3-1BDC08707A69}" type="parTrans" cxnId="{12CB5885-B579-4A5A-A249-DE0371A115AF}">
      <dgm:prSet/>
      <dgm:spPr/>
      <dgm:t>
        <a:bodyPr/>
        <a:lstStyle/>
        <a:p>
          <a:endParaRPr lang="en-US" sz="1500">
            <a:latin typeface="+mn-lt"/>
          </a:endParaRPr>
        </a:p>
      </dgm:t>
    </dgm:pt>
    <dgm:pt modelId="{97377643-D4AC-4E5D-89A6-7683D89B969E}" type="sibTrans" cxnId="{12CB5885-B579-4A5A-A249-DE0371A115AF}">
      <dgm:prSet/>
      <dgm:spPr/>
      <dgm:t>
        <a:bodyPr/>
        <a:lstStyle/>
        <a:p>
          <a:endParaRPr lang="en-US" sz="1500">
            <a:latin typeface="+mn-lt"/>
          </a:endParaRPr>
        </a:p>
      </dgm:t>
    </dgm:pt>
    <dgm:pt modelId="{ADA8613E-AE96-4BCE-97C0-E6CA7D5FB871}">
      <dgm:prSet phldrT="[Text]" custT="1"/>
      <dgm:spPr/>
      <dgm:t>
        <a:bodyPr/>
        <a:lstStyle/>
        <a:p>
          <a:r>
            <a:rPr lang="en-US" sz="1500" dirty="0">
              <a:latin typeface="+mn-lt"/>
            </a:rPr>
            <a:t>Prospective Recurrence: Subsequent Incident of SSTIs/MRSA After Enrollment</a:t>
          </a:r>
        </a:p>
      </dgm:t>
    </dgm:pt>
    <dgm:pt modelId="{16C23598-F618-42E2-85C4-17D0C8722CA1}" type="parTrans" cxnId="{41890BD2-58C4-46D3-ADA6-021307C88269}">
      <dgm:prSet/>
      <dgm:spPr/>
      <dgm:t>
        <a:bodyPr/>
        <a:lstStyle/>
        <a:p>
          <a:endParaRPr lang="en-US" sz="1500">
            <a:latin typeface="+mn-lt"/>
          </a:endParaRPr>
        </a:p>
      </dgm:t>
    </dgm:pt>
    <dgm:pt modelId="{D7CFFBEA-EC01-4F07-A6F2-0E9495C18490}" type="sibTrans" cxnId="{41890BD2-58C4-46D3-ADA6-021307C88269}">
      <dgm:prSet/>
      <dgm:spPr/>
      <dgm:t>
        <a:bodyPr/>
        <a:lstStyle/>
        <a:p>
          <a:endParaRPr lang="en-US" sz="1500">
            <a:latin typeface="+mn-lt"/>
          </a:endParaRPr>
        </a:p>
      </dgm:t>
    </dgm:pt>
    <dgm:pt modelId="{6B0FE814-BCE4-4EBD-840A-C54FB1063093}">
      <dgm:prSet phldrT="[Text]" custT="1"/>
      <dgm:spPr/>
      <dgm:t>
        <a:bodyPr/>
        <a:lstStyle/>
        <a:p>
          <a:r>
            <a:rPr lang="en-US" sz="1500" b="1" dirty="0">
              <a:latin typeface="+mn-lt"/>
            </a:rPr>
            <a:t>T3:</a:t>
          </a:r>
          <a:r>
            <a:rPr lang="en-US" sz="1500" dirty="0">
              <a:latin typeface="+mn-lt"/>
            </a:rPr>
            <a:t> Re-occurring complaint of SSTI at more recent primary care visit</a:t>
          </a:r>
        </a:p>
      </dgm:t>
    </dgm:pt>
    <dgm:pt modelId="{9072B29B-4C18-46B8-9F58-E70BE26C64DC}" type="parTrans" cxnId="{71808D7C-2D96-4F82-A810-47AEEF4DEAFA}">
      <dgm:prSet/>
      <dgm:spPr/>
      <dgm:t>
        <a:bodyPr/>
        <a:lstStyle/>
        <a:p>
          <a:endParaRPr lang="en-US" sz="1500">
            <a:latin typeface="+mn-lt"/>
          </a:endParaRPr>
        </a:p>
      </dgm:t>
    </dgm:pt>
    <dgm:pt modelId="{8E0DD686-8121-490E-821A-A95EF670D369}" type="sibTrans" cxnId="{71808D7C-2D96-4F82-A810-47AEEF4DEAFA}">
      <dgm:prSet/>
      <dgm:spPr/>
      <dgm:t>
        <a:bodyPr/>
        <a:lstStyle/>
        <a:p>
          <a:endParaRPr lang="en-US" sz="1500">
            <a:latin typeface="+mn-lt"/>
          </a:endParaRPr>
        </a:p>
      </dgm:t>
    </dgm:pt>
    <dgm:pt modelId="{A48F49A7-D444-4484-A4EB-D68C3C192D54}">
      <dgm:prSet phldrT="[Text]" custT="1"/>
      <dgm:spPr/>
      <dgm:t>
        <a:bodyPr/>
        <a:lstStyle/>
        <a:p>
          <a:r>
            <a:rPr lang="en-US" sz="1500" b="1" dirty="0">
              <a:latin typeface="+mn-lt"/>
            </a:rPr>
            <a:t>T2:</a:t>
          </a:r>
          <a:r>
            <a:rPr lang="en-US" sz="1500" dirty="0">
              <a:latin typeface="+mn-lt"/>
            </a:rPr>
            <a:t> Received treatment of this lesion previously</a:t>
          </a:r>
        </a:p>
      </dgm:t>
    </dgm:pt>
    <dgm:pt modelId="{B6C195E8-9C02-40BD-9ADB-B04FA9339F94}" type="parTrans" cxnId="{E29C90B5-3E77-4A6A-A2BC-294A9D4C5E62}">
      <dgm:prSet/>
      <dgm:spPr/>
      <dgm:t>
        <a:bodyPr/>
        <a:lstStyle/>
        <a:p>
          <a:endParaRPr lang="en-US" sz="1500">
            <a:latin typeface="+mn-lt"/>
          </a:endParaRPr>
        </a:p>
      </dgm:t>
    </dgm:pt>
    <dgm:pt modelId="{A88BD1E4-C1FB-4B65-A1AB-FBAA8D2D3D5C}" type="sibTrans" cxnId="{E29C90B5-3E77-4A6A-A2BC-294A9D4C5E62}">
      <dgm:prSet/>
      <dgm:spPr/>
      <dgm:t>
        <a:bodyPr/>
        <a:lstStyle/>
        <a:p>
          <a:endParaRPr lang="en-US" sz="1500">
            <a:latin typeface="+mn-lt"/>
          </a:endParaRPr>
        </a:p>
      </dgm:t>
    </dgm:pt>
    <dgm:pt modelId="{71258411-7549-4E95-86C1-B3FF19FED326}">
      <dgm:prSet phldrT="[Text]" custT="1"/>
      <dgm:spPr/>
      <dgm:t>
        <a:bodyPr/>
        <a:lstStyle/>
        <a:p>
          <a:r>
            <a:rPr lang="en-US" sz="1500" b="1" dirty="0">
              <a:latin typeface="+mn-lt"/>
            </a:rPr>
            <a:t>T3:</a:t>
          </a:r>
          <a:r>
            <a:rPr lang="en-US" sz="1500" dirty="0">
              <a:latin typeface="+mn-lt"/>
            </a:rPr>
            <a:t> Previously documented MRSA infection or colonization</a:t>
          </a:r>
        </a:p>
      </dgm:t>
    </dgm:pt>
    <dgm:pt modelId="{FEF74355-439F-4FF2-94EE-888B86877C69}" type="parTrans" cxnId="{5953278C-BE31-48CD-A9C3-DACD74837794}">
      <dgm:prSet/>
      <dgm:spPr/>
      <dgm:t>
        <a:bodyPr/>
        <a:lstStyle/>
        <a:p>
          <a:endParaRPr lang="en-US" sz="1500">
            <a:latin typeface="+mn-lt"/>
          </a:endParaRPr>
        </a:p>
      </dgm:t>
    </dgm:pt>
    <dgm:pt modelId="{0F041870-7EE1-4017-94F6-E64C704DE170}" type="sibTrans" cxnId="{5953278C-BE31-48CD-A9C3-DACD74837794}">
      <dgm:prSet/>
      <dgm:spPr/>
      <dgm:t>
        <a:bodyPr/>
        <a:lstStyle/>
        <a:p>
          <a:endParaRPr lang="en-US" sz="1500">
            <a:latin typeface="+mn-lt"/>
          </a:endParaRPr>
        </a:p>
      </dgm:t>
    </dgm:pt>
    <dgm:pt modelId="{EC2AB59D-5D6B-4F6C-B872-7EBF41E8DAFF}" type="pres">
      <dgm:prSet presAssocID="{B512C2F8-5628-4582-8ECF-354430C91A6C}" presName="linear" presStyleCnt="0">
        <dgm:presLayoutVars>
          <dgm:animLvl val="lvl"/>
          <dgm:resizeHandles val="exact"/>
        </dgm:presLayoutVars>
      </dgm:prSet>
      <dgm:spPr/>
    </dgm:pt>
    <dgm:pt modelId="{3562DF74-02A9-4D05-B0FB-274E0204DE49}" type="pres">
      <dgm:prSet presAssocID="{7B5AE81F-058E-48F1-A2B9-AC32ADE7C045}" presName="parentText" presStyleLbl="node1" presStyleIdx="0" presStyleCnt="2">
        <dgm:presLayoutVars>
          <dgm:chMax val="0"/>
          <dgm:bulletEnabled val="1"/>
        </dgm:presLayoutVars>
      </dgm:prSet>
      <dgm:spPr/>
    </dgm:pt>
    <dgm:pt modelId="{D113AFAC-3A2D-4741-9151-AB8CDC4D96E5}" type="pres">
      <dgm:prSet presAssocID="{7B5AE81F-058E-48F1-A2B9-AC32ADE7C045}" presName="childText" presStyleLbl="revTx" presStyleIdx="0" presStyleCnt="2" custScaleX="83317">
        <dgm:presLayoutVars>
          <dgm:bulletEnabled val="1"/>
        </dgm:presLayoutVars>
      </dgm:prSet>
      <dgm:spPr/>
    </dgm:pt>
    <dgm:pt modelId="{9DAABFFA-F320-4154-9CB3-20FA8C14C0DB}" type="pres">
      <dgm:prSet presAssocID="{ADA8613E-AE96-4BCE-97C0-E6CA7D5FB871}" presName="parentText" presStyleLbl="node1" presStyleIdx="1" presStyleCnt="2">
        <dgm:presLayoutVars>
          <dgm:chMax val="0"/>
          <dgm:bulletEnabled val="1"/>
        </dgm:presLayoutVars>
      </dgm:prSet>
      <dgm:spPr/>
    </dgm:pt>
    <dgm:pt modelId="{15AD379C-C8F9-469A-A94B-5F0B127D735A}" type="pres">
      <dgm:prSet presAssocID="{ADA8613E-AE96-4BCE-97C0-E6CA7D5FB871}" presName="childText" presStyleLbl="revTx" presStyleIdx="1" presStyleCnt="2" custScaleX="83317">
        <dgm:presLayoutVars>
          <dgm:bulletEnabled val="1"/>
        </dgm:presLayoutVars>
      </dgm:prSet>
      <dgm:spPr/>
    </dgm:pt>
  </dgm:ptLst>
  <dgm:cxnLst>
    <dgm:cxn modelId="{5BDAD212-9038-4BDE-8FEC-87A780FA633A}" type="presOf" srcId="{B512C2F8-5628-4582-8ECF-354430C91A6C}" destId="{EC2AB59D-5D6B-4F6C-B872-7EBF41E8DAFF}" srcOrd="0" destOrd="0" presId="urn:microsoft.com/office/officeart/2005/8/layout/vList2"/>
    <dgm:cxn modelId="{71808D7C-2D96-4F82-A810-47AEEF4DEAFA}" srcId="{ADA8613E-AE96-4BCE-97C0-E6CA7D5FB871}" destId="{6B0FE814-BCE4-4EBD-840A-C54FB1063093}" srcOrd="0" destOrd="0" parTransId="{9072B29B-4C18-46B8-9F58-E70BE26C64DC}" sibTransId="{8E0DD686-8121-490E-821A-A95EF670D369}"/>
    <dgm:cxn modelId="{4F3AFC7F-D9D6-494B-AAE8-B6E5D4A0E4C0}" type="presOf" srcId="{627365D5-F9FB-4A3F-AFC8-F55CACADD06B}" destId="{D113AFAC-3A2D-4741-9151-AB8CDC4D96E5}" srcOrd="0" destOrd="0" presId="urn:microsoft.com/office/officeart/2005/8/layout/vList2"/>
    <dgm:cxn modelId="{12CB5885-B579-4A5A-A249-DE0371A115AF}" srcId="{7B5AE81F-058E-48F1-A2B9-AC32ADE7C045}" destId="{627365D5-F9FB-4A3F-AFC8-F55CACADD06B}" srcOrd="0" destOrd="0" parTransId="{BB541297-812F-4921-A4E3-1BDC08707A69}" sibTransId="{97377643-D4AC-4E5D-89A6-7683D89B969E}"/>
    <dgm:cxn modelId="{5953278C-BE31-48CD-A9C3-DACD74837794}" srcId="{7B5AE81F-058E-48F1-A2B9-AC32ADE7C045}" destId="{71258411-7549-4E95-86C1-B3FF19FED326}" srcOrd="2" destOrd="0" parTransId="{FEF74355-439F-4FF2-94EE-888B86877C69}" sibTransId="{0F041870-7EE1-4017-94F6-E64C704DE170}"/>
    <dgm:cxn modelId="{15E35493-EA1C-4AA5-B810-F55125C0D002}" type="presOf" srcId="{ADA8613E-AE96-4BCE-97C0-E6CA7D5FB871}" destId="{9DAABFFA-F320-4154-9CB3-20FA8C14C0DB}" srcOrd="0" destOrd="0" presId="urn:microsoft.com/office/officeart/2005/8/layout/vList2"/>
    <dgm:cxn modelId="{DA94D9A0-592B-4223-81D2-6B83DA47EFD8}" type="presOf" srcId="{71258411-7549-4E95-86C1-B3FF19FED326}" destId="{D113AFAC-3A2D-4741-9151-AB8CDC4D96E5}" srcOrd="0" destOrd="2" presId="urn:microsoft.com/office/officeart/2005/8/layout/vList2"/>
    <dgm:cxn modelId="{D9090FA3-3CB6-42A8-8930-C7FF67342BA0}" type="presOf" srcId="{A48F49A7-D444-4484-A4EB-D68C3C192D54}" destId="{D113AFAC-3A2D-4741-9151-AB8CDC4D96E5}" srcOrd="0" destOrd="1" presId="urn:microsoft.com/office/officeart/2005/8/layout/vList2"/>
    <dgm:cxn modelId="{E29C90B5-3E77-4A6A-A2BC-294A9D4C5E62}" srcId="{7B5AE81F-058E-48F1-A2B9-AC32ADE7C045}" destId="{A48F49A7-D444-4484-A4EB-D68C3C192D54}" srcOrd="1" destOrd="0" parTransId="{B6C195E8-9C02-40BD-9ADB-B04FA9339F94}" sibTransId="{A88BD1E4-C1FB-4B65-A1AB-FBAA8D2D3D5C}"/>
    <dgm:cxn modelId="{41890BD2-58C4-46D3-ADA6-021307C88269}" srcId="{B512C2F8-5628-4582-8ECF-354430C91A6C}" destId="{ADA8613E-AE96-4BCE-97C0-E6CA7D5FB871}" srcOrd="1" destOrd="0" parTransId="{16C23598-F618-42E2-85C4-17D0C8722CA1}" sibTransId="{D7CFFBEA-EC01-4F07-A6F2-0E9495C18490}"/>
    <dgm:cxn modelId="{812730D9-A56F-41BF-BC69-E5D05723CF51}" type="presOf" srcId="{6B0FE814-BCE4-4EBD-840A-C54FB1063093}" destId="{15AD379C-C8F9-469A-A94B-5F0B127D735A}" srcOrd="0" destOrd="0" presId="urn:microsoft.com/office/officeart/2005/8/layout/vList2"/>
    <dgm:cxn modelId="{AD4E37E3-4C04-4C2F-9BEE-F896FA8AED1E}" srcId="{B512C2F8-5628-4582-8ECF-354430C91A6C}" destId="{7B5AE81F-058E-48F1-A2B9-AC32ADE7C045}" srcOrd="0" destOrd="0" parTransId="{01AD0813-3164-414D-8DB5-F61ACDAD8732}" sibTransId="{6CDA4CD7-6CAD-475E-9740-028830B3A884}"/>
    <dgm:cxn modelId="{F4D5E9E8-9812-4ACA-BE60-A9EDDD155B2B}" type="presOf" srcId="{7B5AE81F-058E-48F1-A2B9-AC32ADE7C045}" destId="{3562DF74-02A9-4D05-B0FB-274E0204DE49}" srcOrd="0" destOrd="0" presId="urn:microsoft.com/office/officeart/2005/8/layout/vList2"/>
    <dgm:cxn modelId="{ECA45D7A-E4F1-4295-98DE-14E034A65931}" type="presParOf" srcId="{EC2AB59D-5D6B-4F6C-B872-7EBF41E8DAFF}" destId="{3562DF74-02A9-4D05-B0FB-274E0204DE49}" srcOrd="0" destOrd="0" presId="urn:microsoft.com/office/officeart/2005/8/layout/vList2"/>
    <dgm:cxn modelId="{E372A1F7-6A28-4EE5-82DF-88BD3833EDB3}" type="presParOf" srcId="{EC2AB59D-5D6B-4F6C-B872-7EBF41E8DAFF}" destId="{D113AFAC-3A2D-4741-9151-AB8CDC4D96E5}" srcOrd="1" destOrd="0" presId="urn:microsoft.com/office/officeart/2005/8/layout/vList2"/>
    <dgm:cxn modelId="{379CA3E7-8217-4125-B3C8-A2FAFB5C25E4}" type="presParOf" srcId="{EC2AB59D-5D6B-4F6C-B872-7EBF41E8DAFF}" destId="{9DAABFFA-F320-4154-9CB3-20FA8C14C0DB}" srcOrd="2" destOrd="0" presId="urn:microsoft.com/office/officeart/2005/8/layout/vList2"/>
    <dgm:cxn modelId="{B5E41759-D805-4E40-88DE-5205E665A561}" type="presParOf" srcId="{EC2AB59D-5D6B-4F6C-B872-7EBF41E8DAFF}" destId="{15AD379C-C8F9-469A-A94B-5F0B127D735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24FA0-3E0A-4114-8B49-FE7C6B8B516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FD52FCB-9454-4709-B1C1-5B6E84E4334E}">
      <dgm:prSet phldrT="[Text]"/>
      <dgm:spPr/>
      <dgm:t>
        <a:bodyPr/>
        <a:lstStyle/>
        <a:p>
          <a:r>
            <a:rPr lang="en-US" dirty="0">
              <a:solidFill>
                <a:schemeClr val="tx1">
                  <a:lumMod val="10000"/>
                </a:schemeClr>
              </a:solidFill>
            </a:rPr>
            <a:t>Usual Care</a:t>
          </a:r>
        </a:p>
        <a:p>
          <a:r>
            <a:rPr lang="en-US" dirty="0">
              <a:solidFill>
                <a:schemeClr val="tx1">
                  <a:lumMod val="10000"/>
                </a:schemeClr>
              </a:solidFill>
            </a:rPr>
            <a:t>(CDC Guidelines) </a:t>
          </a:r>
        </a:p>
        <a:p>
          <a:r>
            <a:rPr lang="en-US" dirty="0">
              <a:solidFill>
                <a:srgbClr val="FF0000"/>
              </a:solidFill>
            </a:rPr>
            <a:t>Control Intervention </a:t>
          </a:r>
          <a:endParaRPr lang="en-US" dirty="0">
            <a:solidFill>
              <a:schemeClr val="tx1">
                <a:lumMod val="10000"/>
              </a:schemeClr>
            </a:solidFill>
          </a:endParaRPr>
        </a:p>
        <a:p>
          <a:r>
            <a:rPr lang="en-US" dirty="0">
              <a:solidFill>
                <a:schemeClr val="tx1">
                  <a:lumMod val="10000"/>
                </a:schemeClr>
              </a:solidFill>
            </a:rPr>
            <a:t>(n=139)</a:t>
          </a:r>
        </a:p>
      </dgm:t>
    </dgm:pt>
    <dgm:pt modelId="{1B856530-76C0-419E-95B2-472E696586E7}" type="parTrans" cxnId="{404FFA85-FDA7-4484-B757-14A0C9106B1A}">
      <dgm:prSet/>
      <dgm:spPr/>
      <dgm:t>
        <a:bodyPr/>
        <a:lstStyle/>
        <a:p>
          <a:endParaRPr lang="en-US"/>
        </a:p>
      </dgm:t>
    </dgm:pt>
    <dgm:pt modelId="{45C1680E-6B14-4E32-B9A7-3CF368703F21}" type="sibTrans" cxnId="{404FFA85-FDA7-4484-B757-14A0C9106B1A}">
      <dgm:prSet/>
      <dgm:spPr/>
      <dgm:t>
        <a:bodyPr/>
        <a:lstStyle/>
        <a:p>
          <a:endParaRPr lang="en-US"/>
        </a:p>
      </dgm:t>
    </dgm:pt>
    <dgm:pt modelId="{04E0B51E-FBB8-4061-B9E4-50B95E59A18B}">
      <dgm:prSet phldrT="[Text]"/>
      <dgm:spPr/>
      <dgm:t>
        <a:bodyPr/>
        <a:lstStyle/>
        <a:p>
          <a:r>
            <a:rPr lang="en-US" dirty="0"/>
            <a:t>+</a:t>
          </a:r>
        </a:p>
      </dgm:t>
    </dgm:pt>
    <dgm:pt modelId="{97452368-13EF-41FC-A7C0-EC0456623FEF}" type="parTrans" cxnId="{843FA54F-A179-4D51-891C-BC7E41DC1866}">
      <dgm:prSet/>
      <dgm:spPr/>
      <dgm:t>
        <a:bodyPr/>
        <a:lstStyle/>
        <a:p>
          <a:endParaRPr lang="en-US"/>
        </a:p>
      </dgm:t>
    </dgm:pt>
    <dgm:pt modelId="{5999B1E3-A7BF-409F-8516-BD2B60210847}" type="sibTrans" cxnId="{843FA54F-A179-4D51-891C-BC7E41DC1866}">
      <dgm:prSet/>
      <dgm:spPr/>
      <dgm:t>
        <a:bodyPr/>
        <a:lstStyle/>
        <a:p>
          <a:endParaRPr lang="en-US"/>
        </a:p>
      </dgm:t>
    </dgm:pt>
    <dgm:pt modelId="{5F8B846C-8F07-45AB-A284-6362E49BB5CE}">
      <dgm:prSet phldrT="[Text]"/>
      <dgm:spPr/>
      <dgm:t>
        <a:bodyPr/>
        <a:lstStyle/>
        <a:p>
          <a:r>
            <a:rPr lang="en-US" dirty="0">
              <a:solidFill>
                <a:schemeClr val="tx1">
                  <a:lumMod val="10000"/>
                </a:schemeClr>
              </a:solidFill>
            </a:rPr>
            <a:t>Usual Care </a:t>
          </a:r>
        </a:p>
        <a:p>
          <a:r>
            <a:rPr lang="en-US" dirty="0">
              <a:solidFill>
                <a:schemeClr val="tx1">
                  <a:lumMod val="10000"/>
                </a:schemeClr>
              </a:solidFill>
            </a:rPr>
            <a:t>(CDC Guidelines) + </a:t>
          </a:r>
          <a:r>
            <a:rPr lang="en-US" dirty="0">
              <a:solidFill>
                <a:srgbClr val="FF0000"/>
              </a:solidFill>
            </a:rPr>
            <a:t>Experimental Intervention </a:t>
          </a:r>
        </a:p>
        <a:p>
          <a:r>
            <a:rPr lang="en-US" dirty="0">
              <a:solidFill>
                <a:schemeClr val="tx1">
                  <a:lumMod val="10000"/>
                </a:schemeClr>
              </a:solidFill>
            </a:rPr>
            <a:t>(n=139)</a:t>
          </a:r>
        </a:p>
      </dgm:t>
    </dgm:pt>
    <dgm:pt modelId="{4010DCAD-C5F9-41AD-9DF6-55A2A6F0A0CA}" type="parTrans" cxnId="{25793033-CE3A-4E1E-848C-7CF27AEABB3F}">
      <dgm:prSet/>
      <dgm:spPr/>
      <dgm:t>
        <a:bodyPr/>
        <a:lstStyle/>
        <a:p>
          <a:endParaRPr lang="en-US"/>
        </a:p>
      </dgm:t>
    </dgm:pt>
    <dgm:pt modelId="{6B23F4CC-F122-42A2-85F1-B7F7944AC986}" type="sibTrans" cxnId="{25793033-CE3A-4E1E-848C-7CF27AEABB3F}">
      <dgm:prSet/>
      <dgm:spPr/>
      <dgm:t>
        <a:bodyPr/>
        <a:lstStyle/>
        <a:p>
          <a:endParaRPr lang="en-US"/>
        </a:p>
      </dgm:t>
    </dgm:pt>
    <dgm:pt modelId="{6770F268-4146-479F-99B2-422C27AAFC5F}">
      <dgm:prSet phldrT="[Text]"/>
      <dgm:spPr/>
      <dgm:t>
        <a:bodyPr/>
        <a:lstStyle/>
        <a:p>
          <a:r>
            <a:rPr lang="en-US" dirty="0"/>
            <a:t>+</a:t>
          </a:r>
        </a:p>
      </dgm:t>
    </dgm:pt>
    <dgm:pt modelId="{15744162-A1F6-4598-9D3A-7EACEB39226C}" type="parTrans" cxnId="{95B982FD-4764-4D8D-A66A-EF2C1AC80542}">
      <dgm:prSet/>
      <dgm:spPr/>
      <dgm:t>
        <a:bodyPr/>
        <a:lstStyle/>
        <a:p>
          <a:endParaRPr lang="en-US"/>
        </a:p>
      </dgm:t>
    </dgm:pt>
    <dgm:pt modelId="{A58D0011-1CC5-46C0-B4E6-78CEA086EBA1}" type="sibTrans" cxnId="{95B982FD-4764-4D8D-A66A-EF2C1AC80542}">
      <dgm:prSet/>
      <dgm:spPr/>
      <dgm:t>
        <a:bodyPr/>
        <a:lstStyle/>
        <a:p>
          <a:endParaRPr lang="en-US"/>
        </a:p>
      </dgm:t>
    </dgm:pt>
    <dgm:pt modelId="{F7B684C4-EC79-4C63-8AC1-559EEEBAEEAF}">
      <dgm:prSet phldrT="[Text]"/>
      <dgm:spPr/>
      <dgm:t>
        <a:bodyPr/>
        <a:lstStyle/>
        <a:p>
          <a:r>
            <a:rPr lang="en-US" dirty="0"/>
            <a:t>+</a:t>
          </a:r>
        </a:p>
      </dgm:t>
    </dgm:pt>
    <dgm:pt modelId="{00D8A165-D757-40AA-8A85-B3F752278E07}" type="parTrans" cxnId="{B1406560-74B1-4F1A-806D-2702DD7112D6}">
      <dgm:prSet/>
      <dgm:spPr/>
      <dgm:t>
        <a:bodyPr/>
        <a:lstStyle/>
        <a:p>
          <a:endParaRPr lang="en-US"/>
        </a:p>
      </dgm:t>
    </dgm:pt>
    <dgm:pt modelId="{7392AE3B-0570-4427-8C58-A5747EB565D9}" type="sibTrans" cxnId="{B1406560-74B1-4F1A-806D-2702DD7112D6}">
      <dgm:prSet/>
      <dgm:spPr/>
      <dgm:t>
        <a:bodyPr/>
        <a:lstStyle/>
        <a:p>
          <a:endParaRPr lang="en-US"/>
        </a:p>
      </dgm:t>
    </dgm:pt>
    <dgm:pt modelId="{50644018-27FC-4527-8541-179FAF4ADC54}">
      <dgm:prSet phldrT="[Text]"/>
      <dgm:spPr/>
      <dgm:t>
        <a:bodyPr/>
        <a:lstStyle/>
        <a:p>
          <a:r>
            <a:rPr lang="en-US" dirty="0"/>
            <a:t>-</a:t>
          </a:r>
        </a:p>
      </dgm:t>
    </dgm:pt>
    <dgm:pt modelId="{1676B6A6-753D-44B3-BE67-988A78F1BA0B}" type="parTrans" cxnId="{9A79DD9A-2D90-41D4-86B3-8AF1F1F89F23}">
      <dgm:prSet/>
      <dgm:spPr/>
      <dgm:t>
        <a:bodyPr/>
        <a:lstStyle/>
        <a:p>
          <a:endParaRPr lang="en-US"/>
        </a:p>
      </dgm:t>
    </dgm:pt>
    <dgm:pt modelId="{6EDBD048-7E65-496B-97C2-EA7EEF6C918D}" type="sibTrans" cxnId="{9A79DD9A-2D90-41D4-86B3-8AF1F1F89F23}">
      <dgm:prSet/>
      <dgm:spPr/>
      <dgm:t>
        <a:bodyPr/>
        <a:lstStyle/>
        <a:p>
          <a:endParaRPr lang="en-US"/>
        </a:p>
      </dgm:t>
    </dgm:pt>
    <dgm:pt modelId="{7319FDBD-3A64-4CE1-ACF3-3039D181CE5F}">
      <dgm:prSet phldrT="[Text]"/>
      <dgm:spPr>
        <a:solidFill>
          <a:srgbClr val="FF6600"/>
        </a:solidFill>
      </dgm:spPr>
      <dgm:t>
        <a:bodyPr/>
        <a:lstStyle/>
        <a:p>
          <a:r>
            <a:rPr lang="en-US" dirty="0"/>
            <a:t>+</a:t>
          </a:r>
        </a:p>
      </dgm:t>
    </dgm:pt>
    <dgm:pt modelId="{A81B1EC0-ABD1-47E0-92E9-464B269629FB}" type="parTrans" cxnId="{F57BDE40-924B-4E73-ACFA-8970CB4FE61D}">
      <dgm:prSet/>
      <dgm:spPr/>
      <dgm:t>
        <a:bodyPr/>
        <a:lstStyle/>
        <a:p>
          <a:endParaRPr lang="en-US"/>
        </a:p>
      </dgm:t>
    </dgm:pt>
    <dgm:pt modelId="{71E2AC0F-4B11-4BD8-87A6-53ADE38CBF60}" type="sibTrans" cxnId="{F57BDE40-924B-4E73-ACFA-8970CB4FE61D}">
      <dgm:prSet/>
      <dgm:spPr/>
      <dgm:t>
        <a:bodyPr/>
        <a:lstStyle/>
        <a:p>
          <a:endParaRPr lang="en-US"/>
        </a:p>
      </dgm:t>
    </dgm:pt>
    <dgm:pt modelId="{437716FD-941C-4E08-8F6E-CF9F96229874}">
      <dgm:prSet phldrT="[Text]"/>
      <dgm:spPr/>
      <dgm:t>
        <a:bodyPr/>
        <a:lstStyle/>
        <a:p>
          <a:r>
            <a:rPr lang="en-US" dirty="0"/>
            <a:t>+</a:t>
          </a:r>
        </a:p>
      </dgm:t>
    </dgm:pt>
    <dgm:pt modelId="{D91B0B1C-5223-4ADD-8EED-272809397CB7}" type="parTrans" cxnId="{87CCB514-91E8-41BC-9E6D-EA37EEE8C727}">
      <dgm:prSet/>
      <dgm:spPr/>
      <dgm:t>
        <a:bodyPr/>
        <a:lstStyle/>
        <a:p>
          <a:endParaRPr lang="en-US"/>
        </a:p>
      </dgm:t>
    </dgm:pt>
    <dgm:pt modelId="{08BAFDDE-4998-44C8-925D-B166DD611736}" type="sibTrans" cxnId="{87CCB514-91E8-41BC-9E6D-EA37EEE8C727}">
      <dgm:prSet/>
      <dgm:spPr/>
      <dgm:t>
        <a:bodyPr/>
        <a:lstStyle/>
        <a:p>
          <a:endParaRPr lang="en-US"/>
        </a:p>
      </dgm:t>
    </dgm:pt>
    <dgm:pt modelId="{2F4A090B-04AF-4C36-B43C-97AA220F7678}" type="pres">
      <dgm:prSet presAssocID="{C0724FA0-3E0A-4114-8B49-FE7C6B8B5169}" presName="theList" presStyleCnt="0">
        <dgm:presLayoutVars>
          <dgm:dir/>
          <dgm:animLvl val="lvl"/>
          <dgm:resizeHandles val="exact"/>
        </dgm:presLayoutVars>
      </dgm:prSet>
      <dgm:spPr/>
    </dgm:pt>
    <dgm:pt modelId="{C8D78B4F-3C5A-46D1-8579-91125B2E237D}" type="pres">
      <dgm:prSet presAssocID="{8FD52FCB-9454-4709-B1C1-5B6E84E4334E}" presName="compNode" presStyleCnt="0"/>
      <dgm:spPr/>
    </dgm:pt>
    <dgm:pt modelId="{BFF41BC3-BCD3-4FB9-9DDB-712D15CF2F0B}" type="pres">
      <dgm:prSet presAssocID="{8FD52FCB-9454-4709-B1C1-5B6E84E4334E}" presName="aNode" presStyleLbl="bgShp" presStyleIdx="0" presStyleCnt="2"/>
      <dgm:spPr/>
    </dgm:pt>
    <dgm:pt modelId="{5D9C3F22-2D23-4FF1-852A-D9395D1FB1FE}" type="pres">
      <dgm:prSet presAssocID="{8FD52FCB-9454-4709-B1C1-5B6E84E4334E}" presName="textNode" presStyleLbl="bgShp" presStyleIdx="0" presStyleCnt="2"/>
      <dgm:spPr/>
    </dgm:pt>
    <dgm:pt modelId="{CCFBF2BF-6307-4CC9-A762-74F91A088E7D}" type="pres">
      <dgm:prSet presAssocID="{8FD52FCB-9454-4709-B1C1-5B6E84E4334E}" presName="compChildNode" presStyleCnt="0"/>
      <dgm:spPr/>
    </dgm:pt>
    <dgm:pt modelId="{AAF1EE70-1806-476E-8D9C-4E071186CEC8}" type="pres">
      <dgm:prSet presAssocID="{8FD52FCB-9454-4709-B1C1-5B6E84E4334E}" presName="theInnerList" presStyleCnt="0"/>
      <dgm:spPr/>
    </dgm:pt>
    <dgm:pt modelId="{0751BE8F-3278-4B33-A792-A8597533FC88}" type="pres">
      <dgm:prSet presAssocID="{437716FD-941C-4E08-8F6E-CF9F96229874}" presName="childNode" presStyleLbl="node1" presStyleIdx="0" presStyleCnt="6">
        <dgm:presLayoutVars>
          <dgm:bulletEnabled val="1"/>
        </dgm:presLayoutVars>
      </dgm:prSet>
      <dgm:spPr/>
    </dgm:pt>
    <dgm:pt modelId="{D2A4E6EE-0FE6-4531-B8A1-B0A9C14F65C9}" type="pres">
      <dgm:prSet presAssocID="{437716FD-941C-4E08-8F6E-CF9F96229874}" presName="aSpace2" presStyleCnt="0"/>
      <dgm:spPr/>
    </dgm:pt>
    <dgm:pt modelId="{E95F4887-E6B8-441E-B723-68859C4396F5}" type="pres">
      <dgm:prSet presAssocID="{04E0B51E-FBB8-4061-B9E4-50B95E59A18B}" presName="childNode" presStyleLbl="node1" presStyleIdx="1" presStyleCnt="6">
        <dgm:presLayoutVars>
          <dgm:bulletEnabled val="1"/>
        </dgm:presLayoutVars>
      </dgm:prSet>
      <dgm:spPr/>
    </dgm:pt>
    <dgm:pt modelId="{9F7D1E53-07F7-4B73-AF1A-EF2E59C4E1EF}" type="pres">
      <dgm:prSet presAssocID="{04E0B51E-FBB8-4061-B9E4-50B95E59A18B}" presName="aSpace2" presStyleCnt="0"/>
      <dgm:spPr/>
    </dgm:pt>
    <dgm:pt modelId="{65C9072C-4AF7-45F7-A830-75B68C38753D}" type="pres">
      <dgm:prSet presAssocID="{50644018-27FC-4527-8541-179FAF4ADC54}" presName="childNode" presStyleLbl="node1" presStyleIdx="2" presStyleCnt="6">
        <dgm:presLayoutVars>
          <dgm:bulletEnabled val="1"/>
        </dgm:presLayoutVars>
      </dgm:prSet>
      <dgm:spPr/>
    </dgm:pt>
    <dgm:pt modelId="{9AFBFB28-2533-40DE-994E-69C0A5937449}" type="pres">
      <dgm:prSet presAssocID="{8FD52FCB-9454-4709-B1C1-5B6E84E4334E}" presName="aSpace" presStyleCnt="0"/>
      <dgm:spPr/>
    </dgm:pt>
    <dgm:pt modelId="{1766F616-74B5-4BC1-83FF-CCA15D7D8591}" type="pres">
      <dgm:prSet presAssocID="{5F8B846C-8F07-45AB-A284-6362E49BB5CE}" presName="compNode" presStyleCnt="0"/>
      <dgm:spPr/>
    </dgm:pt>
    <dgm:pt modelId="{C59B12E1-E139-48CE-AB1C-F6D3798D3A30}" type="pres">
      <dgm:prSet presAssocID="{5F8B846C-8F07-45AB-A284-6362E49BB5CE}" presName="aNode" presStyleLbl="bgShp" presStyleIdx="1" presStyleCnt="2"/>
      <dgm:spPr/>
    </dgm:pt>
    <dgm:pt modelId="{74DFE1AA-3142-4D70-9668-AA4F054E25D7}" type="pres">
      <dgm:prSet presAssocID="{5F8B846C-8F07-45AB-A284-6362E49BB5CE}" presName="textNode" presStyleLbl="bgShp" presStyleIdx="1" presStyleCnt="2"/>
      <dgm:spPr/>
    </dgm:pt>
    <dgm:pt modelId="{AFEB3AD8-445E-47DA-BD6A-264E3C21BC2F}" type="pres">
      <dgm:prSet presAssocID="{5F8B846C-8F07-45AB-A284-6362E49BB5CE}" presName="compChildNode" presStyleCnt="0"/>
      <dgm:spPr/>
    </dgm:pt>
    <dgm:pt modelId="{CA7A422C-A3E9-4194-860F-A73F453509A3}" type="pres">
      <dgm:prSet presAssocID="{5F8B846C-8F07-45AB-A284-6362E49BB5CE}" presName="theInnerList" presStyleCnt="0"/>
      <dgm:spPr/>
    </dgm:pt>
    <dgm:pt modelId="{8CA45798-D165-4F5A-8D0F-5BEE9DDC376D}" type="pres">
      <dgm:prSet presAssocID="{6770F268-4146-479F-99B2-422C27AAFC5F}" presName="childNode" presStyleLbl="node1" presStyleIdx="3" presStyleCnt="6">
        <dgm:presLayoutVars>
          <dgm:bulletEnabled val="1"/>
        </dgm:presLayoutVars>
      </dgm:prSet>
      <dgm:spPr/>
    </dgm:pt>
    <dgm:pt modelId="{0417229E-B72E-4C9D-8C03-452CC62C13E3}" type="pres">
      <dgm:prSet presAssocID="{6770F268-4146-479F-99B2-422C27AAFC5F}" presName="aSpace2" presStyleCnt="0"/>
      <dgm:spPr/>
    </dgm:pt>
    <dgm:pt modelId="{98DADCE6-6C70-4E38-8347-B056F47303A3}" type="pres">
      <dgm:prSet presAssocID="{F7B684C4-EC79-4C63-8AC1-559EEEBAEEAF}" presName="childNode" presStyleLbl="node1" presStyleIdx="4" presStyleCnt="6">
        <dgm:presLayoutVars>
          <dgm:bulletEnabled val="1"/>
        </dgm:presLayoutVars>
      </dgm:prSet>
      <dgm:spPr/>
    </dgm:pt>
    <dgm:pt modelId="{FEDD7B51-2187-478D-AA53-56D5A05AFE29}" type="pres">
      <dgm:prSet presAssocID="{F7B684C4-EC79-4C63-8AC1-559EEEBAEEAF}" presName="aSpace2" presStyleCnt="0"/>
      <dgm:spPr/>
    </dgm:pt>
    <dgm:pt modelId="{4D969914-2037-4331-B390-0CE5925EA539}" type="pres">
      <dgm:prSet presAssocID="{7319FDBD-3A64-4CE1-ACF3-3039D181CE5F}" presName="childNode" presStyleLbl="node1" presStyleIdx="5" presStyleCnt="6">
        <dgm:presLayoutVars>
          <dgm:bulletEnabled val="1"/>
        </dgm:presLayoutVars>
      </dgm:prSet>
      <dgm:spPr/>
    </dgm:pt>
  </dgm:ptLst>
  <dgm:cxnLst>
    <dgm:cxn modelId="{2020F900-89EF-46E0-9E6B-3A39BF82FB27}" type="presOf" srcId="{8FD52FCB-9454-4709-B1C1-5B6E84E4334E}" destId="{BFF41BC3-BCD3-4FB9-9DDB-712D15CF2F0B}" srcOrd="0" destOrd="0" presId="urn:microsoft.com/office/officeart/2005/8/layout/lProcess2"/>
    <dgm:cxn modelId="{0649A613-94AD-4B79-997E-F626CC2B9485}" type="presOf" srcId="{F7B684C4-EC79-4C63-8AC1-559EEEBAEEAF}" destId="{98DADCE6-6C70-4E38-8347-B056F47303A3}" srcOrd="0" destOrd="0" presId="urn:microsoft.com/office/officeart/2005/8/layout/lProcess2"/>
    <dgm:cxn modelId="{87CCB514-91E8-41BC-9E6D-EA37EEE8C727}" srcId="{8FD52FCB-9454-4709-B1C1-5B6E84E4334E}" destId="{437716FD-941C-4E08-8F6E-CF9F96229874}" srcOrd="0" destOrd="0" parTransId="{D91B0B1C-5223-4ADD-8EED-272809397CB7}" sibTransId="{08BAFDDE-4998-44C8-925D-B166DD611736}"/>
    <dgm:cxn modelId="{032CAD21-5900-43EC-A71A-C8CB15B9B597}" type="presOf" srcId="{8FD52FCB-9454-4709-B1C1-5B6E84E4334E}" destId="{5D9C3F22-2D23-4FF1-852A-D9395D1FB1FE}" srcOrd="1" destOrd="0" presId="urn:microsoft.com/office/officeart/2005/8/layout/lProcess2"/>
    <dgm:cxn modelId="{25793033-CE3A-4E1E-848C-7CF27AEABB3F}" srcId="{C0724FA0-3E0A-4114-8B49-FE7C6B8B5169}" destId="{5F8B846C-8F07-45AB-A284-6362E49BB5CE}" srcOrd="1" destOrd="0" parTransId="{4010DCAD-C5F9-41AD-9DF6-55A2A6F0A0CA}" sibTransId="{6B23F4CC-F122-42A2-85F1-B7F7944AC986}"/>
    <dgm:cxn modelId="{F57BDE40-924B-4E73-ACFA-8970CB4FE61D}" srcId="{5F8B846C-8F07-45AB-A284-6362E49BB5CE}" destId="{7319FDBD-3A64-4CE1-ACF3-3039D181CE5F}" srcOrd="2" destOrd="0" parTransId="{A81B1EC0-ABD1-47E0-92E9-464B269629FB}" sibTransId="{71E2AC0F-4B11-4BD8-87A6-53ADE38CBF60}"/>
    <dgm:cxn modelId="{B1406560-74B1-4F1A-806D-2702DD7112D6}" srcId="{5F8B846C-8F07-45AB-A284-6362E49BB5CE}" destId="{F7B684C4-EC79-4C63-8AC1-559EEEBAEEAF}" srcOrd="1" destOrd="0" parTransId="{00D8A165-D757-40AA-8A85-B3F752278E07}" sibTransId="{7392AE3B-0570-4427-8C58-A5747EB565D9}"/>
    <dgm:cxn modelId="{14B4516B-FD3D-4F6D-822D-49F0C4D4F5CD}" type="presOf" srcId="{50644018-27FC-4527-8541-179FAF4ADC54}" destId="{65C9072C-4AF7-45F7-A830-75B68C38753D}" srcOrd="0" destOrd="0" presId="urn:microsoft.com/office/officeart/2005/8/layout/lProcess2"/>
    <dgm:cxn modelId="{8FE1256C-BC79-4933-82BA-4C7FB8F10C71}" type="presOf" srcId="{6770F268-4146-479F-99B2-422C27AAFC5F}" destId="{8CA45798-D165-4F5A-8D0F-5BEE9DDC376D}" srcOrd="0" destOrd="0" presId="urn:microsoft.com/office/officeart/2005/8/layout/lProcess2"/>
    <dgm:cxn modelId="{843FA54F-A179-4D51-891C-BC7E41DC1866}" srcId="{8FD52FCB-9454-4709-B1C1-5B6E84E4334E}" destId="{04E0B51E-FBB8-4061-B9E4-50B95E59A18B}" srcOrd="1" destOrd="0" parTransId="{97452368-13EF-41FC-A7C0-EC0456623FEF}" sibTransId="{5999B1E3-A7BF-409F-8516-BD2B60210847}"/>
    <dgm:cxn modelId="{404FFA85-FDA7-4484-B757-14A0C9106B1A}" srcId="{C0724FA0-3E0A-4114-8B49-FE7C6B8B5169}" destId="{8FD52FCB-9454-4709-B1C1-5B6E84E4334E}" srcOrd="0" destOrd="0" parTransId="{1B856530-76C0-419E-95B2-472E696586E7}" sibTransId="{45C1680E-6B14-4E32-B9A7-3CF368703F21}"/>
    <dgm:cxn modelId="{B9E98C8E-CA07-4A28-A51B-5E50762AB286}" type="presOf" srcId="{04E0B51E-FBB8-4061-B9E4-50B95E59A18B}" destId="{E95F4887-E6B8-441E-B723-68859C4396F5}" srcOrd="0" destOrd="0" presId="urn:microsoft.com/office/officeart/2005/8/layout/lProcess2"/>
    <dgm:cxn modelId="{9A79DD9A-2D90-41D4-86B3-8AF1F1F89F23}" srcId="{8FD52FCB-9454-4709-B1C1-5B6E84E4334E}" destId="{50644018-27FC-4527-8541-179FAF4ADC54}" srcOrd="2" destOrd="0" parTransId="{1676B6A6-753D-44B3-BE67-988A78F1BA0B}" sibTransId="{6EDBD048-7E65-496B-97C2-EA7EEF6C918D}"/>
    <dgm:cxn modelId="{B2CF019D-3F06-4F40-92B7-9DC990FC5AD6}" type="presOf" srcId="{437716FD-941C-4E08-8F6E-CF9F96229874}" destId="{0751BE8F-3278-4B33-A792-A8597533FC88}" srcOrd="0" destOrd="0" presId="urn:microsoft.com/office/officeart/2005/8/layout/lProcess2"/>
    <dgm:cxn modelId="{35825BC9-CD9D-4312-BA3C-65849CE891DA}" type="presOf" srcId="{5F8B846C-8F07-45AB-A284-6362E49BB5CE}" destId="{C59B12E1-E139-48CE-AB1C-F6D3798D3A30}" srcOrd="0" destOrd="0" presId="urn:microsoft.com/office/officeart/2005/8/layout/lProcess2"/>
    <dgm:cxn modelId="{33A27DD8-BA76-47F4-AE5A-BFB9993A9163}" type="presOf" srcId="{5F8B846C-8F07-45AB-A284-6362E49BB5CE}" destId="{74DFE1AA-3142-4D70-9668-AA4F054E25D7}" srcOrd="1" destOrd="0" presId="urn:microsoft.com/office/officeart/2005/8/layout/lProcess2"/>
    <dgm:cxn modelId="{FA98A9EA-F2C9-40EC-B29E-EF60F1DA435E}" type="presOf" srcId="{7319FDBD-3A64-4CE1-ACF3-3039D181CE5F}" destId="{4D969914-2037-4331-B390-0CE5925EA539}" srcOrd="0" destOrd="0" presId="urn:microsoft.com/office/officeart/2005/8/layout/lProcess2"/>
    <dgm:cxn modelId="{B21C13F4-5507-4BA1-8F3C-201A80ED0FF9}" type="presOf" srcId="{C0724FA0-3E0A-4114-8B49-FE7C6B8B5169}" destId="{2F4A090B-04AF-4C36-B43C-97AA220F7678}" srcOrd="0" destOrd="0" presId="urn:microsoft.com/office/officeart/2005/8/layout/lProcess2"/>
    <dgm:cxn modelId="{95B982FD-4764-4D8D-A66A-EF2C1AC80542}" srcId="{5F8B846C-8F07-45AB-A284-6362E49BB5CE}" destId="{6770F268-4146-479F-99B2-422C27AAFC5F}" srcOrd="0" destOrd="0" parTransId="{15744162-A1F6-4598-9D3A-7EACEB39226C}" sibTransId="{A58D0011-1CC5-46C0-B4E6-78CEA086EBA1}"/>
    <dgm:cxn modelId="{544F122E-C7C7-4E25-9A02-C4D6C6CB1EAA}" type="presParOf" srcId="{2F4A090B-04AF-4C36-B43C-97AA220F7678}" destId="{C8D78B4F-3C5A-46D1-8579-91125B2E237D}" srcOrd="0" destOrd="0" presId="urn:microsoft.com/office/officeart/2005/8/layout/lProcess2"/>
    <dgm:cxn modelId="{514B1F18-620A-4E3E-A2DC-F279235CF6A5}" type="presParOf" srcId="{C8D78B4F-3C5A-46D1-8579-91125B2E237D}" destId="{BFF41BC3-BCD3-4FB9-9DDB-712D15CF2F0B}" srcOrd="0" destOrd="0" presId="urn:microsoft.com/office/officeart/2005/8/layout/lProcess2"/>
    <dgm:cxn modelId="{BF68666F-F36E-4BF4-9BC8-8F133FF14F74}" type="presParOf" srcId="{C8D78B4F-3C5A-46D1-8579-91125B2E237D}" destId="{5D9C3F22-2D23-4FF1-852A-D9395D1FB1FE}" srcOrd="1" destOrd="0" presId="urn:microsoft.com/office/officeart/2005/8/layout/lProcess2"/>
    <dgm:cxn modelId="{B7EA41E9-4F45-4916-B9E7-3AC3B6F82055}" type="presParOf" srcId="{C8D78B4F-3C5A-46D1-8579-91125B2E237D}" destId="{CCFBF2BF-6307-4CC9-A762-74F91A088E7D}" srcOrd="2" destOrd="0" presId="urn:microsoft.com/office/officeart/2005/8/layout/lProcess2"/>
    <dgm:cxn modelId="{2FF6171E-B277-4DB2-88D8-C3DF0E35FCD7}" type="presParOf" srcId="{CCFBF2BF-6307-4CC9-A762-74F91A088E7D}" destId="{AAF1EE70-1806-476E-8D9C-4E071186CEC8}" srcOrd="0" destOrd="0" presId="urn:microsoft.com/office/officeart/2005/8/layout/lProcess2"/>
    <dgm:cxn modelId="{5C1CA77D-2AF3-45AA-94CB-E14220249747}" type="presParOf" srcId="{AAF1EE70-1806-476E-8D9C-4E071186CEC8}" destId="{0751BE8F-3278-4B33-A792-A8597533FC88}" srcOrd="0" destOrd="0" presId="urn:microsoft.com/office/officeart/2005/8/layout/lProcess2"/>
    <dgm:cxn modelId="{2B24E406-07B4-41CF-A9AB-1A1F1BC90747}" type="presParOf" srcId="{AAF1EE70-1806-476E-8D9C-4E071186CEC8}" destId="{D2A4E6EE-0FE6-4531-B8A1-B0A9C14F65C9}" srcOrd="1" destOrd="0" presId="urn:microsoft.com/office/officeart/2005/8/layout/lProcess2"/>
    <dgm:cxn modelId="{1B1DD4C9-3589-4C73-8D2C-1766D2225BEB}" type="presParOf" srcId="{AAF1EE70-1806-476E-8D9C-4E071186CEC8}" destId="{E95F4887-E6B8-441E-B723-68859C4396F5}" srcOrd="2" destOrd="0" presId="urn:microsoft.com/office/officeart/2005/8/layout/lProcess2"/>
    <dgm:cxn modelId="{FFD0DF92-EA3A-4064-A116-49394E735DE0}" type="presParOf" srcId="{AAF1EE70-1806-476E-8D9C-4E071186CEC8}" destId="{9F7D1E53-07F7-4B73-AF1A-EF2E59C4E1EF}" srcOrd="3" destOrd="0" presId="urn:microsoft.com/office/officeart/2005/8/layout/lProcess2"/>
    <dgm:cxn modelId="{4AEB4684-7ABC-4209-ABAD-6FA36F39D1C7}" type="presParOf" srcId="{AAF1EE70-1806-476E-8D9C-4E071186CEC8}" destId="{65C9072C-4AF7-45F7-A830-75B68C38753D}" srcOrd="4" destOrd="0" presId="urn:microsoft.com/office/officeart/2005/8/layout/lProcess2"/>
    <dgm:cxn modelId="{B7F07928-B6F2-4B22-B7A8-E203A8F5807C}" type="presParOf" srcId="{2F4A090B-04AF-4C36-B43C-97AA220F7678}" destId="{9AFBFB28-2533-40DE-994E-69C0A5937449}" srcOrd="1" destOrd="0" presId="urn:microsoft.com/office/officeart/2005/8/layout/lProcess2"/>
    <dgm:cxn modelId="{C12F0733-D6A9-4722-9B99-E1CA355FB635}" type="presParOf" srcId="{2F4A090B-04AF-4C36-B43C-97AA220F7678}" destId="{1766F616-74B5-4BC1-83FF-CCA15D7D8591}" srcOrd="2" destOrd="0" presId="urn:microsoft.com/office/officeart/2005/8/layout/lProcess2"/>
    <dgm:cxn modelId="{11B747A2-43C8-4CCD-94A5-44358EAD88B7}" type="presParOf" srcId="{1766F616-74B5-4BC1-83FF-CCA15D7D8591}" destId="{C59B12E1-E139-48CE-AB1C-F6D3798D3A30}" srcOrd="0" destOrd="0" presId="urn:microsoft.com/office/officeart/2005/8/layout/lProcess2"/>
    <dgm:cxn modelId="{213270B0-163F-4D2F-ABFA-2DE8BBAF53B4}" type="presParOf" srcId="{1766F616-74B5-4BC1-83FF-CCA15D7D8591}" destId="{74DFE1AA-3142-4D70-9668-AA4F054E25D7}" srcOrd="1" destOrd="0" presId="urn:microsoft.com/office/officeart/2005/8/layout/lProcess2"/>
    <dgm:cxn modelId="{B7962C51-0F56-4BDB-B2C1-76B561AB718F}" type="presParOf" srcId="{1766F616-74B5-4BC1-83FF-CCA15D7D8591}" destId="{AFEB3AD8-445E-47DA-BD6A-264E3C21BC2F}" srcOrd="2" destOrd="0" presId="urn:microsoft.com/office/officeart/2005/8/layout/lProcess2"/>
    <dgm:cxn modelId="{8B2BA4F3-08ED-4393-8022-16383EA3CA0B}" type="presParOf" srcId="{AFEB3AD8-445E-47DA-BD6A-264E3C21BC2F}" destId="{CA7A422C-A3E9-4194-860F-A73F453509A3}" srcOrd="0" destOrd="0" presId="urn:microsoft.com/office/officeart/2005/8/layout/lProcess2"/>
    <dgm:cxn modelId="{81DBA64B-2FCA-45EB-9648-E886DBF317CF}" type="presParOf" srcId="{CA7A422C-A3E9-4194-860F-A73F453509A3}" destId="{8CA45798-D165-4F5A-8D0F-5BEE9DDC376D}" srcOrd="0" destOrd="0" presId="urn:microsoft.com/office/officeart/2005/8/layout/lProcess2"/>
    <dgm:cxn modelId="{24440E8A-9DDB-45FC-A2EA-82C3C4CA79F8}" type="presParOf" srcId="{CA7A422C-A3E9-4194-860F-A73F453509A3}" destId="{0417229E-B72E-4C9D-8C03-452CC62C13E3}" srcOrd="1" destOrd="0" presId="urn:microsoft.com/office/officeart/2005/8/layout/lProcess2"/>
    <dgm:cxn modelId="{4058274D-A7B9-48E9-886A-30A6F4F660F6}" type="presParOf" srcId="{CA7A422C-A3E9-4194-860F-A73F453509A3}" destId="{98DADCE6-6C70-4E38-8347-B056F47303A3}" srcOrd="2" destOrd="0" presId="urn:microsoft.com/office/officeart/2005/8/layout/lProcess2"/>
    <dgm:cxn modelId="{003532D3-2FC4-4B06-93E6-70A9A58F0791}" type="presParOf" srcId="{CA7A422C-A3E9-4194-860F-A73F453509A3}" destId="{FEDD7B51-2187-478D-AA53-56D5A05AFE29}" srcOrd="3" destOrd="0" presId="urn:microsoft.com/office/officeart/2005/8/layout/lProcess2"/>
    <dgm:cxn modelId="{A095E8F6-0625-483C-8626-5838459771F0}" type="presParOf" srcId="{CA7A422C-A3E9-4194-860F-A73F453509A3}" destId="{4D969914-2037-4331-B390-0CE5925EA53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2DF74-02A9-4D05-B0FB-274E0204DE49}">
      <dsp:nvSpPr>
        <dsp:cNvPr id="0" name=""/>
        <dsp:cNvSpPr/>
      </dsp:nvSpPr>
      <dsp:spPr>
        <a:xfrm>
          <a:off x="0" y="26630"/>
          <a:ext cx="2957622" cy="106599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Retrospective Recurrence: History of SSTIs/MRSA Before Enrollment</a:t>
          </a:r>
        </a:p>
      </dsp:txBody>
      <dsp:txXfrm>
        <a:off x="52038" y="78668"/>
        <a:ext cx="2853546" cy="961921"/>
      </dsp:txXfrm>
    </dsp:sp>
    <dsp:sp modelId="{D113AFAC-3A2D-4741-9151-AB8CDC4D96E5}">
      <dsp:nvSpPr>
        <dsp:cNvPr id="0" name=""/>
        <dsp:cNvSpPr/>
      </dsp:nvSpPr>
      <dsp:spPr>
        <a:xfrm>
          <a:off x="0" y="1092628"/>
          <a:ext cx="2957622" cy="1178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05"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latin typeface="+mn-lt"/>
            </a:rPr>
            <a:t>T1:</a:t>
          </a:r>
          <a:r>
            <a:rPr lang="en-US" sz="1500" kern="1200" dirty="0">
              <a:latin typeface="+mn-lt"/>
            </a:rPr>
            <a:t> Recurrent infection</a:t>
          </a:r>
        </a:p>
        <a:p>
          <a:pPr marL="114300" lvl="1" indent="-114300" algn="l" defTabSz="666750">
            <a:lnSpc>
              <a:spcPct val="90000"/>
            </a:lnSpc>
            <a:spcBef>
              <a:spcPct val="0"/>
            </a:spcBef>
            <a:spcAft>
              <a:spcPct val="20000"/>
            </a:spcAft>
            <a:buChar char="•"/>
          </a:pPr>
          <a:r>
            <a:rPr lang="en-US" sz="1500" b="1" kern="1200" dirty="0">
              <a:latin typeface="+mn-lt"/>
            </a:rPr>
            <a:t>T2:</a:t>
          </a:r>
          <a:r>
            <a:rPr lang="en-US" sz="1500" kern="1200" dirty="0">
              <a:latin typeface="+mn-lt"/>
            </a:rPr>
            <a:t> Received treatment of this lesion previously</a:t>
          </a:r>
        </a:p>
        <a:p>
          <a:pPr marL="114300" lvl="1" indent="-114300" algn="l" defTabSz="666750">
            <a:lnSpc>
              <a:spcPct val="90000"/>
            </a:lnSpc>
            <a:spcBef>
              <a:spcPct val="0"/>
            </a:spcBef>
            <a:spcAft>
              <a:spcPct val="20000"/>
            </a:spcAft>
            <a:buChar char="•"/>
          </a:pPr>
          <a:r>
            <a:rPr lang="en-US" sz="1500" b="1" kern="1200" dirty="0">
              <a:latin typeface="+mn-lt"/>
            </a:rPr>
            <a:t>T3:</a:t>
          </a:r>
          <a:r>
            <a:rPr lang="en-US" sz="1500" kern="1200" dirty="0">
              <a:latin typeface="+mn-lt"/>
            </a:rPr>
            <a:t> Previously documented MRSA infection or colonization</a:t>
          </a:r>
        </a:p>
      </dsp:txBody>
      <dsp:txXfrm>
        <a:off x="0" y="1092628"/>
        <a:ext cx="2957622" cy="1178747"/>
      </dsp:txXfrm>
    </dsp:sp>
    <dsp:sp modelId="{9DAABFFA-F320-4154-9CB3-20FA8C14C0DB}">
      <dsp:nvSpPr>
        <dsp:cNvPr id="0" name=""/>
        <dsp:cNvSpPr/>
      </dsp:nvSpPr>
      <dsp:spPr>
        <a:xfrm>
          <a:off x="0" y="2271375"/>
          <a:ext cx="2957622" cy="106599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Prospective Recurrence: Subsequent Incident of SSTIs/MRSA After Enrollment</a:t>
          </a:r>
        </a:p>
      </dsp:txBody>
      <dsp:txXfrm>
        <a:off x="52038" y="2323413"/>
        <a:ext cx="2853546" cy="961921"/>
      </dsp:txXfrm>
    </dsp:sp>
    <dsp:sp modelId="{15AD379C-C8F9-469A-A94B-5F0B127D735A}">
      <dsp:nvSpPr>
        <dsp:cNvPr id="0" name=""/>
        <dsp:cNvSpPr/>
      </dsp:nvSpPr>
      <dsp:spPr>
        <a:xfrm>
          <a:off x="0" y="3337373"/>
          <a:ext cx="2957622" cy="94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05"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latin typeface="+mn-lt"/>
            </a:rPr>
            <a:t>T3:</a:t>
          </a:r>
          <a:r>
            <a:rPr lang="en-US" sz="1500" kern="1200" dirty="0">
              <a:latin typeface="+mn-lt"/>
            </a:rPr>
            <a:t> Re-occurring complaint of SSTI at more recent primary care visit</a:t>
          </a:r>
        </a:p>
      </dsp:txBody>
      <dsp:txXfrm>
        <a:off x="0" y="3337373"/>
        <a:ext cx="2957622" cy="942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41BC3-BCD3-4FB9-9DDB-712D15CF2F0B}">
      <dsp:nvSpPr>
        <dsp:cNvPr id="0" name=""/>
        <dsp:cNvSpPr/>
      </dsp:nvSpPr>
      <dsp:spPr>
        <a:xfrm>
          <a:off x="2547" y="0"/>
          <a:ext cx="2450274" cy="4480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10000"/>
                </a:schemeClr>
              </a:solidFill>
            </a:rPr>
            <a:t>Usual Care</a:t>
          </a:r>
        </a:p>
        <a:p>
          <a:pPr marL="0" lvl="0" indent="0" algn="ctr" defTabSz="711200">
            <a:lnSpc>
              <a:spcPct val="90000"/>
            </a:lnSpc>
            <a:spcBef>
              <a:spcPct val="0"/>
            </a:spcBef>
            <a:spcAft>
              <a:spcPct val="35000"/>
            </a:spcAft>
            <a:buNone/>
          </a:pPr>
          <a:r>
            <a:rPr lang="en-US" sz="1600" kern="1200" dirty="0">
              <a:solidFill>
                <a:schemeClr val="tx1">
                  <a:lumMod val="10000"/>
                </a:schemeClr>
              </a:solidFill>
            </a:rPr>
            <a:t>(CDC Guidelines) </a:t>
          </a:r>
        </a:p>
        <a:p>
          <a:pPr marL="0" lvl="0" indent="0" algn="ctr" defTabSz="711200">
            <a:lnSpc>
              <a:spcPct val="90000"/>
            </a:lnSpc>
            <a:spcBef>
              <a:spcPct val="0"/>
            </a:spcBef>
            <a:spcAft>
              <a:spcPct val="35000"/>
            </a:spcAft>
            <a:buNone/>
          </a:pPr>
          <a:r>
            <a:rPr lang="en-US" sz="1600" kern="1200" dirty="0">
              <a:solidFill>
                <a:srgbClr val="FF0000"/>
              </a:solidFill>
            </a:rPr>
            <a:t>Control Intervention </a:t>
          </a:r>
          <a:endParaRPr lang="en-US" sz="1600" kern="1200" dirty="0">
            <a:solidFill>
              <a:schemeClr val="tx1">
                <a:lumMod val="10000"/>
              </a:schemeClr>
            </a:solidFill>
          </a:endParaRPr>
        </a:p>
        <a:p>
          <a:pPr marL="0" lvl="0" indent="0" algn="ctr" defTabSz="711200">
            <a:lnSpc>
              <a:spcPct val="90000"/>
            </a:lnSpc>
            <a:spcBef>
              <a:spcPct val="0"/>
            </a:spcBef>
            <a:spcAft>
              <a:spcPct val="35000"/>
            </a:spcAft>
            <a:buNone/>
          </a:pPr>
          <a:r>
            <a:rPr lang="en-US" sz="1600" kern="1200" dirty="0">
              <a:solidFill>
                <a:schemeClr val="tx1">
                  <a:lumMod val="10000"/>
                </a:schemeClr>
              </a:solidFill>
            </a:rPr>
            <a:t>(n=139)</a:t>
          </a:r>
        </a:p>
      </dsp:txBody>
      <dsp:txXfrm>
        <a:off x="2547" y="0"/>
        <a:ext cx="2450274" cy="1344285"/>
      </dsp:txXfrm>
    </dsp:sp>
    <dsp:sp modelId="{0751BE8F-3278-4B33-A792-A8597533FC88}">
      <dsp:nvSpPr>
        <dsp:cNvPr id="0" name=""/>
        <dsp:cNvSpPr/>
      </dsp:nvSpPr>
      <dsp:spPr>
        <a:xfrm>
          <a:off x="247574" y="1344667"/>
          <a:ext cx="1960219" cy="8803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a:t>
          </a:r>
        </a:p>
      </dsp:txBody>
      <dsp:txXfrm>
        <a:off x="273358" y="1370451"/>
        <a:ext cx="1908651" cy="828759"/>
      </dsp:txXfrm>
    </dsp:sp>
    <dsp:sp modelId="{E95F4887-E6B8-441E-B723-68859C4396F5}">
      <dsp:nvSpPr>
        <dsp:cNvPr id="0" name=""/>
        <dsp:cNvSpPr/>
      </dsp:nvSpPr>
      <dsp:spPr>
        <a:xfrm>
          <a:off x="247574" y="2360430"/>
          <a:ext cx="1960219" cy="8803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a:t>
          </a:r>
        </a:p>
      </dsp:txBody>
      <dsp:txXfrm>
        <a:off x="273358" y="2386214"/>
        <a:ext cx="1908651" cy="828759"/>
      </dsp:txXfrm>
    </dsp:sp>
    <dsp:sp modelId="{65C9072C-4AF7-45F7-A830-75B68C38753D}">
      <dsp:nvSpPr>
        <dsp:cNvPr id="0" name=""/>
        <dsp:cNvSpPr/>
      </dsp:nvSpPr>
      <dsp:spPr>
        <a:xfrm>
          <a:off x="247574" y="3376192"/>
          <a:ext cx="1960219" cy="8803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a:t>
          </a:r>
        </a:p>
      </dsp:txBody>
      <dsp:txXfrm>
        <a:off x="273358" y="3401976"/>
        <a:ext cx="1908651" cy="828759"/>
      </dsp:txXfrm>
    </dsp:sp>
    <dsp:sp modelId="{C59B12E1-E139-48CE-AB1C-F6D3798D3A30}">
      <dsp:nvSpPr>
        <dsp:cNvPr id="0" name=""/>
        <dsp:cNvSpPr/>
      </dsp:nvSpPr>
      <dsp:spPr>
        <a:xfrm>
          <a:off x="2636592" y="0"/>
          <a:ext cx="2450274" cy="4480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10000"/>
                </a:schemeClr>
              </a:solidFill>
            </a:rPr>
            <a:t>Usual Care </a:t>
          </a:r>
        </a:p>
        <a:p>
          <a:pPr marL="0" lvl="0" indent="0" algn="ctr" defTabSz="711200">
            <a:lnSpc>
              <a:spcPct val="90000"/>
            </a:lnSpc>
            <a:spcBef>
              <a:spcPct val="0"/>
            </a:spcBef>
            <a:spcAft>
              <a:spcPct val="35000"/>
            </a:spcAft>
            <a:buNone/>
          </a:pPr>
          <a:r>
            <a:rPr lang="en-US" sz="1600" kern="1200" dirty="0">
              <a:solidFill>
                <a:schemeClr val="tx1">
                  <a:lumMod val="10000"/>
                </a:schemeClr>
              </a:solidFill>
            </a:rPr>
            <a:t>(CDC Guidelines) + </a:t>
          </a:r>
          <a:r>
            <a:rPr lang="en-US" sz="1600" kern="1200" dirty="0">
              <a:solidFill>
                <a:srgbClr val="FF0000"/>
              </a:solidFill>
            </a:rPr>
            <a:t>Experimental Intervention </a:t>
          </a:r>
        </a:p>
        <a:p>
          <a:pPr marL="0" lvl="0" indent="0" algn="ctr" defTabSz="711200">
            <a:lnSpc>
              <a:spcPct val="90000"/>
            </a:lnSpc>
            <a:spcBef>
              <a:spcPct val="0"/>
            </a:spcBef>
            <a:spcAft>
              <a:spcPct val="35000"/>
            </a:spcAft>
            <a:buNone/>
          </a:pPr>
          <a:r>
            <a:rPr lang="en-US" sz="1600" kern="1200" dirty="0">
              <a:solidFill>
                <a:schemeClr val="tx1">
                  <a:lumMod val="10000"/>
                </a:schemeClr>
              </a:solidFill>
            </a:rPr>
            <a:t>(n=139)</a:t>
          </a:r>
        </a:p>
      </dsp:txBody>
      <dsp:txXfrm>
        <a:off x="2636592" y="0"/>
        <a:ext cx="2450274" cy="1344285"/>
      </dsp:txXfrm>
    </dsp:sp>
    <dsp:sp modelId="{8CA45798-D165-4F5A-8D0F-5BEE9DDC376D}">
      <dsp:nvSpPr>
        <dsp:cNvPr id="0" name=""/>
        <dsp:cNvSpPr/>
      </dsp:nvSpPr>
      <dsp:spPr>
        <a:xfrm>
          <a:off x="2881620" y="1344667"/>
          <a:ext cx="1960219" cy="8803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a:t>
          </a:r>
        </a:p>
      </dsp:txBody>
      <dsp:txXfrm>
        <a:off x="2907404" y="1370451"/>
        <a:ext cx="1908651" cy="828759"/>
      </dsp:txXfrm>
    </dsp:sp>
    <dsp:sp modelId="{98DADCE6-6C70-4E38-8347-B056F47303A3}">
      <dsp:nvSpPr>
        <dsp:cNvPr id="0" name=""/>
        <dsp:cNvSpPr/>
      </dsp:nvSpPr>
      <dsp:spPr>
        <a:xfrm>
          <a:off x="2881620" y="2360430"/>
          <a:ext cx="1960219" cy="8803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a:t>
          </a:r>
        </a:p>
      </dsp:txBody>
      <dsp:txXfrm>
        <a:off x="2907404" y="2386214"/>
        <a:ext cx="1908651" cy="828759"/>
      </dsp:txXfrm>
    </dsp:sp>
    <dsp:sp modelId="{4D969914-2037-4331-B390-0CE5925EA539}">
      <dsp:nvSpPr>
        <dsp:cNvPr id="0" name=""/>
        <dsp:cNvSpPr/>
      </dsp:nvSpPr>
      <dsp:spPr>
        <a:xfrm>
          <a:off x="2881620" y="3376192"/>
          <a:ext cx="1960219" cy="880327"/>
        </a:xfrm>
        <a:prstGeom prst="roundRect">
          <a:avLst>
            <a:gd name="adj" fmla="val 10000"/>
          </a:avLst>
        </a:prstGeom>
        <a:solidFill>
          <a:srgbClr val="FF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a:t>
          </a:r>
        </a:p>
      </dsp:txBody>
      <dsp:txXfrm>
        <a:off x="2907404" y="3401976"/>
        <a:ext cx="1908651" cy="8287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0.76169</cdr:x>
      <cdr:y>0.51512</cdr:y>
    </cdr:from>
    <cdr:to>
      <cdr:x>0.98531</cdr:x>
      <cdr:y>0.88176</cdr:y>
    </cdr:to>
    <cdr:sp macro="" textlink="">
      <cdr:nvSpPr>
        <cdr:cNvPr id="3" name="TextBox 2"/>
        <cdr:cNvSpPr txBox="1"/>
      </cdr:nvSpPr>
      <cdr:spPr>
        <a:xfrm xmlns:a="http://schemas.openxmlformats.org/drawingml/2006/main">
          <a:off x="3691740" y="1742194"/>
          <a:ext cx="1083832" cy="12400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u="sng" baseline="0" dirty="0">
              <a:solidFill>
                <a:schemeClr val="tx2"/>
              </a:solidFill>
              <a:effectLst/>
              <a:latin typeface="+mn-lt"/>
              <a:ea typeface="+mn-ea"/>
              <a:cs typeface="+mn-cs"/>
            </a:rPr>
            <a:t>MRSA Knowledge</a:t>
          </a:r>
        </a:p>
        <a:p xmlns:a="http://schemas.openxmlformats.org/drawingml/2006/main">
          <a:r>
            <a:rPr lang="en-US" sz="1100" baseline="0" dirty="0">
              <a:solidFill>
                <a:schemeClr val="tx2"/>
              </a:solidFill>
              <a:effectLst/>
              <a:latin typeface="+mn-lt"/>
              <a:ea typeface="+mn-ea"/>
              <a:cs typeface="+mn-cs"/>
            </a:rPr>
            <a:t>Baseline to T1: p&lt;0.0001 Baseline to T2: p&lt;0.0001</a:t>
          </a:r>
          <a:endParaRPr lang="en-US" dirty="0">
            <a:solidFill>
              <a:schemeClr val="tx2"/>
            </a:solidFill>
            <a:effectLst/>
          </a:endParaRPr>
        </a:p>
      </cdr:txBody>
    </cdr:sp>
  </cdr:relSizeAnchor>
  <cdr:relSizeAnchor xmlns:cdr="http://schemas.openxmlformats.org/drawingml/2006/chartDrawing">
    <cdr:from>
      <cdr:x>0.7597</cdr:x>
      <cdr:y>0.18937</cdr:y>
    </cdr:from>
    <cdr:to>
      <cdr:x>1</cdr:x>
      <cdr:y>0.4986</cdr:y>
    </cdr:to>
    <cdr:sp macro="" textlink="">
      <cdr:nvSpPr>
        <cdr:cNvPr id="5" name="TextBox 1"/>
        <cdr:cNvSpPr txBox="1"/>
      </cdr:nvSpPr>
      <cdr:spPr>
        <a:xfrm xmlns:a="http://schemas.openxmlformats.org/drawingml/2006/main">
          <a:off x="3682116" y="640452"/>
          <a:ext cx="1164655" cy="10458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u="sng" baseline="0" dirty="0">
              <a:solidFill>
                <a:schemeClr val="tx2"/>
              </a:solidFill>
            </a:rPr>
            <a:t>MRSA Infection Prevention</a:t>
          </a:r>
        </a:p>
        <a:p xmlns:a="http://schemas.openxmlformats.org/drawingml/2006/main">
          <a:r>
            <a:rPr lang="en-US" sz="1100" baseline="0" dirty="0">
              <a:solidFill>
                <a:schemeClr val="tx2"/>
              </a:solidFill>
            </a:rPr>
            <a:t>Baseline to T1: p=0.0003</a:t>
          </a:r>
        </a:p>
        <a:p xmlns:a="http://schemas.openxmlformats.org/drawingml/2006/main">
          <a:r>
            <a:rPr lang="en-US" sz="1100" baseline="0" dirty="0">
              <a:solidFill>
                <a:schemeClr val="tx2"/>
              </a:solidFill>
            </a:rPr>
            <a:t>Baseline to T2: p=0.0001</a:t>
          </a:r>
          <a:endParaRPr lang="en-US" sz="110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8" rIns="93177" bIns="46588"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5265810" y="2"/>
            <a:ext cx="4028440" cy="351737"/>
          </a:xfrm>
          <a:prstGeom prst="rect">
            <a:avLst/>
          </a:prstGeom>
        </p:spPr>
        <p:txBody>
          <a:bodyPr vert="horz" lIns="93177" tIns="46588" rIns="93177" bIns="46588" rtlCol="0"/>
          <a:lstStyle>
            <a:lvl1pPr algn="r">
              <a:defRPr sz="1200"/>
            </a:lvl1pPr>
          </a:lstStyle>
          <a:p>
            <a:fld id="{2EEE9A40-7E59-4B30-B888-154842F9B6C0}" type="datetimeFigureOut">
              <a:rPr lang="en-US" smtClean="0">
                <a:latin typeface="Times New Roman" panose="02020603050405020304" pitchFamily="18" charset="0"/>
              </a:rPr>
              <a:t>9/15/2017</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6658667"/>
            <a:ext cx="4028440" cy="351737"/>
          </a:xfrm>
          <a:prstGeom prst="rect">
            <a:avLst/>
          </a:prstGeom>
        </p:spPr>
        <p:txBody>
          <a:bodyPr vert="horz" lIns="93177" tIns="46588" rIns="93177" bIns="46588"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5265810" y="6658667"/>
            <a:ext cx="4028440" cy="351737"/>
          </a:xfrm>
          <a:prstGeom prst="rect">
            <a:avLst/>
          </a:prstGeom>
        </p:spPr>
        <p:txBody>
          <a:bodyPr vert="horz" lIns="93177" tIns="46588" rIns="93177" bIns="46588" rtlCol="0" anchor="b"/>
          <a:lstStyle>
            <a:lvl1pPr algn="r">
              <a:defRPr sz="1200"/>
            </a:lvl1pPr>
          </a:lstStyle>
          <a:p>
            <a:fld id="{78A34510-DF14-4EEF-800E-4F65E8A72F10}"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1669901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8" rIns="93177" bIns="46588"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5265810" y="0"/>
            <a:ext cx="4028440" cy="350520"/>
          </a:xfrm>
          <a:prstGeom prst="rect">
            <a:avLst/>
          </a:prstGeom>
        </p:spPr>
        <p:txBody>
          <a:bodyPr vert="horz" lIns="93177" tIns="46588" rIns="93177" bIns="46588" rtlCol="0"/>
          <a:lstStyle>
            <a:lvl1pPr algn="r">
              <a:defRPr sz="1200">
                <a:latin typeface="Times New Roman" panose="02020603050405020304" pitchFamily="18" charset="0"/>
              </a:defRPr>
            </a:lvl1pPr>
          </a:lstStyle>
          <a:p>
            <a:fld id="{AB1F8A53-F9A2-47CC-B315-D78758C15639}"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2894013" y="525463"/>
            <a:ext cx="3508375" cy="2630487"/>
          </a:xfrm>
          <a:prstGeom prst="rect">
            <a:avLst/>
          </a:prstGeom>
          <a:noFill/>
          <a:ln w="12700">
            <a:solidFill>
              <a:prstClr val="black"/>
            </a:solidFill>
          </a:ln>
        </p:spPr>
        <p:txBody>
          <a:bodyPr vert="horz" lIns="93177" tIns="46588" rIns="93177" bIns="46588" rtlCol="0" anchor="ctr"/>
          <a:lstStyle/>
          <a:p>
            <a:endParaRPr lang="en-US" dirty="0"/>
          </a:p>
        </p:txBody>
      </p:sp>
      <p:sp>
        <p:nvSpPr>
          <p:cNvPr id="5" name="Notes Placeholder 4"/>
          <p:cNvSpPr>
            <a:spLocks noGrp="1"/>
          </p:cNvSpPr>
          <p:nvPr>
            <p:ph type="body" sz="quarter" idx="3"/>
          </p:nvPr>
        </p:nvSpPr>
        <p:spPr>
          <a:xfrm>
            <a:off x="929642" y="3329942"/>
            <a:ext cx="7437119" cy="3154680"/>
          </a:xfrm>
          <a:prstGeom prst="rect">
            <a:avLst/>
          </a:prstGeom>
        </p:spPr>
        <p:txBody>
          <a:bodyPr vert="horz" lIns="93177" tIns="46588" rIns="93177" bIns="4658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5"/>
            <a:ext cx="4028440" cy="350520"/>
          </a:xfrm>
          <a:prstGeom prst="rect">
            <a:avLst/>
          </a:prstGeom>
        </p:spPr>
        <p:txBody>
          <a:bodyPr vert="horz" lIns="93177" tIns="46588" rIns="93177" bIns="46588"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5265810" y="6658665"/>
            <a:ext cx="4028440" cy="350520"/>
          </a:xfrm>
          <a:prstGeom prst="rect">
            <a:avLst/>
          </a:prstGeom>
        </p:spPr>
        <p:txBody>
          <a:bodyPr vert="horz" lIns="93177" tIns="46588" rIns="93177" bIns="46588" rtlCol="0" anchor="b"/>
          <a:lstStyle>
            <a:lvl1pPr algn="r">
              <a:defRPr sz="1200">
                <a:latin typeface="Times New Roman" panose="02020603050405020304" pitchFamily="18" charset="0"/>
              </a:defRPr>
            </a:lvl1pPr>
          </a:lstStyle>
          <a:p>
            <a:fld id="{A3E55AA3-9C9C-40E5-B643-537CCCC03CAB}" type="slidenum">
              <a:rPr lang="en-US" smtClean="0"/>
              <a:pPr/>
              <a:t>‹#›</a:t>
            </a:fld>
            <a:endParaRPr lang="en-US" dirty="0"/>
          </a:p>
        </p:txBody>
      </p:sp>
    </p:spTree>
    <p:extLst>
      <p:ext uri="{BB962C8B-B14F-4D97-AF65-F5344CB8AC3E}">
        <p14:creationId xmlns:p14="http://schemas.microsoft.com/office/powerpoint/2010/main" val="249505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Arial" pitchFamily="34" charset="0"/>
            </a:endParaRPr>
          </a:p>
        </p:txBody>
      </p:sp>
    </p:spTree>
    <p:extLst>
      <p:ext uri="{BB962C8B-B14F-4D97-AF65-F5344CB8AC3E}">
        <p14:creationId xmlns:p14="http://schemas.microsoft.com/office/powerpoint/2010/main" val="253619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55AA3-9C9C-40E5-B643-537CCCC03CAB}" type="slidenum">
              <a:rPr lang="en-US" smtClean="0"/>
              <a:pPr/>
              <a:t>22</a:t>
            </a:fld>
            <a:endParaRPr lang="en-US" dirty="0"/>
          </a:p>
        </p:txBody>
      </p:sp>
    </p:spTree>
    <p:extLst>
      <p:ext uri="{BB962C8B-B14F-4D97-AF65-F5344CB8AC3E}">
        <p14:creationId xmlns:p14="http://schemas.microsoft.com/office/powerpoint/2010/main" val="260567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8" indent="-171448" defTabSz="911291">
              <a:buFont typeface="Arial" panose="020B0604020202020204" pitchFamily="34" charset="0"/>
              <a:buChar char="•"/>
              <a:defRPr/>
            </a:pPr>
            <a:r>
              <a:rPr lang="en-US" dirty="0"/>
              <a:t>This community-academic partnership involves the creation of a multisite de-identified Electronic Health Records (EHR) database that will demonstrate the feasibility of using available measures conducted as part of routine clinical care to explore associations and identify targets for future interventions that address adolescent nutritional and pregnancy outcomes. </a:t>
            </a:r>
          </a:p>
          <a:p>
            <a:pPr marL="171448" indent="-171448">
              <a:buFont typeface="Arial" panose="020B0604020202020204" pitchFamily="34" charset="0"/>
              <a:buChar char="•"/>
            </a:pPr>
            <a:r>
              <a:rPr lang="en-US" dirty="0"/>
              <a:t>Currently in the second year of the project, a basic science/community-engaged “Big Data” collaborative study is being conducted to address the disproportionate health burdens experienced by overweight and obese adolescents and their infants up to the age of 24 months. </a:t>
            </a:r>
          </a:p>
          <a:p>
            <a:pPr marL="171448" indent="-171448">
              <a:buFont typeface="Arial" panose="020B0604020202020204" pitchFamily="34" charset="0"/>
              <a:buChar char="•"/>
            </a:pPr>
            <a:endParaRPr lang="en-US" b="0" dirty="0"/>
          </a:p>
          <a:p>
            <a:r>
              <a:rPr lang="en-US" b="0" dirty="0"/>
              <a:t>The </a:t>
            </a:r>
            <a:r>
              <a:rPr lang="en-US" b="0" dirty="0" err="1"/>
              <a:t>Sackler</a:t>
            </a:r>
            <a:r>
              <a:rPr lang="en-US" b="0" dirty="0"/>
              <a:t> Institute for Nutrition Science, a program of the New York Academy of Sciences, partnered with The Rockefeller University </a:t>
            </a:r>
            <a:r>
              <a:rPr lang="en-US" b="0" dirty="0" err="1"/>
              <a:t>Sackler</a:t>
            </a:r>
            <a:r>
              <a:rPr lang="en-US" b="0" dirty="0"/>
              <a:t> Center for Biomedicine and Nutrition, The Rockefeller University Center for Clinical and Translational Science, and Clinical Directors Network (CDN), to address knowledge gaps about the nutritional status of adolescent women in the New York City Metropolitan area. </a:t>
            </a:r>
            <a:r>
              <a:rPr lang="en-US" b="1" dirty="0"/>
              <a:t>The project’s model is to develop a collaboration with health centers serving low-income groups to describe their population using de-identified Electronic Health Records (EHR) and identify avenues for interventions. </a:t>
            </a:r>
          </a:p>
          <a:p>
            <a:r>
              <a:rPr lang="en-US" b="1" dirty="0"/>
              <a:t> </a:t>
            </a:r>
          </a:p>
          <a:p>
            <a:endParaRPr lang="en-US" dirty="0"/>
          </a:p>
        </p:txBody>
      </p:sp>
      <p:sp>
        <p:nvSpPr>
          <p:cNvPr id="4" name="Slide Number Placeholder 3"/>
          <p:cNvSpPr>
            <a:spLocks noGrp="1"/>
          </p:cNvSpPr>
          <p:nvPr>
            <p:ph type="sldNum" sz="quarter" idx="10"/>
          </p:nvPr>
        </p:nvSpPr>
        <p:spPr/>
        <p:txBody>
          <a:bodyPr/>
          <a:lstStyle/>
          <a:p>
            <a:fld id="{A3E55AA3-9C9C-40E5-B643-537CCCC03CAB}" type="slidenum">
              <a:rPr lang="en-US" smtClean="0"/>
              <a:pPr/>
              <a:t>23</a:t>
            </a:fld>
            <a:endParaRPr lang="en-US" dirty="0"/>
          </a:p>
        </p:txBody>
      </p:sp>
    </p:spTree>
    <p:extLst>
      <p:ext uri="{BB962C8B-B14F-4D97-AF65-F5344CB8AC3E}">
        <p14:creationId xmlns:p14="http://schemas.microsoft.com/office/powerpoint/2010/main" val="106329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Through partnering with 4 New York City Community Health Centers (n= 4) and 4 Hospitals (n= 4), a de-identified database extracted from EHR data from all female adolescents, ages 12-21 years and their offspring through 24 months who received their primary care at these 8 clinical sites between 2011-2015 will be constructed. </a:t>
            </a:r>
          </a:p>
          <a:p>
            <a:endParaRPr lang="en-US" dirty="0"/>
          </a:p>
          <a:p>
            <a:pPr eaLnBrk="1" hangingPunct="1">
              <a:spcBef>
                <a:spcPct val="0"/>
              </a:spcBef>
              <a:buClrTx/>
              <a:buSzTx/>
              <a:buFontTx/>
              <a:buNone/>
            </a:pPr>
            <a:r>
              <a:rPr lang="en-US" altLang="en-US" u="sng" dirty="0">
                <a:solidFill>
                  <a:srgbClr val="000000"/>
                </a:solidFill>
                <a:latin typeface="Calibri" panose="020F0502020204030204" pitchFamily="34" charset="0"/>
                <a:ea typeface="MS PGothic" panose="020B0600070205080204" pitchFamily="34" charset="-128"/>
              </a:rPr>
              <a:t>This time period covers all care visits ranging from</a:t>
            </a:r>
          </a:p>
          <a:p>
            <a:pPr eaLnBrk="1" hangingPunct="1">
              <a:spcBef>
                <a:spcPct val="0"/>
              </a:spcBef>
              <a:buClrTx/>
              <a:buSzTx/>
              <a:buFont typeface="Arial" panose="020B0604020202020204" pitchFamily="34" charset="0"/>
              <a:buChar char="•"/>
            </a:pPr>
            <a:r>
              <a:rPr lang="en-US" altLang="en-US" dirty="0">
                <a:solidFill>
                  <a:srgbClr val="1735A3"/>
                </a:solidFill>
                <a:latin typeface="Calibri" panose="020F0502020204030204" pitchFamily="34" charset="0"/>
                <a:ea typeface="MS PGothic" panose="020B0600070205080204" pitchFamily="34" charset="-128"/>
              </a:rPr>
              <a:t>Preconception</a:t>
            </a:r>
          </a:p>
          <a:p>
            <a:pPr eaLnBrk="1" hangingPunct="1">
              <a:spcBef>
                <a:spcPct val="0"/>
              </a:spcBef>
              <a:buClrTx/>
              <a:buSzTx/>
              <a:buFont typeface="Arial" panose="020B0604020202020204" pitchFamily="34" charset="0"/>
              <a:buChar char="•"/>
            </a:pPr>
            <a:r>
              <a:rPr lang="en-US" altLang="en-US" dirty="0">
                <a:solidFill>
                  <a:srgbClr val="1735A3"/>
                </a:solidFill>
                <a:latin typeface="Calibri" panose="020F0502020204030204" pitchFamily="34" charset="0"/>
                <a:ea typeface="MS PGothic" panose="020B0600070205080204" pitchFamily="34" charset="-128"/>
              </a:rPr>
              <a:t>Prenatal</a:t>
            </a:r>
          </a:p>
          <a:p>
            <a:pPr eaLnBrk="1" hangingPunct="1">
              <a:spcBef>
                <a:spcPct val="0"/>
              </a:spcBef>
              <a:buClrTx/>
              <a:buSzTx/>
              <a:buFont typeface="Arial" panose="020B0604020202020204" pitchFamily="34" charset="0"/>
              <a:buChar char="•"/>
            </a:pPr>
            <a:r>
              <a:rPr lang="en-US" altLang="en-US" dirty="0">
                <a:solidFill>
                  <a:srgbClr val="1735A3"/>
                </a:solidFill>
                <a:latin typeface="Calibri" panose="020F0502020204030204" pitchFamily="34" charset="0"/>
                <a:ea typeface="MS PGothic" panose="020B0600070205080204" pitchFamily="34" charset="-128"/>
              </a:rPr>
              <a:t>Postnatal </a:t>
            </a:r>
          </a:p>
          <a:p>
            <a:pPr eaLnBrk="1" hangingPunct="1">
              <a:spcBef>
                <a:spcPct val="0"/>
              </a:spcBef>
              <a:buClrTx/>
              <a:buSzTx/>
              <a:buFont typeface="Arial" panose="020B0604020202020204" pitchFamily="34" charset="0"/>
              <a:buChar char="•"/>
            </a:pPr>
            <a:r>
              <a:rPr lang="en-US" altLang="en-US" dirty="0">
                <a:solidFill>
                  <a:srgbClr val="1735A3"/>
                </a:solidFill>
                <a:latin typeface="Calibri" panose="020F0502020204030204" pitchFamily="34" charset="0"/>
                <a:ea typeface="MS PGothic" panose="020B0600070205080204" pitchFamily="34" charset="-128"/>
              </a:rPr>
              <a:t>Pediatric</a:t>
            </a:r>
            <a:endParaRPr lang="en-US" altLang="en-US" sz="1400" dirty="0">
              <a:solidFill>
                <a:srgbClr val="1735A3"/>
              </a:solidFill>
              <a:latin typeface="Calibri" panose="020F0502020204030204" pitchFamily="34" charset="0"/>
              <a:ea typeface="MS PGothic"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3E55AA3-9C9C-40E5-B643-537CCCC03CAB}" type="slidenum">
              <a:rPr lang="en-US" smtClean="0"/>
              <a:pPr/>
              <a:t>24</a:t>
            </a:fld>
            <a:endParaRPr lang="en-US" dirty="0"/>
          </a:p>
        </p:txBody>
      </p:sp>
    </p:spTree>
    <p:extLst>
      <p:ext uri="{BB962C8B-B14F-4D97-AF65-F5344CB8AC3E}">
        <p14:creationId xmlns:p14="http://schemas.microsoft.com/office/powerpoint/2010/main" val="278544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t>The table on the right provides the details of the 8 participating sites. </a:t>
            </a:r>
          </a:p>
          <a:p>
            <a:pPr defTabSz="914389">
              <a:defRPr/>
            </a:pPr>
            <a:r>
              <a:rPr lang="en-US" dirty="0"/>
              <a:t>The table on the left provides the geographic breakdown of our patient population </a:t>
            </a:r>
          </a:p>
          <a:p>
            <a:endParaRPr lang="en-US" dirty="0"/>
          </a:p>
          <a:p>
            <a:r>
              <a:rPr lang="en-US" dirty="0"/>
              <a:t>A preliminary analysis was conducted on data available from six of the partnering Community Health Centers and Hospitals, with data to date from 85,115 patients. The majority (about 69%) of the patients were from the Bronx, </a:t>
            </a:r>
          </a:p>
          <a:p>
            <a:endParaRPr lang="en-US" dirty="0"/>
          </a:p>
        </p:txBody>
      </p:sp>
      <p:sp>
        <p:nvSpPr>
          <p:cNvPr id="4" name="Slide Number Placeholder 3"/>
          <p:cNvSpPr>
            <a:spLocks noGrp="1"/>
          </p:cNvSpPr>
          <p:nvPr>
            <p:ph type="sldNum" sz="quarter" idx="10"/>
          </p:nvPr>
        </p:nvSpPr>
        <p:spPr/>
        <p:txBody>
          <a:bodyPr/>
          <a:lstStyle/>
          <a:p>
            <a:fld id="{A3E55AA3-9C9C-40E5-B643-537CCCC03CAB}" type="slidenum">
              <a:rPr lang="en-US" smtClean="0"/>
              <a:pPr/>
              <a:t>25</a:t>
            </a:fld>
            <a:endParaRPr lang="en-US" dirty="0"/>
          </a:p>
        </p:txBody>
      </p:sp>
    </p:spTree>
    <p:extLst>
      <p:ext uri="{BB962C8B-B14F-4D97-AF65-F5344CB8AC3E}">
        <p14:creationId xmlns:p14="http://schemas.microsoft.com/office/powerpoint/2010/main" val="425455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7" name="Notes Placeholder 2"/>
          <p:cNvSpPr>
            <a:spLocks noGrp="1"/>
          </p:cNvSpPr>
          <p:nvPr>
            <p:ph type="body" idx="1"/>
          </p:nvPr>
        </p:nvSpPr>
        <p:spPr/>
        <p:txBody>
          <a:bodyPr/>
          <a:lstStyle/>
          <a:p>
            <a:pPr defTabSz="914389">
              <a:spcBef>
                <a:spcPct val="0"/>
              </a:spcBef>
              <a:defRPr/>
            </a:pPr>
            <a:r>
              <a:rPr lang="en-US" sz="1000" dirty="0"/>
              <a:t>This figure details the project timeline and defines the 3 cohorts used in this study.</a:t>
            </a:r>
          </a:p>
          <a:p>
            <a:pPr eaLnBrk="1" hangingPunct="1">
              <a:spcBef>
                <a:spcPct val="0"/>
              </a:spcBef>
              <a:defRPr/>
            </a:pPr>
            <a:endParaRPr lang="en-US" altLang="en-US" sz="1000" b="1" dirty="0">
              <a:solidFill>
                <a:srgbClr val="000000"/>
              </a:solidFill>
            </a:endParaRPr>
          </a:p>
          <a:p>
            <a:pPr eaLnBrk="1" hangingPunct="1">
              <a:spcBef>
                <a:spcPct val="0"/>
              </a:spcBef>
              <a:defRPr/>
            </a:pPr>
            <a:r>
              <a:rPr lang="en-US" altLang="en-US" sz="1000" b="1" dirty="0">
                <a:solidFill>
                  <a:srgbClr val="000000"/>
                </a:solidFill>
              </a:rPr>
              <a:t>Defined Three Cohorts</a:t>
            </a:r>
            <a:endParaRPr lang="en-US" altLang="en-US" sz="1000" dirty="0">
              <a:solidFill>
                <a:srgbClr val="000000"/>
              </a:solidFill>
            </a:endParaRPr>
          </a:p>
          <a:p>
            <a:pPr eaLnBrk="1" hangingPunct="1">
              <a:spcBef>
                <a:spcPct val="0"/>
              </a:spcBef>
              <a:buFontTx/>
              <a:buAutoNum type="arabicPeriod"/>
              <a:defRPr/>
            </a:pPr>
            <a:r>
              <a:rPr lang="en-US" altLang="en-US" sz="1000" dirty="0">
                <a:solidFill>
                  <a:srgbClr val="000000"/>
                </a:solidFill>
              </a:rPr>
              <a:t>Adolescent Females (ages 12-21)</a:t>
            </a:r>
          </a:p>
          <a:p>
            <a:pPr eaLnBrk="1" hangingPunct="1">
              <a:spcBef>
                <a:spcPct val="0"/>
              </a:spcBef>
              <a:buFontTx/>
              <a:buAutoNum type="arabicPeriod"/>
              <a:defRPr/>
            </a:pPr>
            <a:r>
              <a:rPr lang="en-US" altLang="en-US" sz="1000" dirty="0">
                <a:solidFill>
                  <a:srgbClr val="000000"/>
                </a:solidFill>
              </a:rPr>
              <a:t>Adolescent Females who become pregnant</a:t>
            </a:r>
          </a:p>
          <a:p>
            <a:pPr eaLnBrk="1" hangingPunct="1">
              <a:spcBef>
                <a:spcPct val="0"/>
              </a:spcBef>
              <a:buFontTx/>
              <a:buAutoNum type="arabicPeriod"/>
              <a:defRPr/>
            </a:pPr>
            <a:r>
              <a:rPr lang="en-US" altLang="en-US" sz="1000" dirty="0">
                <a:solidFill>
                  <a:srgbClr val="000000"/>
                </a:solidFill>
              </a:rPr>
              <a:t>Babies born to Adolescent Females</a:t>
            </a:r>
          </a:p>
          <a:p>
            <a:pPr eaLnBrk="1" hangingPunct="1">
              <a:spcBef>
                <a:spcPct val="0"/>
              </a:spcBef>
              <a:buFontTx/>
              <a:buNone/>
              <a:defRPr/>
            </a:pPr>
            <a:endParaRPr lang="en-US" altLang="en-US" sz="1000" dirty="0">
              <a:solidFill>
                <a:srgbClr val="000000"/>
              </a:solidFill>
            </a:endParaRPr>
          </a:p>
          <a:p>
            <a:r>
              <a:rPr lang="en-US" sz="1000" dirty="0"/>
              <a:t>The data extraction will be done retrospectively, from 2011-2015, which includes a two year enrollment period, 1/1/2011-12/31/2012, for adolescents and a 24 month follow-up, 1/1/2013-12/31/2015, for the offspring (See Timeline). All adolescent females must be between the ages of 12-21 at any point during the enrollment period. Data for all follow-up for teens (both pregnant and non-pregnant) as well as their offspring will be included through the end of 12/31/2015. The end date of 12/31/2015 will ensure that all babies born will have at least 24 months of follow-up. Note that 2011 has been chosen since this was the earliest date that all collaborating hospitals and health centers had their Electronic Health Records in place. This time period covers preconception, prenatal, postnatal, and pediatric visits. </a:t>
            </a:r>
          </a:p>
          <a:p>
            <a:r>
              <a:rPr lang="en-US" sz="1000" dirty="0"/>
              <a:t>Identifying All Female Adolescents: </a:t>
            </a:r>
          </a:p>
          <a:p>
            <a:endParaRPr lang="en-US" sz="1000" dirty="0"/>
          </a:p>
          <a:p>
            <a:r>
              <a:rPr lang="en-US" sz="1000" dirty="0"/>
              <a:t>At each Community Health Center and Hospital, we will query the EHR database to identify all female patients during the two year enrollment period, 1/1/2011-12/31/2012. </a:t>
            </a:r>
          </a:p>
          <a:p>
            <a:r>
              <a:rPr lang="en-US" sz="1000" dirty="0"/>
              <a:t>Inclusion criteria: </a:t>
            </a:r>
          </a:p>
          <a:p>
            <a:r>
              <a:rPr lang="en-US" sz="1000" dirty="0"/>
              <a:t>1. Date of birth between 1/1/1990 and 12/31/2000 </a:t>
            </a:r>
          </a:p>
          <a:p>
            <a:r>
              <a:rPr lang="en-US" sz="1000" dirty="0"/>
              <a:t>2. At least 1 primary care visit during 1/1/2011-12/31/2012 </a:t>
            </a:r>
          </a:p>
          <a:p>
            <a:endParaRPr lang="en-US" sz="1000" dirty="0"/>
          </a:p>
          <a:p>
            <a:r>
              <a:rPr lang="en-US" sz="1000" dirty="0"/>
              <a:t>Identifying Pregnant Adolescents: </a:t>
            </a:r>
          </a:p>
          <a:p>
            <a:r>
              <a:rPr lang="en-US" sz="1000" dirty="0"/>
              <a:t>At each Community Health Center and Hospital, we will query the EHR database to identify all female patients pregnant at the beginning of the two year enrollment period (1/1/2011-12/31/2012) or became pregnant during the two year enrollment period. The identification of the pregnant cohort uses an algorithm for EHRs developed by the Indian Health Service (1). </a:t>
            </a:r>
          </a:p>
          <a:p>
            <a:r>
              <a:rPr lang="en-US" sz="1000" dirty="0"/>
              <a:t>Inclusion criteria (please refer to Appendix D for ICD-9-CM and CPT Pregnancy Codes): </a:t>
            </a:r>
          </a:p>
          <a:p>
            <a:r>
              <a:rPr lang="en-US" sz="1000" dirty="0"/>
              <a:t>1. Date of birth between 1/1/1990 and 12/31/2000 </a:t>
            </a:r>
          </a:p>
          <a:p>
            <a:r>
              <a:rPr lang="en-US" sz="1000" dirty="0"/>
              <a:t>2. At least 1 primary care visit </a:t>
            </a:r>
          </a:p>
          <a:p>
            <a:endParaRPr lang="en-US" sz="1000" dirty="0"/>
          </a:p>
          <a:p>
            <a:r>
              <a:rPr lang="en-US" sz="1000" dirty="0"/>
              <a:t>AND at least one of the following: </a:t>
            </a:r>
          </a:p>
          <a:p>
            <a:r>
              <a:rPr lang="en-US" sz="1000" dirty="0"/>
              <a:t>1. A pregnancy-related or delivery ICD-9-CM code at any point of contact </a:t>
            </a:r>
          </a:p>
          <a:p>
            <a:r>
              <a:rPr lang="en-US" sz="1000" dirty="0"/>
              <a:t>2. A positive urine human chorionic gonadotropin (</a:t>
            </a:r>
            <a:r>
              <a:rPr lang="en-US" sz="1000" dirty="0" err="1"/>
              <a:t>hCG</a:t>
            </a:r>
            <a:r>
              <a:rPr lang="en-US" sz="1000" dirty="0"/>
              <a:t>) test result </a:t>
            </a:r>
          </a:p>
          <a:p>
            <a:r>
              <a:rPr lang="en-US" sz="1000" dirty="0"/>
              <a:t>3. Obstetric ultrasound determined from CPT codes </a:t>
            </a:r>
          </a:p>
          <a:p>
            <a:r>
              <a:rPr lang="en-US" sz="1000" dirty="0"/>
              <a:t>4. Obstetric ultrasound indicated in the narrative of the records using a keyword search </a:t>
            </a:r>
          </a:p>
          <a:p>
            <a:r>
              <a:rPr lang="en-US" sz="1000" dirty="0"/>
              <a:t>5. NOTE: If a patient has a pregnancy code followed by a spontaneous or induced abortion code, please flag the patient. </a:t>
            </a:r>
          </a:p>
          <a:p>
            <a:pPr eaLnBrk="1" hangingPunct="1">
              <a:spcBef>
                <a:spcPct val="0"/>
              </a:spcBef>
              <a:buFontTx/>
              <a:buAutoNum type="arabicPeriod"/>
              <a:defRPr/>
            </a:pPr>
            <a:endParaRPr lang="en-US" altLang="en-US" sz="1100" dirty="0">
              <a:solidFill>
                <a:srgbClr val="000000"/>
              </a:solidFill>
            </a:endParaRPr>
          </a:p>
          <a:p>
            <a:pPr>
              <a:defRPr/>
            </a:pPr>
            <a:endParaRPr lang="en-US" altLang="en-US" sz="1100" dirty="0"/>
          </a:p>
        </p:txBody>
      </p:sp>
      <p:sp>
        <p:nvSpPr>
          <p:cNvPr id="2765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41" indent="-285747">
              <a:defRPr>
                <a:solidFill>
                  <a:schemeClr val="tx1"/>
                </a:solidFill>
                <a:latin typeface="Arial" panose="020B0604020202020204" pitchFamily="34" charset="0"/>
              </a:defRPr>
            </a:lvl2pPr>
            <a:lvl3pPr marL="1142987" indent="-228597">
              <a:defRPr>
                <a:solidFill>
                  <a:schemeClr val="tx1"/>
                </a:solidFill>
                <a:latin typeface="Arial" panose="020B0604020202020204" pitchFamily="34" charset="0"/>
              </a:defRPr>
            </a:lvl3pPr>
            <a:lvl4pPr marL="1600182" indent="-228597">
              <a:defRPr>
                <a:solidFill>
                  <a:schemeClr val="tx1"/>
                </a:solidFill>
                <a:latin typeface="Arial" panose="020B0604020202020204" pitchFamily="34" charset="0"/>
              </a:defRPr>
            </a:lvl4pPr>
            <a:lvl5pPr marL="2057376" indent="-228597">
              <a:defRPr>
                <a:solidFill>
                  <a:schemeClr val="tx1"/>
                </a:solidFill>
                <a:latin typeface="Arial" panose="020B0604020202020204" pitchFamily="34" charset="0"/>
              </a:defRPr>
            </a:lvl5pPr>
            <a:lvl6pPr marL="2514571" indent="-228597" eaLnBrk="0" fontAlgn="base" hangingPunct="0">
              <a:spcBef>
                <a:spcPct val="0"/>
              </a:spcBef>
              <a:spcAft>
                <a:spcPct val="0"/>
              </a:spcAft>
              <a:defRPr>
                <a:solidFill>
                  <a:schemeClr val="tx1"/>
                </a:solidFill>
                <a:latin typeface="Arial" panose="020B0604020202020204" pitchFamily="34" charset="0"/>
              </a:defRPr>
            </a:lvl6pPr>
            <a:lvl7pPr marL="2971766" indent="-228597" eaLnBrk="0" fontAlgn="base" hangingPunct="0">
              <a:spcBef>
                <a:spcPct val="0"/>
              </a:spcBef>
              <a:spcAft>
                <a:spcPct val="0"/>
              </a:spcAft>
              <a:defRPr>
                <a:solidFill>
                  <a:schemeClr val="tx1"/>
                </a:solidFill>
                <a:latin typeface="Arial" panose="020B0604020202020204" pitchFamily="34" charset="0"/>
              </a:defRPr>
            </a:lvl7pPr>
            <a:lvl8pPr marL="3428961" indent="-228597" eaLnBrk="0" fontAlgn="base" hangingPunct="0">
              <a:spcBef>
                <a:spcPct val="0"/>
              </a:spcBef>
              <a:spcAft>
                <a:spcPct val="0"/>
              </a:spcAft>
              <a:defRPr>
                <a:solidFill>
                  <a:schemeClr val="tx1"/>
                </a:solidFill>
                <a:latin typeface="Arial" panose="020B0604020202020204" pitchFamily="34" charset="0"/>
              </a:defRPr>
            </a:lvl8pPr>
            <a:lvl9pPr marL="3886155" indent="-228597" eaLnBrk="0" fontAlgn="base" hangingPunct="0">
              <a:spcBef>
                <a:spcPct val="0"/>
              </a:spcBef>
              <a:spcAft>
                <a:spcPct val="0"/>
              </a:spcAft>
              <a:defRPr>
                <a:solidFill>
                  <a:schemeClr val="tx1"/>
                </a:solidFill>
                <a:latin typeface="Arial" panose="020B0604020202020204" pitchFamily="34" charset="0"/>
              </a:defRPr>
            </a:lvl9pPr>
          </a:lstStyle>
          <a:p>
            <a:fld id="{EF5370D6-802F-4440-86EB-810236440D38}" type="slidenum">
              <a:rPr lang="en-US" altLang="en-US" smtClean="0"/>
              <a:pPr/>
              <a:t>26</a:t>
            </a:fld>
            <a:endParaRPr lang="en-US" altLang="en-US"/>
          </a:p>
        </p:txBody>
      </p:sp>
    </p:spTree>
    <p:extLst>
      <p:ext uri="{BB962C8B-B14F-4D97-AF65-F5344CB8AC3E}">
        <p14:creationId xmlns:p14="http://schemas.microsoft.com/office/powerpoint/2010/main" val="235181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55AA3-9C9C-40E5-B643-537CCCC03CAB}" type="slidenum">
              <a:rPr lang="en-US" smtClean="0"/>
              <a:pPr/>
              <a:t>28</a:t>
            </a:fld>
            <a:endParaRPr lang="en-US" dirty="0"/>
          </a:p>
        </p:txBody>
      </p:sp>
    </p:spTree>
    <p:extLst>
      <p:ext uri="{BB962C8B-B14F-4D97-AF65-F5344CB8AC3E}">
        <p14:creationId xmlns:p14="http://schemas.microsoft.com/office/powerpoint/2010/main" val="2127394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956175" y="403225"/>
            <a:ext cx="2706688" cy="2030413"/>
          </a:xfrm>
          <a:ln/>
        </p:spPr>
      </p:sp>
      <p:sp>
        <p:nvSpPr>
          <p:cNvPr id="337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a:t>Glucose – need to add site B Bronx Lebanon once the glucose data has been reformatted</a:t>
            </a:r>
          </a:p>
          <a:p>
            <a:pPr>
              <a:defRPr/>
            </a:pPr>
            <a:endParaRPr lang="en-US" altLang="en-US" dirty="0"/>
          </a:p>
          <a:p>
            <a:pPr>
              <a:defRPr/>
            </a:pPr>
            <a:r>
              <a:rPr lang="en-US" altLang="en-US" dirty="0"/>
              <a:t>Overall p-values from mixed model with site as a random effect  Also tried including site as a fixed effect and saw similar results. </a:t>
            </a:r>
          </a:p>
          <a:p>
            <a:pPr>
              <a:defRPr/>
            </a:pPr>
            <a:endParaRPr lang="en-US" altLang="en-US" dirty="0"/>
          </a:p>
          <a:p>
            <a:pPr>
              <a:defRPr/>
            </a:pPr>
            <a:r>
              <a:rPr lang="en-US" altLang="en-US" dirty="0"/>
              <a:t>No significant </a:t>
            </a:r>
            <a:r>
              <a:rPr lang="en-US" altLang="en-US" dirty="0" err="1"/>
              <a:t>BMI_group</a:t>
            </a:r>
            <a:r>
              <a:rPr lang="en-US" altLang="en-US" dirty="0"/>
              <a:t>-by-site interactions</a:t>
            </a:r>
          </a:p>
          <a:p>
            <a:pPr>
              <a:defRPr/>
            </a:pPr>
            <a:endParaRPr lang="en-US" altLang="en-US" dirty="0"/>
          </a:p>
          <a:p>
            <a:pPr>
              <a:defRPr/>
            </a:pPr>
            <a:r>
              <a:rPr lang="en-US" altLang="en-US" dirty="0"/>
              <a:t>The same results hold (overall and post hoc) for all 4 labs when excluding pregnant females.</a:t>
            </a:r>
          </a:p>
        </p:txBody>
      </p:sp>
      <p:sp>
        <p:nvSpPr>
          <p:cNvPr id="337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3439">
              <a:defRPr>
                <a:solidFill>
                  <a:schemeClr val="tx1"/>
                </a:solidFill>
                <a:latin typeface="Arial" panose="020B0604020202020204" pitchFamily="34" charset="0"/>
              </a:defRPr>
            </a:lvl1pPr>
            <a:lvl2pPr marL="742941" indent="-285747" defTabSz="933439">
              <a:defRPr>
                <a:solidFill>
                  <a:schemeClr val="tx1"/>
                </a:solidFill>
                <a:latin typeface="Arial" panose="020B0604020202020204" pitchFamily="34" charset="0"/>
              </a:defRPr>
            </a:lvl2pPr>
            <a:lvl3pPr marL="1142987" indent="-228597" defTabSz="933439">
              <a:defRPr>
                <a:solidFill>
                  <a:schemeClr val="tx1"/>
                </a:solidFill>
                <a:latin typeface="Arial" panose="020B0604020202020204" pitchFamily="34" charset="0"/>
              </a:defRPr>
            </a:lvl3pPr>
            <a:lvl4pPr marL="1600182" indent="-228597" defTabSz="933439">
              <a:defRPr>
                <a:solidFill>
                  <a:schemeClr val="tx1"/>
                </a:solidFill>
                <a:latin typeface="Arial" panose="020B0604020202020204" pitchFamily="34" charset="0"/>
              </a:defRPr>
            </a:lvl4pPr>
            <a:lvl5pPr marL="2057376" indent="-228597" defTabSz="933439">
              <a:defRPr>
                <a:solidFill>
                  <a:schemeClr val="tx1"/>
                </a:solidFill>
                <a:latin typeface="Arial" panose="020B0604020202020204" pitchFamily="34" charset="0"/>
              </a:defRPr>
            </a:lvl5pPr>
            <a:lvl6pPr marL="2514571" indent="-228597" defTabSz="933439" eaLnBrk="0" fontAlgn="base" hangingPunct="0">
              <a:spcBef>
                <a:spcPct val="0"/>
              </a:spcBef>
              <a:spcAft>
                <a:spcPct val="0"/>
              </a:spcAft>
              <a:defRPr>
                <a:solidFill>
                  <a:schemeClr val="tx1"/>
                </a:solidFill>
                <a:latin typeface="Arial" panose="020B0604020202020204" pitchFamily="34" charset="0"/>
              </a:defRPr>
            </a:lvl6pPr>
            <a:lvl7pPr marL="2971766" indent="-228597" defTabSz="933439" eaLnBrk="0" fontAlgn="base" hangingPunct="0">
              <a:spcBef>
                <a:spcPct val="0"/>
              </a:spcBef>
              <a:spcAft>
                <a:spcPct val="0"/>
              </a:spcAft>
              <a:defRPr>
                <a:solidFill>
                  <a:schemeClr val="tx1"/>
                </a:solidFill>
                <a:latin typeface="Arial" panose="020B0604020202020204" pitchFamily="34" charset="0"/>
              </a:defRPr>
            </a:lvl7pPr>
            <a:lvl8pPr marL="3428961" indent="-228597" defTabSz="933439" eaLnBrk="0" fontAlgn="base" hangingPunct="0">
              <a:spcBef>
                <a:spcPct val="0"/>
              </a:spcBef>
              <a:spcAft>
                <a:spcPct val="0"/>
              </a:spcAft>
              <a:defRPr>
                <a:solidFill>
                  <a:schemeClr val="tx1"/>
                </a:solidFill>
                <a:latin typeface="Arial" panose="020B0604020202020204" pitchFamily="34" charset="0"/>
              </a:defRPr>
            </a:lvl8pPr>
            <a:lvl9pPr marL="3886155" indent="-228597" defTabSz="933439" eaLnBrk="0" fontAlgn="base" hangingPunct="0">
              <a:spcBef>
                <a:spcPct val="0"/>
              </a:spcBef>
              <a:spcAft>
                <a:spcPct val="0"/>
              </a:spcAft>
              <a:defRPr>
                <a:solidFill>
                  <a:schemeClr val="tx1"/>
                </a:solidFill>
                <a:latin typeface="Arial" panose="020B0604020202020204" pitchFamily="34" charset="0"/>
              </a:defRPr>
            </a:lvl9pPr>
          </a:lstStyle>
          <a:p>
            <a:pPr>
              <a:defRPr/>
            </a:pPr>
            <a:fld id="{A302C2DD-1FE4-4008-9023-BEED7A27B156}" type="slidenum">
              <a:rPr lang="en-US" altLang="en-US" smtClean="0">
                <a:solidFill>
                  <a:srgbClr val="000000"/>
                </a:solidFill>
                <a:latin typeface="Times New Roman" panose="02020603050405020304" pitchFamily="18" charset="0"/>
              </a:rPr>
              <a:pPr>
                <a:defRPr/>
              </a:pPr>
              <a:t>29</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25736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B7CF-3FC9-B14C-9A9C-5386F6568AA9}" type="slidenum">
              <a:rPr lang="en-US" smtClean="0"/>
              <a:t>30</a:t>
            </a:fld>
            <a:endParaRPr lang="en-US"/>
          </a:p>
        </p:txBody>
      </p:sp>
    </p:spTree>
    <p:extLst>
      <p:ext uri="{BB962C8B-B14F-4D97-AF65-F5344CB8AC3E}">
        <p14:creationId xmlns:p14="http://schemas.microsoft.com/office/powerpoint/2010/main" val="517789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956175" y="403225"/>
            <a:ext cx="2706688" cy="2030413"/>
          </a:xfrm>
          <a:ln/>
        </p:spPr>
      </p:sp>
      <p:sp>
        <p:nvSpPr>
          <p:cNvPr id="337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389">
              <a:defRPr/>
            </a:pPr>
            <a:r>
              <a:rPr lang="en-US" dirty="0"/>
              <a:t>Laboratory measures for hemoglobin A1c, total cholesterol, glucose and triglycerides were provided as indicators of nutritional status. The results for each of the four biomarkers were log-transformed and summarized in Figure 2 by BMI group. The analyses showed that there were statistically significant differences across the BMI groups for each of the four biomarkers. In addition, pairwise comparisons showed that glucose, total cholesterol, and triglycerides levels were significantly different between the overweight group and the normal group. The same was true for the obese group under all 4 biomarkers measured. All laboratory measures examined demonstrated a significant positive linear trend across increasing weight and BMI categories. </a:t>
            </a:r>
          </a:p>
          <a:p>
            <a:pPr>
              <a:defRPr/>
            </a:pPr>
            <a:endParaRPr lang="en-US" altLang="en-US" dirty="0"/>
          </a:p>
        </p:txBody>
      </p:sp>
      <p:sp>
        <p:nvSpPr>
          <p:cNvPr id="337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3439">
              <a:defRPr>
                <a:solidFill>
                  <a:schemeClr val="tx1"/>
                </a:solidFill>
                <a:latin typeface="Arial" panose="020B0604020202020204" pitchFamily="34" charset="0"/>
              </a:defRPr>
            </a:lvl1pPr>
            <a:lvl2pPr marL="742941" indent="-285747" defTabSz="933439">
              <a:defRPr>
                <a:solidFill>
                  <a:schemeClr val="tx1"/>
                </a:solidFill>
                <a:latin typeface="Arial" panose="020B0604020202020204" pitchFamily="34" charset="0"/>
              </a:defRPr>
            </a:lvl2pPr>
            <a:lvl3pPr marL="1142987" indent="-228597" defTabSz="933439">
              <a:defRPr>
                <a:solidFill>
                  <a:schemeClr val="tx1"/>
                </a:solidFill>
                <a:latin typeface="Arial" panose="020B0604020202020204" pitchFamily="34" charset="0"/>
              </a:defRPr>
            </a:lvl3pPr>
            <a:lvl4pPr marL="1600182" indent="-228597" defTabSz="933439">
              <a:defRPr>
                <a:solidFill>
                  <a:schemeClr val="tx1"/>
                </a:solidFill>
                <a:latin typeface="Arial" panose="020B0604020202020204" pitchFamily="34" charset="0"/>
              </a:defRPr>
            </a:lvl4pPr>
            <a:lvl5pPr marL="2057376" indent="-228597" defTabSz="933439">
              <a:defRPr>
                <a:solidFill>
                  <a:schemeClr val="tx1"/>
                </a:solidFill>
                <a:latin typeface="Arial" panose="020B0604020202020204" pitchFamily="34" charset="0"/>
              </a:defRPr>
            </a:lvl5pPr>
            <a:lvl6pPr marL="2514571" indent="-228597" defTabSz="933439" eaLnBrk="0" fontAlgn="base" hangingPunct="0">
              <a:spcBef>
                <a:spcPct val="0"/>
              </a:spcBef>
              <a:spcAft>
                <a:spcPct val="0"/>
              </a:spcAft>
              <a:defRPr>
                <a:solidFill>
                  <a:schemeClr val="tx1"/>
                </a:solidFill>
                <a:latin typeface="Arial" panose="020B0604020202020204" pitchFamily="34" charset="0"/>
              </a:defRPr>
            </a:lvl6pPr>
            <a:lvl7pPr marL="2971766" indent="-228597" defTabSz="933439" eaLnBrk="0" fontAlgn="base" hangingPunct="0">
              <a:spcBef>
                <a:spcPct val="0"/>
              </a:spcBef>
              <a:spcAft>
                <a:spcPct val="0"/>
              </a:spcAft>
              <a:defRPr>
                <a:solidFill>
                  <a:schemeClr val="tx1"/>
                </a:solidFill>
                <a:latin typeface="Arial" panose="020B0604020202020204" pitchFamily="34" charset="0"/>
              </a:defRPr>
            </a:lvl7pPr>
            <a:lvl8pPr marL="3428961" indent="-228597" defTabSz="933439" eaLnBrk="0" fontAlgn="base" hangingPunct="0">
              <a:spcBef>
                <a:spcPct val="0"/>
              </a:spcBef>
              <a:spcAft>
                <a:spcPct val="0"/>
              </a:spcAft>
              <a:defRPr>
                <a:solidFill>
                  <a:schemeClr val="tx1"/>
                </a:solidFill>
                <a:latin typeface="Arial" panose="020B0604020202020204" pitchFamily="34" charset="0"/>
              </a:defRPr>
            </a:lvl8pPr>
            <a:lvl9pPr marL="3886155" indent="-228597" defTabSz="933439" eaLnBrk="0" fontAlgn="base" hangingPunct="0">
              <a:spcBef>
                <a:spcPct val="0"/>
              </a:spcBef>
              <a:spcAft>
                <a:spcPct val="0"/>
              </a:spcAft>
              <a:defRPr>
                <a:solidFill>
                  <a:schemeClr val="tx1"/>
                </a:solidFill>
                <a:latin typeface="Arial" panose="020B0604020202020204" pitchFamily="34" charset="0"/>
              </a:defRPr>
            </a:lvl9pPr>
          </a:lstStyle>
          <a:p>
            <a:pPr>
              <a:defRPr/>
            </a:pPr>
            <a:fld id="{F87009ED-1519-4349-870B-0EF60A8ECD06}" type="slidenum">
              <a:rPr lang="en-US" altLang="en-US" smtClean="0">
                <a:solidFill>
                  <a:srgbClr val="000000"/>
                </a:solidFill>
                <a:latin typeface="Times New Roman" panose="02020603050405020304" pitchFamily="18" charset="0"/>
              </a:rPr>
              <a:pPr>
                <a:defRPr/>
              </a:pPr>
              <a:t>31</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32231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55AA3-9C9C-40E5-B643-537CCCC03CAB}" type="slidenum">
              <a:rPr lang="en-US" smtClean="0"/>
              <a:pPr/>
              <a:t>32</a:t>
            </a:fld>
            <a:endParaRPr lang="en-US" dirty="0"/>
          </a:p>
        </p:txBody>
      </p:sp>
    </p:spTree>
    <p:extLst>
      <p:ext uri="{BB962C8B-B14F-4D97-AF65-F5344CB8AC3E}">
        <p14:creationId xmlns:p14="http://schemas.microsoft.com/office/powerpoint/2010/main" val="406823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55AA3-9C9C-40E5-B643-537CCCC03CAB}" type="slidenum">
              <a:rPr lang="en-US" smtClean="0"/>
              <a:pPr/>
              <a:t>2</a:t>
            </a:fld>
            <a:endParaRPr lang="en-US" dirty="0"/>
          </a:p>
        </p:txBody>
      </p:sp>
    </p:spTree>
    <p:extLst>
      <p:ext uri="{BB962C8B-B14F-4D97-AF65-F5344CB8AC3E}">
        <p14:creationId xmlns:p14="http://schemas.microsoft.com/office/powerpoint/2010/main" val="67599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a:solidFill>
                  <a:prstClr val="black"/>
                </a:solidFill>
                <a:ea typeface="Arial" charset="0"/>
                <a:cs typeface="Arial" charset="0"/>
              </a:rPr>
              <a:t>The odds of having a low birth weight baby is 0.44 lower in obese compared to normal weight female adolescents.</a:t>
            </a:r>
          </a:p>
          <a:p>
            <a:endParaRPr lang="en-US" dirty="0"/>
          </a:p>
        </p:txBody>
      </p:sp>
      <p:sp>
        <p:nvSpPr>
          <p:cNvPr id="4" name="Slide Number Placeholder 3"/>
          <p:cNvSpPr>
            <a:spLocks noGrp="1"/>
          </p:cNvSpPr>
          <p:nvPr>
            <p:ph type="sldNum" sz="quarter" idx="10"/>
          </p:nvPr>
        </p:nvSpPr>
        <p:spPr/>
        <p:txBody>
          <a:bodyPr/>
          <a:lstStyle/>
          <a:p>
            <a:fld id="{A3E55AA3-9C9C-40E5-B643-537CCCC03CAB}" type="slidenum">
              <a:rPr lang="en-US" smtClean="0"/>
              <a:pPr/>
              <a:t>33</a:t>
            </a:fld>
            <a:endParaRPr lang="en-US" dirty="0"/>
          </a:p>
        </p:txBody>
      </p:sp>
    </p:spTree>
    <p:extLst>
      <p:ext uri="{BB962C8B-B14F-4D97-AF65-F5344CB8AC3E}">
        <p14:creationId xmlns:p14="http://schemas.microsoft.com/office/powerpoint/2010/main" val="3700890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5AA3-9C9C-40E5-B643-537CCCC03CAB}" type="slidenum">
              <a:rPr lang="en-US" smtClean="0"/>
              <a:pPr/>
              <a:t>34</a:t>
            </a:fld>
            <a:endParaRPr lang="en-US" dirty="0"/>
          </a:p>
        </p:txBody>
      </p:sp>
    </p:spTree>
    <p:extLst>
      <p:ext uri="{BB962C8B-B14F-4D97-AF65-F5344CB8AC3E}">
        <p14:creationId xmlns:p14="http://schemas.microsoft.com/office/powerpoint/2010/main" val="860684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881563" y="392113"/>
            <a:ext cx="2632075" cy="1973262"/>
          </a:xfrm>
          <a:ln/>
        </p:spPr>
      </p:sp>
      <p:sp>
        <p:nvSpPr>
          <p:cNvPr id="399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389">
              <a:defRPr/>
            </a:pPr>
            <a:r>
              <a:rPr lang="en-US" dirty="0">
                <a:latin typeface="Arial" charset="0"/>
              </a:rPr>
              <a:t>This table </a:t>
            </a:r>
            <a:r>
              <a:rPr lang="en-US" dirty="0"/>
              <a:t>shows that low birth weight (LBW) babies were more likely to be born to mothers who were underweight or normal weight. However, the large babies were more likely to be born to overweight or obese mothers. </a:t>
            </a:r>
          </a:p>
          <a:p>
            <a:pPr>
              <a:defRPr/>
            </a:pPr>
            <a:endParaRPr lang="en-US" altLang="en-US" dirty="0">
              <a:latin typeface="Arial" charset="0"/>
            </a:endParaRPr>
          </a:p>
        </p:txBody>
      </p:sp>
      <p:sp>
        <p:nvSpPr>
          <p:cNvPr id="3994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9628">
              <a:defRPr>
                <a:solidFill>
                  <a:schemeClr val="tx1"/>
                </a:solidFill>
                <a:latin typeface="Arial" panose="020B0604020202020204" pitchFamily="34" charset="0"/>
                <a:ea typeface="ＭＳ Ｐゴシック" panose="020B0600070205080204" pitchFamily="34" charset="-128"/>
              </a:defRPr>
            </a:lvl1pPr>
            <a:lvl2pPr marL="722305" indent="-274635" defTabSz="909628">
              <a:defRPr>
                <a:solidFill>
                  <a:schemeClr val="tx1"/>
                </a:solidFill>
                <a:latin typeface="Arial" panose="020B0604020202020204" pitchFamily="34" charset="0"/>
                <a:ea typeface="ＭＳ Ｐゴシック" panose="020B0600070205080204" pitchFamily="34" charset="-128"/>
              </a:defRPr>
            </a:lvl2pPr>
            <a:lvl3pPr marL="1112825" indent="-219073" defTabSz="909628">
              <a:defRPr>
                <a:solidFill>
                  <a:schemeClr val="tx1"/>
                </a:solidFill>
                <a:latin typeface="Arial" panose="020B0604020202020204" pitchFamily="34" charset="0"/>
                <a:ea typeface="ＭＳ Ｐゴシック" panose="020B0600070205080204" pitchFamily="34" charset="-128"/>
              </a:defRPr>
            </a:lvl3pPr>
            <a:lvl4pPr marL="1560495" indent="-219073" defTabSz="909628">
              <a:defRPr>
                <a:solidFill>
                  <a:schemeClr val="tx1"/>
                </a:solidFill>
                <a:latin typeface="Arial" panose="020B0604020202020204" pitchFamily="34" charset="0"/>
                <a:ea typeface="ＭＳ Ｐゴシック" panose="020B0600070205080204" pitchFamily="34" charset="-128"/>
              </a:defRPr>
            </a:lvl4pPr>
            <a:lvl5pPr marL="2006576" indent="-219073" defTabSz="909628">
              <a:defRPr>
                <a:solidFill>
                  <a:schemeClr val="tx1"/>
                </a:solidFill>
                <a:latin typeface="Arial" panose="020B0604020202020204" pitchFamily="34" charset="0"/>
                <a:ea typeface="ＭＳ Ｐゴシック" panose="020B0600070205080204" pitchFamily="34" charset="-128"/>
              </a:defRPr>
            </a:lvl5pPr>
            <a:lvl6pPr marL="2463772" indent="-219073" defTabSz="90962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20966" indent="-219073" defTabSz="90962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78161" indent="-219073" defTabSz="90962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35355" indent="-219073" defTabSz="90962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EAC0ED68-B95C-4484-AA42-242F3CC93BD7}" type="slidenum">
              <a:rPr lang="en-US" altLang="en-US" smtClean="0">
                <a:solidFill>
                  <a:srgbClr val="000000"/>
                </a:solidFill>
                <a:latin typeface="Times New Roman" panose="02020603050405020304" pitchFamily="18" charset="0"/>
              </a:rPr>
              <a:pPr>
                <a:defRPr/>
              </a:pPr>
              <a:t>35</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22475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55AA3-9C9C-40E5-B643-537CCCC03CAB}" type="slidenum">
              <a:rPr lang="en-US" smtClean="0"/>
              <a:pPr/>
              <a:t>43</a:t>
            </a:fld>
            <a:endParaRPr lang="en-US" dirty="0"/>
          </a:p>
        </p:txBody>
      </p:sp>
    </p:spTree>
    <p:extLst>
      <p:ext uri="{BB962C8B-B14F-4D97-AF65-F5344CB8AC3E}">
        <p14:creationId xmlns:p14="http://schemas.microsoft.com/office/powerpoint/2010/main" val="23022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55AA3-9C9C-40E5-B643-537CCCC03CAB}" type="slidenum">
              <a:rPr lang="en-US" smtClean="0"/>
              <a:pPr/>
              <a:t>44</a:t>
            </a:fld>
            <a:endParaRPr lang="en-US" dirty="0"/>
          </a:p>
        </p:txBody>
      </p:sp>
    </p:spTree>
    <p:extLst>
      <p:ext uri="{BB962C8B-B14F-4D97-AF65-F5344CB8AC3E}">
        <p14:creationId xmlns:p14="http://schemas.microsoft.com/office/powerpoint/2010/main" val="1523094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55AA3-9C9C-40E5-B643-537CCCC03CAB}" type="slidenum">
              <a:rPr lang="en-US" smtClean="0"/>
              <a:pPr/>
              <a:t>45</a:t>
            </a:fld>
            <a:endParaRPr lang="en-US" dirty="0"/>
          </a:p>
        </p:txBody>
      </p:sp>
    </p:spTree>
    <p:extLst>
      <p:ext uri="{BB962C8B-B14F-4D97-AF65-F5344CB8AC3E}">
        <p14:creationId xmlns:p14="http://schemas.microsoft.com/office/powerpoint/2010/main" val="1730616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E55AA3-9C9C-40E5-B643-537CCCC03CAB}" type="slidenum">
              <a:rPr lang="en-US" smtClean="0"/>
              <a:pPr/>
              <a:t>46</a:t>
            </a:fld>
            <a:endParaRPr lang="en-US" dirty="0"/>
          </a:p>
        </p:txBody>
      </p:sp>
    </p:spTree>
    <p:extLst>
      <p:ext uri="{BB962C8B-B14F-4D97-AF65-F5344CB8AC3E}">
        <p14:creationId xmlns:p14="http://schemas.microsoft.com/office/powerpoint/2010/main" val="288928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a:t>The Rockefeller University Center for Clinical and Translational Science (CCTS) partnered with Clinical Directors Network</a:t>
            </a:r>
            <a:r>
              <a:rPr lang="en-US" baseline="0" dirty="0"/>
              <a:t> </a:t>
            </a:r>
            <a:r>
              <a:rPr lang="en-US" dirty="0"/>
              <a:t>to create a community-engaged research navigation (</a:t>
            </a:r>
            <a:r>
              <a:rPr lang="en-US" dirty="0" err="1"/>
              <a:t>CEnR-Nav</a:t>
            </a:r>
            <a:r>
              <a:rPr lang="en-US" dirty="0"/>
              <a:t>) program to foster research pairing basic science and community-driven scientific aims. Through meetings and joint activities, the program facilitates building</a:t>
            </a:r>
            <a:r>
              <a:rPr lang="en-US" baseline="0" dirty="0"/>
              <a:t> community-academic </a:t>
            </a:r>
            <a:r>
              <a:rPr lang="en-US" dirty="0"/>
              <a:t>partnerships and the development and conduct of joint research protocols.</a:t>
            </a:r>
          </a:p>
          <a:p>
            <a:endParaRPr lang="en-US" dirty="0"/>
          </a:p>
          <a:p>
            <a:r>
              <a:rPr lang="en-US" dirty="0"/>
              <a:t>This model has been implemented for this</a:t>
            </a:r>
            <a:r>
              <a:rPr lang="en-US" baseline="0" dirty="0"/>
              <a:t> study and</a:t>
            </a:r>
            <a:r>
              <a:rPr lang="en-US" dirty="0"/>
              <a:t> has been especially</a:t>
            </a:r>
            <a:r>
              <a:rPr lang="en-US" baseline="0" dirty="0"/>
              <a:t> useful given that we have both clinicians and IT analysts present at monthly meetings allowing the opportunity to strategize collaboratively.  </a:t>
            </a:r>
          </a:p>
          <a:p>
            <a:endParaRPr lang="en-US" dirty="0"/>
          </a:p>
          <a:p>
            <a:endParaRPr lang="en-US" dirty="0"/>
          </a:p>
          <a:p>
            <a:r>
              <a:rPr lang="en-US" dirty="0"/>
              <a:t>The </a:t>
            </a:r>
            <a:r>
              <a:rPr lang="en-US" dirty="0" err="1"/>
              <a:t>CEnR-Nav</a:t>
            </a:r>
            <a:r>
              <a:rPr lang="en-US" dirty="0"/>
              <a:t> program provides a model for successfully engaging basic scientists with communities to advance and accelerate translational science</a:t>
            </a:r>
          </a:p>
        </p:txBody>
      </p:sp>
      <p:sp>
        <p:nvSpPr>
          <p:cNvPr id="4" name="Slide Number Placeholder 3"/>
          <p:cNvSpPr>
            <a:spLocks noGrp="1"/>
          </p:cNvSpPr>
          <p:nvPr>
            <p:ph type="sldNum" sz="quarter" idx="10"/>
          </p:nvPr>
        </p:nvSpPr>
        <p:spPr/>
        <p:txBody>
          <a:bodyPr/>
          <a:lstStyle/>
          <a:p>
            <a:fld id="{A3E55AA3-9C9C-40E5-B643-537CCCC03CAB}" type="slidenum">
              <a:rPr lang="en-US" smtClean="0"/>
              <a:pPr/>
              <a:t>4</a:t>
            </a:fld>
            <a:endParaRPr lang="en-US" dirty="0"/>
          </a:p>
        </p:txBody>
      </p:sp>
    </p:spTree>
    <p:extLst>
      <p:ext uri="{BB962C8B-B14F-4D97-AF65-F5344CB8AC3E}">
        <p14:creationId xmlns:p14="http://schemas.microsoft.com/office/powerpoint/2010/main" val="178257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BD REVISED</a:t>
            </a:r>
          </a:p>
        </p:txBody>
      </p:sp>
      <p:sp>
        <p:nvSpPr>
          <p:cNvPr id="4" name="Slide Number Placeholder 3"/>
          <p:cNvSpPr>
            <a:spLocks noGrp="1"/>
          </p:cNvSpPr>
          <p:nvPr>
            <p:ph type="sldNum" sz="quarter" idx="10"/>
          </p:nvPr>
        </p:nvSpPr>
        <p:spPr/>
        <p:txBody>
          <a:bodyPr/>
          <a:lstStyle/>
          <a:p>
            <a:fld id="{A3E55AA3-9C9C-40E5-B643-537CCCC03CAB}" type="slidenum">
              <a:rPr lang="en-US" smtClean="0"/>
              <a:pPr/>
              <a:t>5</a:t>
            </a:fld>
            <a:endParaRPr lang="en-US" dirty="0"/>
          </a:p>
        </p:txBody>
      </p:sp>
    </p:spTree>
    <p:extLst>
      <p:ext uri="{BB962C8B-B14F-4D97-AF65-F5344CB8AC3E}">
        <p14:creationId xmlns:p14="http://schemas.microsoft.com/office/powerpoint/2010/main" val="424138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5AA3-9C9C-40E5-B643-537CCCC03CAB}" type="slidenum">
              <a:rPr lang="en-US" smtClean="0"/>
              <a:pPr/>
              <a:t>6</a:t>
            </a:fld>
            <a:endParaRPr lang="en-US" dirty="0"/>
          </a:p>
        </p:txBody>
      </p:sp>
    </p:spTree>
    <p:extLst>
      <p:ext uri="{BB962C8B-B14F-4D97-AF65-F5344CB8AC3E}">
        <p14:creationId xmlns:p14="http://schemas.microsoft.com/office/powerpoint/2010/main" val="336437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xfrm>
            <a:off x="5165725" y="681038"/>
            <a:ext cx="2452688" cy="1839912"/>
          </a:xfrm>
          <a:ln/>
        </p:spPr>
      </p:sp>
      <p:sp>
        <p:nvSpPr>
          <p:cNvPr id="457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Arial" pitchFamily="34" charset="0"/>
              </a:rPr>
              <a:t>JNT</a:t>
            </a:r>
          </a:p>
        </p:txBody>
      </p:sp>
    </p:spTree>
    <p:extLst>
      <p:ext uri="{BB962C8B-B14F-4D97-AF65-F5344CB8AC3E}">
        <p14:creationId xmlns:p14="http://schemas.microsoft.com/office/powerpoint/2010/main" val="85664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lide Image Placeholder 1"/>
          <p:cNvSpPr>
            <a:spLocks noGrp="1" noRot="1" noChangeAspect="1" noTextEdit="1"/>
          </p:cNvSpPr>
          <p:nvPr>
            <p:ph type="sldImg"/>
          </p:nvPr>
        </p:nvSpPr>
        <p:spPr>
          <a:xfrm>
            <a:off x="3028950" y="857250"/>
            <a:ext cx="3086100" cy="2314575"/>
          </a:xfrm>
          <a:ln/>
        </p:spPr>
      </p:sp>
      <p:sp>
        <p:nvSpPr>
          <p:cNvPr id="515075" name="Notes Placeholder 2"/>
          <p:cNvSpPr>
            <a:spLocks noGrp="1"/>
          </p:cNvSpPr>
          <p:nvPr>
            <p:ph type="body" idx="1"/>
          </p:nvPr>
        </p:nvSpPr>
        <p:spPr>
          <a:ln/>
          <a:extLst/>
        </p:spPr>
        <p:txBody>
          <a:bodyPr/>
          <a:lstStyle/>
          <a:p>
            <a:pPr>
              <a:defRPr/>
            </a:pPr>
            <a:r>
              <a:rPr lang="en-US" b="1" dirty="0">
                <a:latin typeface="Arial" pitchFamily="34" charset="0"/>
              </a:rPr>
              <a:t>Dr. </a:t>
            </a:r>
            <a:r>
              <a:rPr lang="en-US" b="1" dirty="0" err="1">
                <a:latin typeface="Arial" pitchFamily="34" charset="0"/>
              </a:rPr>
              <a:t>Evering</a:t>
            </a:r>
            <a:r>
              <a:rPr lang="en-US" b="1" dirty="0">
                <a:latin typeface="Arial" pitchFamily="34" charset="0"/>
              </a:rPr>
              <a:t>/Dr.</a:t>
            </a:r>
            <a:r>
              <a:rPr lang="en-US" b="1" baseline="0" dirty="0">
                <a:latin typeface="Arial" pitchFamily="34" charset="0"/>
              </a:rPr>
              <a:t> </a:t>
            </a:r>
            <a:r>
              <a:rPr lang="en-US" b="1" baseline="0" dirty="0" err="1">
                <a:latin typeface="Arial" pitchFamily="34" charset="0"/>
              </a:rPr>
              <a:t>Pastagia</a:t>
            </a:r>
            <a:endParaRPr lang="en-US" b="1" baseline="0" dirty="0">
              <a:latin typeface="Arial" pitchFamily="34" charset="0"/>
            </a:endParaRPr>
          </a:p>
          <a:p>
            <a:pPr>
              <a:defRPr/>
            </a:pPr>
            <a:endParaRPr lang="en-US" baseline="0" dirty="0">
              <a:latin typeface="Arial" pitchFamily="34" charset="0"/>
            </a:endParaRPr>
          </a:p>
          <a:p>
            <a:pPr>
              <a:defRPr/>
            </a:pPr>
            <a:r>
              <a:rPr lang="en-US" baseline="0" dirty="0">
                <a:latin typeface="Arial" pitchFamily="34" charset="0"/>
              </a:rPr>
              <a:t>-</a:t>
            </a:r>
            <a:r>
              <a:rPr lang="en-US" dirty="0">
                <a:latin typeface="Arial" pitchFamily="34" charset="0"/>
              </a:rPr>
              <a:t>Recurrence was a topic that patients, clinicians, laboratory and clinical investigators were all concerned about</a:t>
            </a:r>
          </a:p>
          <a:p>
            <a:pPr marL="171329" indent="-171329">
              <a:buFontTx/>
              <a:buChar char="-"/>
              <a:defRPr/>
            </a:pPr>
            <a:endParaRPr lang="en-US" dirty="0">
              <a:latin typeface="Arial" pitchFamily="34" charset="0"/>
            </a:endParaRPr>
          </a:p>
        </p:txBody>
      </p:sp>
    </p:spTree>
    <p:extLst>
      <p:ext uri="{BB962C8B-B14F-4D97-AF65-F5344CB8AC3E}">
        <p14:creationId xmlns:p14="http://schemas.microsoft.com/office/powerpoint/2010/main" val="151798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8" indent="-171448" defTabSz="911291">
              <a:buFont typeface="Arial" panose="020B0604020202020204" pitchFamily="34" charset="0"/>
              <a:buChar char="•"/>
              <a:defRPr/>
            </a:pPr>
            <a:r>
              <a:rPr lang="en-US" dirty="0"/>
              <a:t>This community-academic partnership involves the creation of a multisite de-identified Electronic Health Records (EHR) database that will demonstrate the feasibility of using available measures conducted as part of routine clinical care to explore associations and identify targets for future interventions that address adolescent nutritional and pregnancy outcomes. </a:t>
            </a:r>
          </a:p>
          <a:p>
            <a:pPr marL="171448" indent="-171448">
              <a:buFont typeface="Arial" panose="020B0604020202020204" pitchFamily="34" charset="0"/>
              <a:buChar char="•"/>
            </a:pPr>
            <a:r>
              <a:rPr lang="en-US" dirty="0"/>
              <a:t>Currently in the second year of the project, a basic science/community-engaged “Big Data” collaborative study is being conducted to address the disproportionate health burdens experienced by overweight and obese adolescents and their infants up to the age of 24 months. </a:t>
            </a:r>
          </a:p>
          <a:p>
            <a:pPr marL="171448" indent="-171448">
              <a:buFont typeface="Arial" panose="020B0604020202020204" pitchFamily="34" charset="0"/>
              <a:buChar char="•"/>
            </a:pPr>
            <a:endParaRPr lang="en-US" b="0" dirty="0"/>
          </a:p>
          <a:p>
            <a:r>
              <a:rPr lang="en-US" b="0" dirty="0"/>
              <a:t>The </a:t>
            </a:r>
            <a:r>
              <a:rPr lang="en-US" b="0" dirty="0" err="1"/>
              <a:t>Sackler</a:t>
            </a:r>
            <a:r>
              <a:rPr lang="en-US" b="0" dirty="0"/>
              <a:t> Institute for Nutrition Science, a program of the New York Academy of Sciences, partnered with The Rockefeller University </a:t>
            </a:r>
            <a:r>
              <a:rPr lang="en-US" b="0" dirty="0" err="1"/>
              <a:t>Sackler</a:t>
            </a:r>
            <a:r>
              <a:rPr lang="en-US" b="0" dirty="0"/>
              <a:t> Center for Biomedicine and Nutrition, The Rockefeller University Center for Clinical and Translational Science, and Clinical Directors Network (CDN), to address knowledge gaps about the nutritional status of adolescent women in the New York City Metropolitan area. </a:t>
            </a:r>
            <a:r>
              <a:rPr lang="en-US" b="1" dirty="0"/>
              <a:t>The project’s model is to develop a collaboration with health centers serving low-income groups to describe their population using de-identified Electronic Health Records (EHR) and identify avenues for interventions. </a:t>
            </a:r>
          </a:p>
          <a:p>
            <a:r>
              <a:rPr lang="en-US" b="1" dirty="0"/>
              <a:t> </a:t>
            </a:r>
          </a:p>
          <a:p>
            <a:endParaRPr lang="en-US" dirty="0"/>
          </a:p>
        </p:txBody>
      </p:sp>
      <p:sp>
        <p:nvSpPr>
          <p:cNvPr id="4" name="Slide Number Placeholder 3"/>
          <p:cNvSpPr>
            <a:spLocks noGrp="1"/>
          </p:cNvSpPr>
          <p:nvPr>
            <p:ph type="sldNum" sz="quarter" idx="10"/>
          </p:nvPr>
        </p:nvSpPr>
        <p:spPr/>
        <p:txBody>
          <a:bodyPr/>
          <a:lstStyle/>
          <a:p>
            <a:fld id="{A3E55AA3-9C9C-40E5-B643-537CCCC03CAB}" type="slidenum">
              <a:rPr lang="en-US" smtClean="0"/>
              <a:pPr/>
              <a:t>10</a:t>
            </a:fld>
            <a:endParaRPr lang="en-US" dirty="0"/>
          </a:p>
        </p:txBody>
      </p:sp>
    </p:spTree>
    <p:extLst>
      <p:ext uri="{BB962C8B-B14F-4D97-AF65-F5344CB8AC3E}">
        <p14:creationId xmlns:p14="http://schemas.microsoft.com/office/powerpoint/2010/main" val="3089306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25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dirty="0">
              <a:ea typeface="ＭＳ Ｐゴシック" panose="020B0600070205080204" pitchFamily="34" charset="-128"/>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22305" indent="-274635">
              <a:defRPr>
                <a:solidFill>
                  <a:schemeClr val="tx1"/>
                </a:solidFill>
                <a:latin typeface="Arial" panose="020B0604020202020204" pitchFamily="34" charset="0"/>
                <a:ea typeface="MS PGothic" panose="020B0600070205080204" pitchFamily="34" charset="-128"/>
              </a:defRPr>
            </a:lvl2pPr>
            <a:lvl3pPr marL="1112825" indent="-219073">
              <a:defRPr>
                <a:solidFill>
                  <a:schemeClr val="tx1"/>
                </a:solidFill>
                <a:latin typeface="Arial" panose="020B0604020202020204" pitchFamily="34" charset="0"/>
                <a:ea typeface="MS PGothic" panose="020B0600070205080204" pitchFamily="34" charset="-128"/>
              </a:defRPr>
            </a:lvl3pPr>
            <a:lvl4pPr marL="1560495" indent="-219073">
              <a:defRPr>
                <a:solidFill>
                  <a:schemeClr val="tx1"/>
                </a:solidFill>
                <a:latin typeface="Arial" panose="020B0604020202020204" pitchFamily="34" charset="0"/>
                <a:ea typeface="MS PGothic" panose="020B0600070205080204" pitchFamily="34" charset="-128"/>
              </a:defRPr>
            </a:lvl4pPr>
            <a:lvl5pPr marL="2006576" indent="-219073">
              <a:defRPr>
                <a:solidFill>
                  <a:schemeClr val="tx1"/>
                </a:solidFill>
                <a:latin typeface="Arial" panose="020B0604020202020204" pitchFamily="34" charset="0"/>
                <a:ea typeface="MS PGothic" panose="020B0600070205080204" pitchFamily="34" charset="-128"/>
              </a:defRPr>
            </a:lvl5pPr>
            <a:lvl6pPr marL="2463772" indent="-21907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20966" indent="-21907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78161" indent="-21907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35355" indent="-21907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DA5366DB-7BC7-4A35-8A06-56DD32E76EAF}" type="slidenum">
              <a:rPr lang="en-US" altLang="en-US"/>
              <a:pPr>
                <a:defRPr/>
              </a:pPr>
              <a:t>21</a:t>
            </a:fld>
            <a:endParaRPr lang="en-US" altLang="en-US"/>
          </a:p>
        </p:txBody>
      </p:sp>
    </p:spTree>
    <p:extLst>
      <p:ext uri="{BB962C8B-B14F-4D97-AF65-F5344CB8AC3E}">
        <p14:creationId xmlns:p14="http://schemas.microsoft.com/office/powerpoint/2010/main" val="917226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04FE07E5-40DB-43EC-A3B8-354D6748A555}" type="datetime1">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E207-7526-4C84-96C1-AB393BCA22EA}" type="slidenum">
              <a:rPr lang="en-US" smtClean="0"/>
              <a:t>‹#›</a:t>
            </a:fld>
            <a:endParaRPr lang="en-US"/>
          </a:p>
        </p:txBody>
      </p:sp>
      <p:pic>
        <p:nvPicPr>
          <p:cNvPr id="10" name="Picture 9"/>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9633" y="92831"/>
            <a:ext cx="872221" cy="884295"/>
          </a:xfrm>
          <a:prstGeom prst="rect">
            <a:avLst/>
          </a:prstGeom>
          <a:noFill/>
          <a:ln>
            <a:noFill/>
          </a:ln>
          <a:ex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69200" y="139747"/>
            <a:ext cx="1081592" cy="687634"/>
          </a:xfrm>
          <a:prstGeom prst="rect">
            <a:avLst/>
          </a:prstGeom>
        </p:spPr>
      </p:pic>
    </p:spTree>
    <p:extLst>
      <p:ext uri="{BB962C8B-B14F-4D97-AF65-F5344CB8AC3E}">
        <p14:creationId xmlns:p14="http://schemas.microsoft.com/office/powerpoint/2010/main" val="350344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573EB-6E22-40C8-A5BB-BCB76C49261A}" type="datetime1">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E207-7526-4C84-96C1-AB393BCA22EA}" type="slidenum">
              <a:rPr lang="en-US" smtClean="0"/>
              <a:t>‹#›</a:t>
            </a:fld>
            <a:endParaRPr lang="en-US"/>
          </a:p>
        </p:txBody>
      </p:sp>
    </p:spTree>
    <p:extLst>
      <p:ext uri="{BB962C8B-B14F-4D97-AF65-F5344CB8AC3E}">
        <p14:creationId xmlns:p14="http://schemas.microsoft.com/office/powerpoint/2010/main" val="3226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459229"/>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6FD47AFB-65A4-4CD4-8E2B-6B5DCF336A6C}" type="datetime1">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E207-7526-4C84-96C1-AB393BCA22EA}" type="slidenum">
              <a:rPr lang="en-US" smtClean="0"/>
              <a:t>‹#›</a:t>
            </a:fld>
            <a:endParaRPr lang="en-US"/>
          </a:p>
        </p:txBody>
      </p:sp>
      <p:pic>
        <p:nvPicPr>
          <p:cNvPr id="10" name="Picture 9"/>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8213" y="167452"/>
            <a:ext cx="872221" cy="884295"/>
          </a:xfrm>
          <a:prstGeom prst="rect">
            <a:avLst/>
          </a:prstGeom>
          <a:noFill/>
          <a:ln>
            <a:noFill/>
          </a:ln>
          <a:ex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69200" y="139747"/>
            <a:ext cx="1081592" cy="687634"/>
          </a:xfrm>
          <a:prstGeom prst="rect">
            <a:avLst/>
          </a:prstGeom>
        </p:spPr>
      </p:pic>
    </p:spTree>
    <p:extLst>
      <p:ext uri="{BB962C8B-B14F-4D97-AF65-F5344CB8AC3E}">
        <p14:creationId xmlns:p14="http://schemas.microsoft.com/office/powerpoint/2010/main" val="173133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8"/>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15326A-DBA6-4378-8E69-99F168B55D9E}" type="datetime1">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CE207-7526-4C84-96C1-AB393BCA22EA}" type="slidenum">
              <a:rPr lang="en-US" smtClean="0"/>
              <a:t>‹#›</a:t>
            </a:fld>
            <a:endParaRPr lang="en-US"/>
          </a:p>
        </p:txBody>
      </p:sp>
    </p:spTree>
    <p:extLst>
      <p:ext uri="{BB962C8B-B14F-4D97-AF65-F5344CB8AC3E}">
        <p14:creationId xmlns:p14="http://schemas.microsoft.com/office/powerpoint/2010/main" val="84373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3"/>
            <a:ext cx="3703320" cy="736283"/>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3"/>
            <a:ext cx="3703320" cy="736283"/>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736C11-41A5-4538-A153-C0604D94A758}" type="datetime1">
              <a:rPr lang="en-US" smtClean="0"/>
              <a:t>9/15/2017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CE207-7526-4C84-96C1-AB393BCA22EA}" type="slidenum">
              <a:rPr lang="en-US" smtClean="0"/>
              <a:t>‹#›</a:t>
            </a:fld>
            <a:endParaRPr lang="en-US"/>
          </a:p>
        </p:txBody>
      </p:sp>
    </p:spTree>
    <p:extLst>
      <p:ext uri="{BB962C8B-B14F-4D97-AF65-F5344CB8AC3E}">
        <p14:creationId xmlns:p14="http://schemas.microsoft.com/office/powerpoint/2010/main" val="21192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F24AFE-7025-4D10-919E-66898020F2F8}" type="datetime1">
              <a:rPr lang="en-US" smtClean="0"/>
              <a:t>9/15/2017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CE207-7526-4C84-96C1-AB393BCA22EA}" type="slidenum">
              <a:rPr lang="en-US" smtClean="0"/>
              <a:t>‹#›</a:t>
            </a:fld>
            <a:endParaRPr lang="en-US"/>
          </a:p>
        </p:txBody>
      </p:sp>
    </p:spTree>
    <p:extLst>
      <p:ext uri="{BB962C8B-B14F-4D97-AF65-F5344CB8AC3E}">
        <p14:creationId xmlns:p14="http://schemas.microsoft.com/office/powerpoint/2010/main" val="304631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D9125CF-8A15-466F-8FF0-DD034077DF5A}" type="datetime1">
              <a:rPr lang="en-US" smtClean="0"/>
              <a:t>9/15/2017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6ACE207-7526-4C84-96C1-AB393BCA22EA}" type="slidenum">
              <a:rPr lang="en-US" smtClean="0"/>
              <a:t>‹#›</a:t>
            </a:fld>
            <a:endParaRPr lang="en-US"/>
          </a:p>
        </p:txBody>
      </p:sp>
      <p:pic>
        <p:nvPicPr>
          <p:cNvPr id="10" name="Picture 9"/>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8213" y="167452"/>
            <a:ext cx="872221" cy="884295"/>
          </a:xfrm>
          <a:prstGeom prst="rect">
            <a:avLst/>
          </a:prstGeom>
          <a:noFill/>
          <a:ln>
            <a:noFill/>
          </a:ln>
          <a:ex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69200" y="139747"/>
            <a:ext cx="1081592" cy="687634"/>
          </a:xfrm>
          <a:prstGeom prst="rect">
            <a:avLst/>
          </a:prstGeom>
        </p:spPr>
      </p:pic>
    </p:spTree>
    <p:extLst>
      <p:ext uri="{BB962C8B-B14F-4D97-AF65-F5344CB8AC3E}">
        <p14:creationId xmlns:p14="http://schemas.microsoft.com/office/powerpoint/2010/main" val="16263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2"/>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6" y="6459788"/>
            <a:ext cx="1963883" cy="365125"/>
          </a:xfrm>
        </p:spPr>
        <p:txBody>
          <a:bodyPr/>
          <a:lstStyle>
            <a:lvl1pPr algn="l">
              <a:defRPr/>
            </a:lvl1pPr>
          </a:lstStyle>
          <a:p>
            <a:fld id="{1FED0258-1C9B-4CDF-AE06-41CBD25EBBE5}" type="datetime1">
              <a:rPr lang="en-US" smtClean="0"/>
              <a:t>9/15/2017</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6ACE207-7526-4C84-96C1-AB393BCA22EA}" type="slidenum">
              <a:rPr lang="en-US" smtClean="0"/>
              <a:t>‹#›</a:t>
            </a:fld>
            <a:endParaRPr lang="en-US"/>
          </a:p>
        </p:txBody>
      </p:sp>
      <p:pic>
        <p:nvPicPr>
          <p:cNvPr id="10" name="Picture 9"/>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07361" y="152211"/>
            <a:ext cx="872221" cy="884295"/>
          </a:xfrm>
          <a:prstGeom prst="rect">
            <a:avLst/>
          </a:prstGeom>
          <a:noFill/>
          <a:ln>
            <a:noFill/>
          </a:ln>
          <a:ex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69200" y="139747"/>
            <a:ext cx="1081592" cy="687634"/>
          </a:xfrm>
          <a:prstGeom prst="rect">
            <a:avLst/>
          </a:prstGeom>
        </p:spPr>
      </p:pic>
    </p:spTree>
    <p:extLst>
      <p:ext uri="{BB962C8B-B14F-4D97-AF65-F5344CB8AC3E}">
        <p14:creationId xmlns:p14="http://schemas.microsoft.com/office/powerpoint/2010/main" val="12193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ong Image &amp; Cop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nchor="t">
            <a:normAutofit/>
          </a:bodyPr>
          <a:lstStyle>
            <a:lvl1pPr algn="l">
              <a:defRPr sz="3600" baseline="0">
                <a:solidFill>
                  <a:srgbClr val="A20815"/>
                </a:solidFill>
                <a:latin typeface="Arial"/>
                <a:cs typeface="Arial"/>
              </a:defRPr>
            </a:lvl1pPr>
          </a:lstStyle>
          <a:p>
            <a:r>
              <a:rPr lang="en-US" dirty="0"/>
              <a:t>Insert Title Here</a:t>
            </a:r>
            <a:br>
              <a:rPr lang="en-US" dirty="0"/>
            </a:br>
            <a:r>
              <a:rPr lang="en-US" dirty="0"/>
              <a:t>Long Image &amp; Copy</a:t>
            </a:r>
          </a:p>
        </p:txBody>
      </p:sp>
      <p:sp>
        <p:nvSpPr>
          <p:cNvPr id="10" name="Picture Placeholder 9"/>
          <p:cNvSpPr>
            <a:spLocks noGrp="1"/>
          </p:cNvSpPr>
          <p:nvPr>
            <p:ph type="pic" sz="quarter" idx="16"/>
          </p:nvPr>
        </p:nvSpPr>
        <p:spPr>
          <a:xfrm>
            <a:off x="863600" y="1417639"/>
            <a:ext cx="7416800" cy="2512523"/>
          </a:xfrm>
          <a:solidFill>
            <a:schemeClr val="tx1">
              <a:lumMod val="50000"/>
              <a:lumOff val="50000"/>
            </a:schemeClr>
          </a:solidFill>
        </p:spPr>
        <p:txBody>
          <a:bodyPr>
            <a:normAutofit/>
          </a:bodyPr>
          <a:lstStyle>
            <a:lvl1pPr marL="0" indent="0">
              <a:buNone/>
              <a:defRPr sz="1800">
                <a:solidFill>
                  <a:schemeClr val="tx1"/>
                </a:solidFill>
              </a:defRPr>
            </a:lvl1pPr>
          </a:lstStyle>
          <a:p>
            <a:r>
              <a:rPr lang="en-US"/>
              <a:t>Drag picture to placeholder or click icon to add</a:t>
            </a:r>
            <a:endParaRPr lang="en-US" dirty="0"/>
          </a:p>
        </p:txBody>
      </p:sp>
      <p:sp>
        <p:nvSpPr>
          <p:cNvPr id="15" name="Content Placeholder 3"/>
          <p:cNvSpPr>
            <a:spLocks noGrp="1"/>
          </p:cNvSpPr>
          <p:nvPr>
            <p:ph sz="half" idx="2"/>
          </p:nvPr>
        </p:nvSpPr>
        <p:spPr>
          <a:xfrm>
            <a:off x="863600" y="4067527"/>
            <a:ext cx="7416800" cy="1975644"/>
          </a:xfrm>
        </p:spPr>
        <p:txBody>
          <a:bodyPr lIns="0" tIns="0" rIns="0" bIns="0">
            <a:noAutofit/>
          </a:bodyPr>
          <a:lstStyle>
            <a:lvl1pPr marL="0" indent="0">
              <a:lnSpc>
                <a:spcPct val="90000"/>
              </a:lnSpc>
              <a:buFontTx/>
              <a:buNone/>
              <a:defRPr sz="1500" b="0">
                <a:solidFill>
                  <a:schemeClr val="tx1"/>
                </a:solidFill>
                <a:latin typeface="Arial"/>
                <a:cs typeface="Arial"/>
              </a:defRPr>
            </a:lvl1pPr>
            <a:lvl2pPr marL="0" indent="-137160">
              <a:lnSpc>
                <a:spcPct val="120000"/>
              </a:lnSpc>
              <a:buClr>
                <a:srgbClr val="8D8E8D"/>
              </a:buClr>
              <a:buFont typeface="Lucida Grande"/>
              <a:buChar char="-"/>
              <a:defRPr sz="1500">
                <a:solidFill>
                  <a:srgbClr val="8D8E8D"/>
                </a:solidFill>
                <a:latin typeface="Arial"/>
                <a:cs typeface="Arial"/>
              </a:defRPr>
            </a:lvl2pPr>
            <a:lvl3pPr marL="914400" indent="0">
              <a:buFontTx/>
              <a:buNone/>
              <a:defRPr sz="1500">
                <a:latin typeface="Arial"/>
                <a:cs typeface="Arial"/>
              </a:defRPr>
            </a:lvl3pPr>
            <a:lvl4pPr marL="1371600" indent="0">
              <a:buFontTx/>
              <a:buNone/>
              <a:defRPr sz="1500">
                <a:latin typeface="Arial"/>
                <a:cs typeface="Arial"/>
              </a:defRPr>
            </a:lvl4pPr>
            <a:lvl5pPr marL="1828800" indent="0">
              <a:buFontTx/>
              <a:buNone/>
              <a:defRPr sz="1500">
                <a:latin typeface="Arial"/>
                <a:cs typeface="Arial"/>
              </a:defRPr>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60496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8"/>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5"/>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900">
                <a:solidFill>
                  <a:srgbClr val="FFFFFF"/>
                </a:solidFill>
                <a:latin typeface="Times New Roman" panose="02020603050405020304" pitchFamily="18" charset="0"/>
              </a:defRPr>
            </a:lvl1pPr>
          </a:lstStyle>
          <a:p>
            <a:fld id="{CF27B376-6F0B-44CB-9A57-E3D374A4647E}" type="datetime1">
              <a:rPr lang="en-US" smtClean="0"/>
              <a:t>9/15/2017</a:t>
            </a:fld>
            <a:endParaRPr lang="en-US" dirty="0"/>
          </a:p>
        </p:txBody>
      </p:sp>
      <p:sp>
        <p:nvSpPr>
          <p:cNvPr id="5" name="Footer Placeholder 4"/>
          <p:cNvSpPr>
            <a:spLocks noGrp="1"/>
          </p:cNvSpPr>
          <p:nvPr>
            <p:ph type="ftr" sz="quarter" idx="3"/>
          </p:nvPr>
        </p:nvSpPr>
        <p:spPr>
          <a:xfrm>
            <a:off x="2764639" y="6459788"/>
            <a:ext cx="3617103" cy="365125"/>
          </a:xfrm>
          <a:prstGeom prst="rect">
            <a:avLst/>
          </a:prstGeom>
        </p:spPr>
        <p:txBody>
          <a:bodyPr vert="horz" lIns="91440" tIns="45720" rIns="91440" bIns="45720" rtlCol="0" anchor="ctr"/>
          <a:lstStyle>
            <a:lvl1pPr algn="ctr">
              <a:defRPr sz="900" cap="all" baseline="0">
                <a:solidFill>
                  <a:srgbClr val="FFFFFF"/>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7425348" y="6459788"/>
            <a:ext cx="984019" cy="365125"/>
          </a:xfrm>
          <a:prstGeom prst="rect">
            <a:avLst/>
          </a:prstGeom>
        </p:spPr>
        <p:txBody>
          <a:bodyPr vert="horz" lIns="91440" tIns="45720" rIns="91440" bIns="45720" rtlCol="0" anchor="ctr"/>
          <a:lstStyle>
            <a:lvl1pPr algn="r">
              <a:defRPr sz="1050">
                <a:solidFill>
                  <a:srgbClr val="FFFFFF"/>
                </a:solidFill>
                <a:latin typeface="Times New Roman" panose="02020603050405020304" pitchFamily="18" charset="0"/>
              </a:defRPr>
            </a:lvl1pPr>
          </a:lstStyle>
          <a:p>
            <a:fld id="{46ACE207-7526-4C84-96C1-AB393BCA22EA}" type="slidenum">
              <a:rPr lang="en-US" smtClean="0"/>
              <a:pPr/>
              <a:t>‹#›</a:t>
            </a:fld>
            <a:endParaRPr lang="en-US" dirty="0"/>
          </a:p>
        </p:txBody>
      </p:sp>
      <p:pic>
        <p:nvPicPr>
          <p:cNvPr id="11" name="Picture 10"/>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72939" y="139747"/>
            <a:ext cx="699400" cy="684432"/>
          </a:xfrm>
          <a:prstGeom prst="rect">
            <a:avLst/>
          </a:prstGeom>
          <a:noFill/>
          <a:ln>
            <a:noFill/>
          </a:ln>
          <a:extLst/>
        </p:spPr>
      </p:pic>
      <p:pic>
        <p:nvPicPr>
          <p:cNvPr id="15" name="Picture 14"/>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569200" y="139747"/>
            <a:ext cx="1081592" cy="687634"/>
          </a:xfrm>
          <a:prstGeom prst="rect">
            <a:avLst/>
          </a:prstGeom>
        </p:spPr>
      </p:pic>
    </p:spTree>
    <p:extLst>
      <p:ext uri="{BB962C8B-B14F-4D97-AF65-F5344CB8AC3E}">
        <p14:creationId xmlns:p14="http://schemas.microsoft.com/office/powerpoint/2010/main" val="1178602441"/>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panose="02020603050405020304"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panose="02020603050405020304"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jpeg"/><Relationship Id="rId4" Type="http://schemas.microsoft.com/office/2007/relationships/hdphoto" Target="../media/hdphoto1.wdp"/><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image" Target="../media/image28.jpe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9.wmf"/><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jpe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jpe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jpeg"/><Relationship Id="rId2" Type="http://schemas.openxmlformats.org/officeDocument/2006/relationships/hyperlink" Target="https://ncats.nih.gov/pubs/features/rockefeller" TargetMode="Externa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29.wmf"/><Relationship Id="rId5" Type="http://schemas.openxmlformats.org/officeDocument/2006/relationships/image" Target="../media/image51.png"/><Relationship Id="rId10" Type="http://schemas.openxmlformats.org/officeDocument/2006/relationships/image" Target="../media/image28.jpeg"/><Relationship Id="rId4" Type="http://schemas.microsoft.com/office/2007/relationships/hdphoto" Target="../media/hdphoto2.wdp"/><Relationship Id="rId9" Type="http://schemas.microsoft.com/office/2007/relationships/hdphoto" Target="../media/hdphoto3.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JNTobin@CDNetwork.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495300" y="1876560"/>
            <a:ext cx="8229600" cy="4157873"/>
          </a:xfrm>
          <a:prstGeom prst="rect">
            <a:avLst/>
          </a:prstGeom>
          <a:ln/>
        </p:spPr>
        <p:style>
          <a:lnRef idx="2">
            <a:schemeClr val="dk1"/>
          </a:lnRef>
          <a:fillRef idx="1">
            <a:schemeClr val="lt1"/>
          </a:fillRef>
          <a:effectRef idx="0">
            <a:schemeClr val="dk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endParaRPr lang="en-US" sz="1000" dirty="0"/>
          </a:p>
          <a:p>
            <a:pPr marL="0" indent="0" algn="ctr">
              <a:lnSpc>
                <a:spcPct val="80000"/>
              </a:lnSpc>
              <a:buNone/>
            </a:pPr>
            <a:endParaRPr lang="en-US" sz="1800" b="1" dirty="0"/>
          </a:p>
          <a:p>
            <a:pPr marL="0" indent="0" algn="ctr">
              <a:lnSpc>
                <a:spcPct val="80000"/>
              </a:lnSpc>
              <a:buNone/>
            </a:pPr>
            <a:endParaRPr lang="en-US" sz="1800" b="1" dirty="0"/>
          </a:p>
          <a:p>
            <a:pPr marL="0" indent="0" algn="ctr">
              <a:lnSpc>
                <a:spcPct val="80000"/>
              </a:lnSpc>
              <a:buNone/>
            </a:pPr>
            <a:r>
              <a:rPr lang="en-US" sz="2200" b="1" dirty="0"/>
              <a:t>Jonathan N. Tobin, PhD</a:t>
            </a:r>
          </a:p>
          <a:p>
            <a:pPr marL="0" indent="0" algn="ctr">
              <a:lnSpc>
                <a:spcPct val="80000"/>
              </a:lnSpc>
              <a:buNone/>
            </a:pPr>
            <a:r>
              <a:rPr lang="en-US" sz="1800" dirty="0"/>
              <a:t>President/CEO</a:t>
            </a:r>
            <a:br>
              <a:rPr lang="en-US" sz="1800" dirty="0"/>
            </a:br>
            <a:r>
              <a:rPr lang="en-US" sz="1800" b="1" dirty="0"/>
              <a:t>Clinical Directors Network, Inc. (CDN), New York NY</a:t>
            </a:r>
          </a:p>
          <a:p>
            <a:pPr marL="0" indent="0" algn="ctr">
              <a:lnSpc>
                <a:spcPct val="80000"/>
              </a:lnSpc>
              <a:buNone/>
            </a:pPr>
            <a:r>
              <a:rPr lang="en-US" sz="1800" dirty="0"/>
              <a:t>Co-Director, Community Engaged Research </a:t>
            </a:r>
            <a:br>
              <a:rPr lang="en-US" sz="1800" dirty="0"/>
            </a:br>
            <a:r>
              <a:rPr lang="en-US" sz="1800" b="1" dirty="0"/>
              <a:t>The Rockefeller University Center for Clinical and Translational Science, New York NY</a:t>
            </a:r>
          </a:p>
          <a:p>
            <a:pPr marL="0" indent="0" algn="ctr">
              <a:lnSpc>
                <a:spcPct val="80000"/>
              </a:lnSpc>
              <a:buNone/>
            </a:pPr>
            <a:r>
              <a:rPr lang="en-US" sz="1800" dirty="0"/>
              <a:t>Professor, Department of Epidemiology &amp; Population Health </a:t>
            </a:r>
            <a:br>
              <a:rPr lang="en-US" sz="1800" dirty="0"/>
            </a:br>
            <a:r>
              <a:rPr lang="en-US" sz="1800" b="1" dirty="0"/>
              <a:t>Albert Einstein College of Medicine/Montefiore Medical Center, Bronx NY</a:t>
            </a:r>
          </a:p>
          <a:p>
            <a:pPr marL="0" indent="0" algn="ctr">
              <a:lnSpc>
                <a:spcPct val="80000"/>
              </a:lnSpc>
              <a:buNone/>
            </a:pPr>
            <a:endParaRPr lang="en-US" sz="1050" b="1" dirty="0"/>
          </a:p>
          <a:p>
            <a:pPr marL="0" indent="0" algn="ctr">
              <a:lnSpc>
                <a:spcPct val="80000"/>
              </a:lnSpc>
              <a:buNone/>
            </a:pPr>
            <a:endParaRPr lang="en-US" sz="2000" b="1" dirty="0"/>
          </a:p>
          <a:p>
            <a:pPr marL="0" indent="0" algn="ctr">
              <a:lnSpc>
                <a:spcPct val="80000"/>
              </a:lnSpc>
              <a:buNone/>
            </a:pPr>
            <a:endParaRPr lang="en-US" sz="1800" b="1" dirty="0"/>
          </a:p>
        </p:txBody>
      </p:sp>
      <p:sp>
        <p:nvSpPr>
          <p:cNvPr id="8" name="Title 1"/>
          <p:cNvSpPr txBox="1">
            <a:spLocks/>
          </p:cNvSpPr>
          <p:nvPr/>
        </p:nvSpPr>
        <p:spPr>
          <a:xfrm>
            <a:off x="486064" y="-16007"/>
            <a:ext cx="8238836" cy="2419238"/>
          </a:xfrm>
          <a:prstGeom prst="rect">
            <a:avLst/>
          </a:prstGeom>
          <a:solidFill>
            <a:srgbClr val="2683C6"/>
          </a:solidFill>
          <a:ln>
            <a:solidFill>
              <a:schemeClr val="accent2">
                <a:lumMod val="20000"/>
                <a:lumOff val="80000"/>
              </a:schemeClr>
            </a:solid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chemeClr val="bg1"/>
                </a:solidFill>
                <a:effectLst>
                  <a:outerShdw blurRad="38100" dist="38100" dir="2700000" algn="tl">
                    <a:srgbClr val="000000">
                      <a:alpha val="43137"/>
                    </a:srgbClr>
                  </a:outerShdw>
                </a:effectLst>
              </a:rPr>
              <a:t>Little Data, </a:t>
            </a:r>
            <a:r>
              <a:rPr lang="en-US" sz="6000" b="1" dirty="0">
                <a:solidFill>
                  <a:schemeClr val="bg1"/>
                </a:solidFill>
                <a:effectLst>
                  <a:outerShdw blurRad="38100" dist="38100" dir="2700000" algn="tl">
                    <a:srgbClr val="000000">
                      <a:alpha val="43137"/>
                    </a:srgbClr>
                  </a:outerShdw>
                </a:effectLst>
              </a:rPr>
              <a:t>Big Data</a:t>
            </a:r>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Translational Research Partners </a:t>
            </a:r>
          </a:p>
          <a:p>
            <a:r>
              <a:rPr lang="en-US" sz="3200" b="1" dirty="0">
                <a:solidFill>
                  <a:schemeClr val="bg1"/>
                </a:solidFill>
                <a:effectLst>
                  <a:outerShdw blurRad="38100" dist="38100" dir="2700000" algn="tl">
                    <a:srgbClr val="000000">
                      <a:alpha val="43137"/>
                    </a:srgbClr>
                  </a:outerShdw>
                </a:effectLst>
              </a:rPr>
              <a:t>Across the Spectrum</a:t>
            </a:r>
          </a:p>
        </p:txBody>
      </p:sp>
      <p:sp>
        <p:nvSpPr>
          <p:cNvPr id="2" name="Slide Number Placeholder 1"/>
          <p:cNvSpPr>
            <a:spLocks noGrp="1"/>
          </p:cNvSpPr>
          <p:nvPr>
            <p:ph type="sldNum" sz="quarter" idx="12"/>
          </p:nvPr>
        </p:nvSpPr>
        <p:spPr/>
        <p:txBody>
          <a:bodyPr/>
          <a:lstStyle/>
          <a:p>
            <a:fld id="{3926BE2D-92B7-42B9-91FD-6F38234A664A}" type="slidenum">
              <a:rPr lang="en-US" smtClean="0"/>
              <a:pPr/>
              <a:t>1</a:t>
            </a:fld>
            <a:endParaRPr lang="en-US"/>
          </a:p>
        </p:txBody>
      </p:sp>
      <p:sp>
        <p:nvSpPr>
          <p:cNvPr id="3" name="Rectangle 2"/>
          <p:cNvSpPr/>
          <p:nvPr/>
        </p:nvSpPr>
        <p:spPr>
          <a:xfrm>
            <a:off x="495300" y="4800158"/>
            <a:ext cx="8229600" cy="1292662"/>
          </a:xfrm>
          <a:prstGeom prst="rect">
            <a:avLst/>
          </a:prstGeom>
        </p:spPr>
        <p:txBody>
          <a:bodyPr wrap="square">
            <a:spAutoFit/>
          </a:bodyPr>
          <a:lstStyle/>
          <a:p>
            <a:pPr algn="ctr"/>
            <a:r>
              <a:rPr lang="en-US" sz="1300" b="1" dirty="0"/>
              <a:t>Presented at:</a:t>
            </a:r>
          </a:p>
          <a:p>
            <a:pPr algn="ctr"/>
            <a:r>
              <a:rPr lang="en-US" sz="1300" dirty="0" err="1"/>
              <a:t>Meharry</a:t>
            </a:r>
            <a:r>
              <a:rPr lang="en-US" sz="1300" dirty="0"/>
              <a:t> – Vanderbilt </a:t>
            </a:r>
            <a:r>
              <a:rPr lang="en-US" sz="1300" dirty="0"/>
              <a:t>Community Engaged Research Core </a:t>
            </a:r>
            <a:br>
              <a:rPr lang="en-US" sz="1300" dirty="0"/>
            </a:br>
            <a:r>
              <a:rPr lang="en-US" sz="1300" dirty="0"/>
              <a:t>Advancing the Science of Community Engaged Research (</a:t>
            </a:r>
            <a:r>
              <a:rPr lang="en-US" sz="1300" dirty="0" err="1"/>
              <a:t>CEnR</a:t>
            </a:r>
            <a:r>
              <a:rPr lang="en-US" sz="1300" dirty="0"/>
              <a:t>)</a:t>
            </a:r>
          </a:p>
          <a:p>
            <a:pPr algn="ctr"/>
            <a:r>
              <a:rPr lang="en-US" sz="1300" dirty="0"/>
              <a:t>Association of American Medical Colleges</a:t>
            </a:r>
          </a:p>
          <a:p>
            <a:pPr algn="ctr"/>
            <a:r>
              <a:rPr lang="en-US" sz="1300" dirty="0"/>
              <a:t>Washington, DC</a:t>
            </a:r>
          </a:p>
          <a:p>
            <a:pPr algn="ctr"/>
            <a:r>
              <a:rPr lang="en-US" sz="1300" dirty="0"/>
              <a:t>September 15, 2017 </a:t>
            </a:r>
          </a:p>
        </p:txBody>
      </p:sp>
      <p:pic>
        <p:nvPicPr>
          <p:cNvPr id="15" name="Picture 14"/>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654" y="6085074"/>
            <a:ext cx="776292" cy="774704"/>
          </a:xfrm>
          <a:prstGeom prst="rect">
            <a:avLst/>
          </a:prstGeom>
          <a:noFill/>
          <a:ln>
            <a:noFill/>
          </a:ln>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6394" y="6190801"/>
            <a:ext cx="885946" cy="563250"/>
          </a:xfrm>
          <a:prstGeom prst="rect">
            <a:avLst/>
          </a:prstGeom>
        </p:spPr>
      </p:pic>
    </p:spTree>
    <p:extLst>
      <p:ext uri="{BB962C8B-B14F-4D97-AF65-F5344CB8AC3E}">
        <p14:creationId xmlns:p14="http://schemas.microsoft.com/office/powerpoint/2010/main" val="174033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449263" y="1092200"/>
            <a:ext cx="827432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200" b="1" dirty="0">
                <a:solidFill>
                  <a:srgbClr val="1735A3"/>
                </a:solidFill>
                <a:latin typeface="Calibri" panose="020F0502020204030204" pitchFamily="34" charset="0"/>
                <a:ea typeface="MS PGothic" panose="020B0600070205080204" pitchFamily="34" charset="-128"/>
              </a:rPr>
              <a:t>OBJECTIVES</a:t>
            </a:r>
          </a:p>
          <a:p>
            <a:pPr algn="ctr" eaLnBrk="1" hangingPunct="1">
              <a:spcBef>
                <a:spcPct val="0"/>
              </a:spcBef>
              <a:buClrTx/>
              <a:buSzTx/>
              <a:buFontTx/>
              <a:buNone/>
            </a:pPr>
            <a:endParaRPr lang="en-US" altLang="en-US" sz="3200" b="1" dirty="0">
              <a:solidFill>
                <a:srgbClr val="1735A3"/>
              </a:solidFill>
              <a:latin typeface="Calibri" panose="020F0502020204030204" pitchFamily="34" charset="0"/>
              <a:ea typeface="MS PGothic" panose="020B0600070205080204" pitchFamily="34" charset="-128"/>
            </a:endParaRPr>
          </a:p>
          <a:p>
            <a:pPr algn="just">
              <a:spcBef>
                <a:spcPct val="0"/>
              </a:spcBef>
              <a:buClrTx/>
              <a:buSzTx/>
              <a:buNone/>
            </a:pPr>
            <a:r>
              <a:rPr lang="en-US" altLang="en-US" sz="2000" dirty="0">
                <a:solidFill>
                  <a:srgbClr val="000000"/>
                </a:solidFill>
                <a:latin typeface="Calibri" panose="020F0502020204030204" pitchFamily="34" charset="0"/>
                <a:ea typeface="MS PGothic" panose="020B0600070205080204" pitchFamily="34" charset="-128"/>
              </a:rPr>
              <a:t>To evaluate the comparative effectiveness of a CHW/</a:t>
            </a:r>
            <a:r>
              <a:rPr lang="en-US" altLang="en-US" sz="2000" dirty="0" err="1">
                <a:solidFill>
                  <a:srgbClr val="000000"/>
                </a:solidFill>
                <a:latin typeface="Calibri" panose="020F0502020204030204" pitchFamily="34" charset="0"/>
                <a:ea typeface="MS PGothic" panose="020B0600070205080204" pitchFamily="34" charset="-128"/>
              </a:rPr>
              <a:t>Promotora</a:t>
            </a:r>
            <a:r>
              <a:rPr lang="en-US" altLang="en-US" sz="2000" dirty="0">
                <a:solidFill>
                  <a:srgbClr val="000000"/>
                </a:solidFill>
                <a:latin typeface="Calibri" panose="020F0502020204030204" pitchFamily="34" charset="0"/>
                <a:ea typeface="MS PGothic" panose="020B0600070205080204" pitchFamily="34" charset="-128"/>
              </a:rPr>
              <a:t>-delivered home intervention (Experimental Group) as compared to Usual Care (Control Group) on the primary patient-centered and clinical outcome (SSTI recurrence rates) and secondary patient-centered outcomes (pain, depression, quality of life, care satisfaction) and public health outcomes (household transmission) using a two-arm randomized controlled trial (RCT).</a:t>
            </a:r>
          </a:p>
          <a:p>
            <a:pPr eaLnBrk="1" hangingPunct="1">
              <a:spcBef>
                <a:spcPct val="0"/>
              </a:spcBef>
              <a:buClrTx/>
              <a:buSzTx/>
              <a:buFontTx/>
              <a:buNone/>
            </a:pPr>
            <a:endParaRPr lang="en-US" altLang="en-US" sz="1600" dirty="0">
              <a:solidFill>
                <a:srgbClr val="000000"/>
              </a:solidFill>
              <a:latin typeface="Calibri" panose="020F0502020204030204" pitchFamily="34" charset="0"/>
              <a:ea typeface="MS PGothic" panose="020B0600070205080204" pitchFamily="34" charset="-128"/>
            </a:endParaRPr>
          </a:p>
          <a:p>
            <a:pPr eaLnBrk="1" hangingPunct="1">
              <a:spcBef>
                <a:spcPct val="0"/>
              </a:spcBef>
              <a:buClrTx/>
              <a:buSzTx/>
              <a:buFontTx/>
              <a:buNone/>
            </a:pPr>
            <a:r>
              <a:rPr lang="en-US" altLang="en-US" sz="1600" dirty="0">
                <a:solidFill>
                  <a:srgbClr val="000000"/>
                </a:solidFill>
                <a:latin typeface="Calibri" panose="020F0502020204030204" pitchFamily="34" charset="0"/>
                <a:ea typeface="MS PGothic" panose="020B0600070205080204" pitchFamily="34" charset="-128"/>
              </a:rPr>
              <a:t> </a:t>
            </a:r>
          </a:p>
          <a:p>
            <a:pPr eaLnBrk="1" hangingPunct="1">
              <a:spcBef>
                <a:spcPct val="0"/>
              </a:spcBef>
              <a:buClrTx/>
              <a:buSzTx/>
              <a:buFontTx/>
              <a:buNone/>
            </a:pPr>
            <a:endParaRPr lang="en-US" altLang="en-US" sz="1600" dirty="0">
              <a:solidFill>
                <a:srgbClr val="000000"/>
              </a:solidFill>
              <a:latin typeface="Calibri" panose="020F0502020204030204" pitchFamily="34" charset="0"/>
              <a:ea typeface="MS PGothic" panose="020B0600070205080204" pitchFamily="34" charset="-128"/>
            </a:endParaRPr>
          </a:p>
          <a:p>
            <a:pPr eaLnBrk="1" hangingPunct="1">
              <a:spcBef>
                <a:spcPct val="0"/>
              </a:spcBef>
              <a:buClrTx/>
              <a:buSzTx/>
              <a:buFontTx/>
              <a:buNone/>
            </a:pPr>
            <a:endParaRPr lang="en-US" altLang="en-US" sz="1500" dirty="0">
              <a:solidFill>
                <a:srgbClr val="000000"/>
              </a:solidFill>
              <a:latin typeface="Calibri" panose="020F0502020204030204" pitchFamily="34" charset="0"/>
              <a:ea typeface="MS PGothic" panose="020B0600070205080204" pitchFamily="34" charset="-128"/>
            </a:endParaRPr>
          </a:p>
          <a:p>
            <a:pPr eaLnBrk="1" hangingPunct="1">
              <a:spcBef>
                <a:spcPct val="0"/>
              </a:spcBef>
              <a:buClrTx/>
              <a:buSzTx/>
              <a:buFontTx/>
              <a:buNone/>
            </a:pPr>
            <a:endParaRPr lang="en-US" altLang="en-US" sz="1300" dirty="0">
              <a:solidFill>
                <a:srgbClr val="000000"/>
              </a:solidFill>
              <a:latin typeface="Calibri" panose="020F0502020204030204" pitchFamily="34" charset="0"/>
              <a:ea typeface="MS PGothic" panose="020B0600070205080204" pitchFamily="34" charset="-128"/>
            </a:endParaRPr>
          </a:p>
        </p:txBody>
      </p:sp>
      <p:sp>
        <p:nvSpPr>
          <p:cNvPr id="2" name="Slide Number Placeholder 1"/>
          <p:cNvSpPr>
            <a:spLocks noGrp="1"/>
          </p:cNvSpPr>
          <p:nvPr>
            <p:ph type="sldNum" sz="quarter" idx="12"/>
          </p:nvPr>
        </p:nvSpPr>
        <p:spPr/>
        <p:txBody>
          <a:bodyPr/>
          <a:lstStyle/>
          <a:p>
            <a:fld id="{46ACE207-7526-4C84-96C1-AB393BCA22EA}" type="slidenum">
              <a:rPr lang="en-US" smtClean="0"/>
              <a:t>10</a:t>
            </a:fld>
            <a:endParaRPr lang="en-US"/>
          </a:p>
        </p:txBody>
      </p:sp>
    </p:spTree>
    <p:extLst>
      <p:ext uri="{BB962C8B-B14F-4D97-AF65-F5344CB8AC3E}">
        <p14:creationId xmlns:p14="http://schemas.microsoft.com/office/powerpoint/2010/main" val="275232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221" y="967836"/>
            <a:ext cx="7207779" cy="500063"/>
          </a:xfrm>
        </p:spPr>
        <p:txBody>
          <a:bodyPr>
            <a:noAutofit/>
          </a:bodyPr>
          <a:lstStyle/>
          <a:p>
            <a:pPr algn="ctr">
              <a:defRPr/>
            </a:pPr>
            <a:r>
              <a:rPr lang="en-US" sz="2400" b="1" dirty="0">
                <a:solidFill>
                  <a:srgbClr val="1735A3"/>
                </a:solidFill>
                <a:latin typeface="Gill Sans MT" panose="020B0502020104020203" pitchFamily="34" charset="0"/>
              </a:rPr>
              <a:t>CAMP2 Participating Sites</a:t>
            </a:r>
          </a:p>
        </p:txBody>
      </p:sp>
      <p:graphicFrame>
        <p:nvGraphicFramePr>
          <p:cNvPr id="17" name="Table 16"/>
          <p:cNvGraphicFramePr>
            <a:graphicFrameLocks noGrp="1"/>
          </p:cNvGraphicFramePr>
          <p:nvPr>
            <p:extLst>
              <p:ext uri="{D42A27DB-BD31-4B8C-83A1-F6EECF244321}">
                <p14:modId xmlns:p14="http://schemas.microsoft.com/office/powerpoint/2010/main" val="3400355559"/>
              </p:ext>
            </p:extLst>
          </p:nvPr>
        </p:nvGraphicFramePr>
        <p:xfrm>
          <a:off x="3836826" y="1612378"/>
          <a:ext cx="5083761" cy="4207020"/>
        </p:xfrm>
        <a:graphic>
          <a:graphicData uri="http://schemas.openxmlformats.org/drawingml/2006/table">
            <a:tbl>
              <a:tblPr firstRow="1" bandRow="1">
                <a:tableStyleId>{5C22544A-7EE6-4342-B048-85BDC9FD1C3A}</a:tableStyleId>
              </a:tblPr>
              <a:tblGrid>
                <a:gridCol w="2601112">
                  <a:extLst>
                    <a:ext uri="{9D8B030D-6E8A-4147-A177-3AD203B41FA5}">
                      <a16:colId xmlns:a16="http://schemas.microsoft.com/office/drawing/2014/main" val="20000"/>
                    </a:ext>
                  </a:extLst>
                </a:gridCol>
                <a:gridCol w="2482649">
                  <a:extLst>
                    <a:ext uri="{9D8B030D-6E8A-4147-A177-3AD203B41FA5}">
                      <a16:colId xmlns:a16="http://schemas.microsoft.com/office/drawing/2014/main" val="20001"/>
                    </a:ext>
                  </a:extLst>
                </a:gridCol>
              </a:tblGrid>
              <a:tr h="352811">
                <a:tc>
                  <a:txBody>
                    <a:bodyPr/>
                    <a:lstStyle/>
                    <a:p>
                      <a:r>
                        <a:rPr lang="en-US" sz="1600" dirty="0">
                          <a:latin typeface="Gill Sans MT" panose="020B0502020104020203" pitchFamily="34" charset="0"/>
                        </a:rPr>
                        <a:t>Participating Sites</a:t>
                      </a:r>
                    </a:p>
                  </a:txBody>
                  <a:tcPr marL="91413" marR="91413" marT="45728" marB="45728"/>
                </a:tc>
                <a:tc>
                  <a:txBody>
                    <a:bodyPr/>
                    <a:lstStyle/>
                    <a:p>
                      <a:r>
                        <a:rPr lang="en-US" sz="1600" dirty="0">
                          <a:latin typeface="Gill Sans MT" panose="020B0502020104020203" pitchFamily="34" charset="0"/>
                        </a:rPr>
                        <a:t>Clinician</a:t>
                      </a:r>
                      <a:r>
                        <a:rPr lang="en-US" sz="1600" baseline="0" dirty="0">
                          <a:latin typeface="Gill Sans MT" panose="020B0502020104020203" pitchFamily="34" charset="0"/>
                        </a:rPr>
                        <a:t> Stakeholders</a:t>
                      </a:r>
                      <a:endParaRPr lang="en-US" sz="1600" dirty="0">
                        <a:latin typeface="Gill Sans MT" panose="020B0502020104020203" pitchFamily="34" charset="0"/>
                      </a:endParaRPr>
                    </a:p>
                  </a:txBody>
                  <a:tcPr marL="91413" marR="91413" marT="45728" marB="45728"/>
                </a:tc>
                <a:extLst>
                  <a:ext uri="{0D108BD9-81ED-4DB2-BD59-A6C34878D82A}">
                    <a16:rowId xmlns:a16="http://schemas.microsoft.com/office/drawing/2014/main" val="10000"/>
                  </a:ext>
                </a:extLst>
              </a:tr>
              <a:tr h="236340">
                <a:tc>
                  <a:txBody>
                    <a:bodyPr/>
                    <a:lstStyle/>
                    <a:p>
                      <a:r>
                        <a:rPr lang="en-US" sz="1200" dirty="0">
                          <a:latin typeface="Gill Sans MT" panose="020B0502020104020203" pitchFamily="34" charset="0"/>
                        </a:rPr>
                        <a:t>Open</a:t>
                      </a:r>
                      <a:r>
                        <a:rPr lang="en-US" sz="1200" baseline="0" dirty="0">
                          <a:latin typeface="Gill Sans MT" panose="020B0502020104020203" pitchFamily="34" charset="0"/>
                        </a:rPr>
                        <a:t> Door Family Medical Center</a:t>
                      </a:r>
                    </a:p>
                    <a:p>
                      <a:r>
                        <a:rPr lang="en-US" sz="1200" i="1" baseline="0" dirty="0">
                          <a:latin typeface="Gill Sans MT" panose="020B0502020104020203" pitchFamily="34" charset="0"/>
                        </a:rPr>
                        <a:t>Mt. </a:t>
                      </a:r>
                      <a:r>
                        <a:rPr lang="en-US" sz="1200" i="1" baseline="0" dirty="0" err="1">
                          <a:latin typeface="Gill Sans MT" panose="020B0502020104020203" pitchFamily="34" charset="0"/>
                        </a:rPr>
                        <a:t>Kisco</a:t>
                      </a:r>
                      <a:r>
                        <a:rPr lang="en-US" sz="1200" i="1" baseline="0" dirty="0">
                          <a:latin typeface="Gill Sans MT" panose="020B0502020104020203" pitchFamily="34" charset="0"/>
                        </a:rPr>
                        <a:t>, NY</a:t>
                      </a:r>
                      <a:endParaRPr lang="en-US" sz="1200" i="1" dirty="0">
                        <a:latin typeface="Gill Sans MT" panose="020B0502020104020203" pitchFamily="34" charset="0"/>
                      </a:endParaRPr>
                    </a:p>
                  </a:txBody>
                  <a:tcPr marL="91413" marR="91413" marT="45728" marB="45728"/>
                </a:tc>
                <a:tc>
                  <a:txBody>
                    <a:bodyPr/>
                    <a:lstStyle/>
                    <a:p>
                      <a:r>
                        <a:rPr lang="en-US" sz="1200" dirty="0">
                          <a:latin typeface="Gill Sans MT" panose="020B0502020104020203" pitchFamily="34" charset="0"/>
                        </a:rPr>
                        <a:t>Daren Wu, MD</a:t>
                      </a:r>
                    </a:p>
                    <a:p>
                      <a:r>
                        <a:rPr lang="en-US" sz="1200" dirty="0">
                          <a:latin typeface="Gill Sans MT" panose="020B0502020104020203" pitchFamily="34" charset="0"/>
                        </a:rPr>
                        <a:t>Asaf Cohen, MD</a:t>
                      </a:r>
                    </a:p>
                  </a:txBody>
                  <a:tcPr marL="91413" marR="91413" marT="45728" marB="45728"/>
                </a:tc>
                <a:extLst>
                  <a:ext uri="{0D108BD9-81ED-4DB2-BD59-A6C34878D82A}">
                    <a16:rowId xmlns:a16="http://schemas.microsoft.com/office/drawing/2014/main" val="10001"/>
                  </a:ext>
                </a:extLst>
              </a:tr>
              <a:tr h="653729">
                <a:tc>
                  <a:txBody>
                    <a:bodyPr/>
                    <a:lstStyle/>
                    <a:p>
                      <a:r>
                        <a:rPr lang="en-US" sz="1200" dirty="0">
                          <a:latin typeface="Gill Sans MT" panose="020B0502020104020203" pitchFamily="34" charset="0"/>
                        </a:rPr>
                        <a:t>Urban Health Plan</a:t>
                      </a:r>
                    </a:p>
                    <a:p>
                      <a:r>
                        <a:rPr lang="en-US" sz="1200" i="1" dirty="0">
                          <a:latin typeface="Gill Sans MT" panose="020B0502020104020203" pitchFamily="34" charset="0"/>
                        </a:rPr>
                        <a:t>Bronx, NY</a:t>
                      </a:r>
                    </a:p>
                    <a:p>
                      <a:r>
                        <a:rPr lang="en-US" sz="1200" i="1" dirty="0">
                          <a:latin typeface="Gill Sans MT" panose="020B0502020104020203" pitchFamily="34" charset="0"/>
                        </a:rPr>
                        <a:t>Corona, NY</a:t>
                      </a:r>
                    </a:p>
                  </a:txBody>
                  <a:tcPr marL="91413" marR="91413" marT="45728" marB="45728"/>
                </a:tc>
                <a:tc>
                  <a:txBody>
                    <a:bodyPr/>
                    <a:lstStyle/>
                    <a:p>
                      <a:r>
                        <a:rPr lang="en-US" sz="1200" dirty="0">
                          <a:latin typeface="Gill Sans MT" panose="020B0502020104020203" pitchFamily="34" charset="0"/>
                        </a:rPr>
                        <a:t>Claude </a:t>
                      </a:r>
                      <a:r>
                        <a:rPr lang="en-US" sz="1200" dirty="0" err="1">
                          <a:latin typeface="Gill Sans MT" panose="020B0502020104020203" pitchFamily="34" charset="0"/>
                        </a:rPr>
                        <a:t>Parola</a:t>
                      </a:r>
                      <a:r>
                        <a:rPr lang="en-US" sz="1200" dirty="0">
                          <a:latin typeface="Gill Sans MT" panose="020B0502020104020203" pitchFamily="34" charset="0"/>
                        </a:rPr>
                        <a:t>,</a:t>
                      </a:r>
                      <a:r>
                        <a:rPr lang="en-US" sz="1200" baseline="0" dirty="0">
                          <a:latin typeface="Gill Sans MT" panose="020B0502020104020203" pitchFamily="34" charset="0"/>
                        </a:rPr>
                        <a:t> MD</a:t>
                      </a:r>
                    </a:p>
                    <a:p>
                      <a:r>
                        <a:rPr lang="en-US" sz="1200" dirty="0">
                          <a:latin typeface="Gill Sans MT" panose="020B0502020104020203" pitchFamily="34" charset="0"/>
                        </a:rPr>
                        <a:t>Tracie Urban, RN, BSN</a:t>
                      </a:r>
                    </a:p>
                  </a:txBody>
                  <a:tcPr marL="91413" marR="91413" marT="45728" marB="45728"/>
                </a:tc>
                <a:extLst>
                  <a:ext uri="{0D108BD9-81ED-4DB2-BD59-A6C34878D82A}">
                    <a16:rowId xmlns:a16="http://schemas.microsoft.com/office/drawing/2014/main" val="10002"/>
                  </a:ext>
                </a:extLst>
              </a:tr>
              <a:tr h="563418">
                <a:tc>
                  <a:txBody>
                    <a:bodyPr/>
                    <a:lstStyle/>
                    <a:p>
                      <a:pPr marL="0" marR="0" lvl="0" indent="0" algn="l" defTabSz="457182"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Community</a:t>
                      </a:r>
                      <a:r>
                        <a:rPr lang="en-US" sz="1200" baseline="0" dirty="0">
                          <a:latin typeface="Gill Sans MT" panose="020B0502020104020203" pitchFamily="34" charset="0"/>
                        </a:rPr>
                        <a:t> HealthCare Network</a:t>
                      </a:r>
                      <a:endParaRPr lang="en-US" sz="1200" dirty="0">
                        <a:latin typeface="Gill Sans MT" panose="020B0502020104020203" pitchFamily="34" charset="0"/>
                      </a:endParaRPr>
                    </a:p>
                    <a:p>
                      <a:r>
                        <a:rPr lang="en-US" sz="1200" i="1" dirty="0">
                          <a:latin typeface="Gill Sans MT" panose="020B0502020104020203" pitchFamily="34" charset="0"/>
                        </a:rPr>
                        <a:t>Bronx, NY</a:t>
                      </a:r>
                    </a:p>
                    <a:p>
                      <a:r>
                        <a:rPr lang="en-US" sz="1200" i="1" dirty="0">
                          <a:latin typeface="Gill Sans MT" panose="020B0502020104020203" pitchFamily="34" charset="0"/>
                        </a:rPr>
                        <a:t>Jamaica, NY</a:t>
                      </a:r>
                    </a:p>
                  </a:txBody>
                  <a:tcPr marL="91413" marR="91413" marT="45728" marB="45728"/>
                </a:tc>
                <a:tc>
                  <a:txBody>
                    <a:bodyPr/>
                    <a:lstStyle/>
                    <a:p>
                      <a:r>
                        <a:rPr lang="en-US" sz="1200" dirty="0">
                          <a:latin typeface="Gill Sans MT" panose="020B0502020104020203" pitchFamily="34" charset="0"/>
                        </a:rPr>
                        <a:t>Satoko Kanahara, MD</a:t>
                      </a:r>
                    </a:p>
                  </a:txBody>
                  <a:tcPr marL="91413" marR="91413" marT="45728" marB="45728"/>
                </a:tc>
                <a:extLst>
                  <a:ext uri="{0D108BD9-81ED-4DB2-BD59-A6C34878D82A}">
                    <a16:rowId xmlns:a16="http://schemas.microsoft.com/office/drawing/2014/main" val="10003"/>
                  </a:ext>
                </a:extLst>
              </a:tr>
              <a:tr h="209649">
                <a:tc>
                  <a:txBody>
                    <a:bodyPr/>
                    <a:lstStyle/>
                    <a:p>
                      <a:r>
                        <a:rPr lang="en-US" sz="1200" dirty="0">
                          <a:latin typeface="Gill Sans MT" panose="020B0502020104020203" pitchFamily="34" charset="0"/>
                        </a:rPr>
                        <a:t>Metropolitan Hospital</a:t>
                      </a:r>
                    </a:p>
                    <a:p>
                      <a:r>
                        <a:rPr lang="en-US" sz="1200" i="1" dirty="0">
                          <a:latin typeface="Gill Sans MT" panose="020B0502020104020203" pitchFamily="34" charset="0"/>
                        </a:rPr>
                        <a:t>New</a:t>
                      </a:r>
                      <a:r>
                        <a:rPr lang="en-US" sz="1200" i="1" baseline="0" dirty="0">
                          <a:latin typeface="Gill Sans MT" panose="020B0502020104020203" pitchFamily="34" charset="0"/>
                        </a:rPr>
                        <a:t> York, NY</a:t>
                      </a:r>
                      <a:endParaRPr lang="en-US" sz="1200" i="1" dirty="0">
                        <a:latin typeface="Gill Sans MT" panose="020B0502020104020203" pitchFamily="34" charset="0"/>
                      </a:endParaRPr>
                    </a:p>
                  </a:txBody>
                  <a:tcPr marL="91413" marR="91413" marT="45728" marB="45728"/>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Getaw Worku </a:t>
                      </a:r>
                      <a:r>
                        <a:rPr lang="en-US" sz="1200" dirty="0" err="1">
                          <a:latin typeface="Gill Sans MT" panose="020B0502020104020203" pitchFamily="34" charset="0"/>
                        </a:rPr>
                        <a:t>Hassen</a:t>
                      </a:r>
                      <a:r>
                        <a:rPr lang="en-US" sz="1200" dirty="0">
                          <a:latin typeface="Gill Sans MT" panose="020B0502020104020203" pitchFamily="34" charset="0"/>
                        </a:rPr>
                        <a:t>, MD, PhD</a:t>
                      </a:r>
                    </a:p>
                  </a:txBody>
                  <a:tcPr marL="91413" marR="91413" marT="45728" marB="45728"/>
                </a:tc>
                <a:extLst>
                  <a:ext uri="{0D108BD9-81ED-4DB2-BD59-A6C34878D82A}">
                    <a16:rowId xmlns:a16="http://schemas.microsoft.com/office/drawing/2014/main" val="10004"/>
                  </a:ext>
                </a:extLst>
              </a:tr>
              <a:tr h="334324">
                <a:tc>
                  <a:txBody>
                    <a:bodyPr/>
                    <a:lstStyle/>
                    <a:p>
                      <a:r>
                        <a:rPr lang="en-US" sz="1200" dirty="0">
                          <a:latin typeface="Gill Sans MT" panose="020B0502020104020203" pitchFamily="34" charset="0"/>
                        </a:rPr>
                        <a:t>Lutheran Medical</a:t>
                      </a:r>
                      <a:r>
                        <a:rPr lang="en-US" sz="1200" baseline="0" dirty="0">
                          <a:latin typeface="Gill Sans MT" panose="020B0502020104020203" pitchFamily="34" charset="0"/>
                        </a:rPr>
                        <a:t> Center</a:t>
                      </a:r>
                    </a:p>
                    <a:p>
                      <a:r>
                        <a:rPr lang="en-US" sz="1200" i="1" baseline="0" dirty="0">
                          <a:latin typeface="Gill Sans MT" panose="020B0502020104020203" pitchFamily="34" charset="0"/>
                        </a:rPr>
                        <a:t>Brooklyn, NY</a:t>
                      </a:r>
                      <a:endParaRPr lang="en-US" sz="1200" i="1" dirty="0">
                        <a:latin typeface="Gill Sans MT" panose="020B0502020104020203" pitchFamily="34" charset="0"/>
                      </a:endParaRPr>
                    </a:p>
                  </a:txBody>
                  <a:tcPr marL="91413" marR="91413" marT="45728" marB="45728"/>
                </a:tc>
                <a:tc>
                  <a:txBody>
                    <a:bodyPr/>
                    <a:lstStyle/>
                    <a:p>
                      <a:r>
                        <a:rPr lang="en-US" sz="1200" dirty="0">
                          <a:latin typeface="Gill Sans MT" panose="020B0502020104020203" pitchFamily="34" charset="0"/>
                        </a:rPr>
                        <a:t>Barry</a:t>
                      </a:r>
                      <a:r>
                        <a:rPr lang="en-US" sz="1200" baseline="0" dirty="0">
                          <a:latin typeface="Gill Sans MT" panose="020B0502020104020203" pitchFamily="34" charset="0"/>
                        </a:rPr>
                        <a:t> Kohn, MD</a:t>
                      </a:r>
                    </a:p>
                    <a:p>
                      <a:r>
                        <a:rPr lang="en-US" sz="1200" baseline="0" dirty="0">
                          <a:latin typeface="Gill Sans MT" panose="020B0502020104020203" pitchFamily="34" charset="0"/>
                        </a:rPr>
                        <a:t>Paula Clemons, PA</a:t>
                      </a:r>
                      <a:endParaRPr lang="en-US" sz="1200" dirty="0">
                        <a:latin typeface="Gill Sans MT" panose="020B0502020104020203" pitchFamily="34" charset="0"/>
                      </a:endParaRPr>
                    </a:p>
                  </a:txBody>
                  <a:tcPr marL="91413" marR="91413" marT="45728" marB="45728"/>
                </a:tc>
                <a:extLst>
                  <a:ext uri="{0D108BD9-81ED-4DB2-BD59-A6C34878D82A}">
                    <a16:rowId xmlns:a16="http://schemas.microsoft.com/office/drawing/2014/main" val="10005"/>
                  </a:ext>
                </a:extLst>
              </a:tr>
              <a:tr h="902344">
                <a:tc>
                  <a:txBody>
                    <a:bodyPr/>
                    <a:lstStyle/>
                    <a:p>
                      <a:r>
                        <a:rPr lang="en-US" sz="1200" dirty="0">
                          <a:latin typeface="Gill Sans MT" panose="020B0502020104020203" pitchFamily="34" charset="0"/>
                        </a:rPr>
                        <a:t>Coney Island Hospital</a:t>
                      </a:r>
                    </a:p>
                    <a:p>
                      <a:r>
                        <a:rPr lang="en-US" sz="1200" i="1" dirty="0">
                          <a:latin typeface="Gill Sans MT" panose="020B0502020104020203" pitchFamily="34" charset="0"/>
                        </a:rPr>
                        <a:t>Brooklyn, NY</a:t>
                      </a:r>
                    </a:p>
                  </a:txBody>
                  <a:tcPr marL="91413" marR="91413" marT="45728" marB="45728"/>
                </a:tc>
                <a:tc>
                  <a:txBody>
                    <a:bodyPr/>
                    <a:lstStyle/>
                    <a:p>
                      <a:r>
                        <a:rPr lang="en-US" sz="1200" dirty="0">
                          <a:latin typeface="Gill Sans MT" panose="020B0502020104020203" pitchFamily="34" charset="0"/>
                        </a:rPr>
                        <a:t>Regina</a:t>
                      </a:r>
                      <a:r>
                        <a:rPr lang="en-US" sz="1200" baseline="0" dirty="0">
                          <a:latin typeface="Gill Sans MT" panose="020B0502020104020203" pitchFamily="34" charset="0"/>
                        </a:rPr>
                        <a:t> Hammock, DO</a:t>
                      </a:r>
                    </a:p>
                    <a:p>
                      <a:r>
                        <a:rPr lang="en-US" sz="1200" baseline="0" dirty="0">
                          <a:latin typeface="Gill Sans MT" panose="020B0502020104020203" pitchFamily="34" charset="0"/>
                        </a:rPr>
                        <a:t>Slava Gladstein, DO</a:t>
                      </a:r>
                    </a:p>
                    <a:p>
                      <a:r>
                        <a:rPr lang="en-US" sz="1200" baseline="0" dirty="0">
                          <a:latin typeface="Gill Sans MT" panose="020B0502020104020203" pitchFamily="34" charset="0"/>
                        </a:rPr>
                        <a:t>Jessica Padron, PA</a:t>
                      </a:r>
                    </a:p>
                    <a:p>
                      <a:r>
                        <a:rPr lang="en-US" sz="1200" baseline="0" dirty="0">
                          <a:latin typeface="Gill Sans MT" panose="020B0502020104020203" pitchFamily="34" charset="0"/>
                        </a:rPr>
                        <a:t>Glenn Donovan, DPM</a:t>
                      </a:r>
                    </a:p>
                    <a:p>
                      <a:r>
                        <a:rPr lang="en-US" sz="1200" baseline="0" dirty="0">
                          <a:latin typeface="Gill Sans MT" panose="020B0502020104020203" pitchFamily="34" charset="0"/>
                        </a:rPr>
                        <a:t>Mark </a:t>
                      </a:r>
                      <a:r>
                        <a:rPr lang="en-US" sz="1200" baseline="0" dirty="0" err="1">
                          <a:latin typeface="Gill Sans MT" panose="020B0502020104020203" pitchFamily="34" charset="0"/>
                        </a:rPr>
                        <a:t>Trezia</a:t>
                      </a:r>
                      <a:r>
                        <a:rPr lang="en-US" sz="1200" baseline="0" dirty="0">
                          <a:latin typeface="Gill Sans MT" panose="020B0502020104020203" pitchFamily="34" charset="0"/>
                        </a:rPr>
                        <a:t>, DPM</a:t>
                      </a:r>
                    </a:p>
                    <a:p>
                      <a:r>
                        <a:rPr lang="en-US" sz="1200" baseline="0" dirty="0">
                          <a:latin typeface="Gill Sans MT" panose="020B0502020104020203" pitchFamily="34" charset="0"/>
                        </a:rPr>
                        <a:t>Rosalie Nguyen, DO, MS</a:t>
                      </a:r>
                      <a:endParaRPr lang="en-US" sz="1200" dirty="0">
                        <a:latin typeface="Gill Sans MT" panose="020B0502020104020203" pitchFamily="34" charset="0"/>
                      </a:endParaRPr>
                    </a:p>
                  </a:txBody>
                  <a:tcPr marL="91413" marR="91413" marT="45728" marB="45728"/>
                </a:tc>
                <a:extLst>
                  <a:ext uri="{0D108BD9-81ED-4DB2-BD59-A6C34878D82A}">
                    <a16:rowId xmlns:a16="http://schemas.microsoft.com/office/drawing/2014/main" val="10006"/>
                  </a:ext>
                </a:extLst>
              </a:tr>
            </a:tbl>
          </a:graphicData>
        </a:graphic>
      </p:graphicFrame>
      <p:grpSp>
        <p:nvGrpSpPr>
          <p:cNvPr id="18" name="Group 15"/>
          <p:cNvGrpSpPr>
            <a:grpSpLocks/>
          </p:cNvGrpSpPr>
          <p:nvPr/>
        </p:nvGrpSpPr>
        <p:grpSpPr bwMode="auto">
          <a:xfrm>
            <a:off x="259027" y="1024028"/>
            <a:ext cx="3057687" cy="4579489"/>
            <a:chOff x="757240" y="17805880"/>
            <a:chExt cx="3657600" cy="5840563"/>
          </a:xfrm>
        </p:grpSpPr>
        <p:pic>
          <p:nvPicPr>
            <p:cNvPr id="19"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1" y="17805880"/>
              <a:ext cx="3652839" cy="196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7240" y="19878831"/>
              <a:ext cx="3657600" cy="376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Box 16"/>
          <p:cNvSpPr txBox="1">
            <a:spLocks noChangeArrowheads="1"/>
          </p:cNvSpPr>
          <p:nvPr/>
        </p:nvSpPr>
        <p:spPr bwMode="auto">
          <a:xfrm>
            <a:off x="3057657" y="1024027"/>
            <a:ext cx="346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dirty="0"/>
              <a:t>*</a:t>
            </a:r>
            <a:endParaRPr lang="en-US" altLang="en-US" dirty="0"/>
          </a:p>
        </p:txBody>
      </p:sp>
      <p:sp>
        <p:nvSpPr>
          <p:cNvPr id="22" name="TextBox 71"/>
          <p:cNvSpPr txBox="1">
            <a:spLocks noChangeArrowheads="1"/>
          </p:cNvSpPr>
          <p:nvPr/>
        </p:nvSpPr>
        <p:spPr bwMode="auto">
          <a:xfrm>
            <a:off x="1669668" y="2303186"/>
            <a:ext cx="346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dirty="0"/>
              <a:t>*</a:t>
            </a:r>
            <a:endParaRPr lang="en-US" altLang="en-US" dirty="0"/>
          </a:p>
        </p:txBody>
      </p:sp>
      <p:sp>
        <p:nvSpPr>
          <p:cNvPr id="23" name="TextBox 72"/>
          <p:cNvSpPr txBox="1">
            <a:spLocks noChangeArrowheads="1"/>
          </p:cNvSpPr>
          <p:nvPr/>
        </p:nvSpPr>
        <p:spPr bwMode="auto">
          <a:xfrm>
            <a:off x="555727" y="4345931"/>
            <a:ext cx="312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dirty="0"/>
              <a:t>*</a:t>
            </a:r>
            <a:endParaRPr lang="en-US" altLang="en-US" dirty="0"/>
          </a:p>
        </p:txBody>
      </p:sp>
      <p:grpSp>
        <p:nvGrpSpPr>
          <p:cNvPr id="14" name="Group 19"/>
          <p:cNvGrpSpPr>
            <a:grpSpLocks/>
          </p:cNvGrpSpPr>
          <p:nvPr/>
        </p:nvGrpSpPr>
        <p:grpSpPr bwMode="auto">
          <a:xfrm>
            <a:off x="259027" y="5603518"/>
            <a:ext cx="3535363" cy="738664"/>
            <a:chOff x="732639" y="22886902"/>
            <a:chExt cx="3534561" cy="738560"/>
          </a:xfrm>
        </p:grpSpPr>
        <p:sp>
          <p:nvSpPr>
            <p:cNvPr id="15" name="TextBox 63"/>
            <p:cNvSpPr txBox="1">
              <a:spLocks noChangeArrowheads="1"/>
            </p:cNvSpPr>
            <p:nvPr/>
          </p:nvSpPr>
          <p:spPr bwMode="auto">
            <a:xfrm>
              <a:off x="732639" y="22886902"/>
              <a:ext cx="3534561" cy="73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MS PGothic" panose="020B0600070205080204" pitchFamily="34" charset="-128"/>
                </a:defRPr>
              </a:lvl1pPr>
              <a:lvl2pPr marL="742950" indent="-285750">
                <a:defRPr sz="2000">
                  <a:solidFill>
                    <a:schemeClr val="tx1"/>
                  </a:solidFill>
                  <a:latin typeface="Times" panose="02020603050405020304" pitchFamily="18" charset="0"/>
                  <a:ea typeface="MS PGothic" panose="020B0600070205080204" pitchFamily="34" charset="-128"/>
                </a:defRPr>
              </a:lvl2pPr>
              <a:lvl3pPr marL="1143000" indent="-228600">
                <a:defRPr sz="2000">
                  <a:solidFill>
                    <a:schemeClr val="tx1"/>
                  </a:solidFill>
                  <a:latin typeface="Times" panose="02020603050405020304" pitchFamily="18" charset="0"/>
                  <a:ea typeface="MS PGothic" panose="020B0600070205080204" pitchFamily="34" charset="-128"/>
                </a:defRPr>
              </a:lvl3pPr>
              <a:lvl4pPr marL="1600200" indent="-228600">
                <a:defRPr sz="2000">
                  <a:solidFill>
                    <a:schemeClr val="tx1"/>
                  </a:solidFill>
                  <a:latin typeface="Times" panose="02020603050405020304" pitchFamily="18" charset="0"/>
                  <a:ea typeface="MS PGothic" panose="020B0600070205080204" pitchFamily="34" charset="-128"/>
                </a:defRPr>
              </a:lvl4pPr>
              <a:lvl5pPr marL="2057400" indent="-228600">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9pPr>
            </a:lstStyle>
            <a:p>
              <a:pPr marL="227013">
                <a:defRPr/>
              </a:pPr>
              <a:r>
                <a:rPr lang="en-US" altLang="en-US" sz="1200" dirty="0">
                  <a:latin typeface="Gill Sans MT" panose="020B0502020104020203" pitchFamily="34" charset="0"/>
                </a:rPr>
                <a:t>Community Health Centers</a:t>
              </a:r>
            </a:p>
            <a:p>
              <a:pPr marL="227013">
                <a:defRPr/>
              </a:pPr>
              <a:r>
                <a:rPr lang="en-US" altLang="en-US" sz="1200" dirty="0">
                  <a:latin typeface="Gill Sans MT" panose="020B0502020104020203" pitchFamily="34" charset="0"/>
                </a:rPr>
                <a:t>Community Hospitals</a:t>
              </a:r>
            </a:p>
            <a:p>
              <a:pPr>
                <a:defRPr/>
              </a:pPr>
              <a:r>
                <a:rPr lang="en-US" altLang="en-US" sz="1200" dirty="0">
                  <a:latin typeface="Gill Sans MT" panose="020B0502020104020203" pitchFamily="34" charset="0"/>
                </a:rPr>
                <a:t> </a:t>
              </a:r>
              <a:r>
                <a:rPr lang="en-US" altLang="en-US" sz="1800" dirty="0">
                  <a:latin typeface="Gill Sans MT" panose="020B0502020104020203" pitchFamily="34" charset="0"/>
                </a:rPr>
                <a:t>*</a:t>
              </a:r>
              <a:r>
                <a:rPr lang="en-US" altLang="en-US" sz="1200" dirty="0">
                  <a:latin typeface="Gill Sans MT" panose="020B0502020104020203" pitchFamily="34" charset="0"/>
                </a:rPr>
                <a:t>  Participated in Previous MRSA Studies</a:t>
              </a: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8092" y="22949967"/>
              <a:ext cx="146199" cy="40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46ACE207-7526-4C84-96C1-AB393BCA22EA}" type="slidenum">
              <a:rPr lang="en-US" smtClean="0"/>
              <a:t>11</a:t>
            </a:fld>
            <a:endParaRPr lang="en-US"/>
          </a:p>
        </p:txBody>
      </p:sp>
    </p:spTree>
    <p:extLst>
      <p:ext uri="{BB962C8B-B14F-4D97-AF65-F5344CB8AC3E}">
        <p14:creationId xmlns:p14="http://schemas.microsoft.com/office/powerpoint/2010/main" val="250146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Box 6"/>
          <p:cNvSpPr txBox="1">
            <a:spLocks noChangeArrowheads="1"/>
          </p:cNvSpPr>
          <p:nvPr/>
        </p:nvSpPr>
        <p:spPr bwMode="auto">
          <a:xfrm>
            <a:off x="630722" y="722631"/>
            <a:ext cx="76531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sz="4000" b="1" dirty="0">
                <a:solidFill>
                  <a:srgbClr val="1735A3"/>
                </a:solidFill>
                <a:latin typeface="Calibri" pitchFamily="34" charset="0"/>
              </a:rPr>
              <a:t>CAMP2 Research Design</a:t>
            </a:r>
          </a:p>
        </p:txBody>
      </p:sp>
      <p:graphicFrame>
        <p:nvGraphicFramePr>
          <p:cNvPr id="2" name="Diagram 1"/>
          <p:cNvGraphicFramePr/>
          <p:nvPr>
            <p:extLst/>
          </p:nvPr>
        </p:nvGraphicFramePr>
        <p:xfrm>
          <a:off x="3194446" y="1760124"/>
          <a:ext cx="5089415" cy="4480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64457" y="2342510"/>
            <a:ext cx="2647891" cy="4362733"/>
          </a:xfrm>
          <a:prstGeom prst="rect">
            <a:avLst/>
          </a:prstGeom>
          <a:noFill/>
        </p:spPr>
        <p:txBody>
          <a:bodyPr wrap="square" rtlCol="0">
            <a:spAutoFit/>
          </a:bodyPr>
          <a:lstStyle/>
          <a:p>
            <a:r>
              <a:rPr lang="en-US" sz="1350" b="1" dirty="0">
                <a:solidFill>
                  <a:schemeClr val="tx2">
                    <a:lumMod val="75000"/>
                  </a:schemeClr>
                </a:solidFill>
              </a:rPr>
              <a:t>CDC Guidelines Concordant Care</a:t>
            </a:r>
            <a:r>
              <a:rPr lang="en-US" sz="1350" dirty="0">
                <a:solidFill>
                  <a:schemeClr val="tx2">
                    <a:lumMod val="75000"/>
                  </a:schemeClr>
                </a:solidFill>
              </a:rPr>
              <a:t>:  </a:t>
            </a:r>
          </a:p>
          <a:p>
            <a:r>
              <a:rPr lang="en-US" sz="1350" dirty="0">
                <a:solidFill>
                  <a:schemeClr val="tx2">
                    <a:lumMod val="75000"/>
                  </a:schemeClr>
                </a:solidFill>
              </a:rPr>
              <a:t>Incision &amp; Drainage</a:t>
            </a:r>
          </a:p>
          <a:p>
            <a:r>
              <a:rPr lang="en-US" sz="1350" b="1" u="sng" dirty="0">
                <a:solidFill>
                  <a:schemeClr val="tx2">
                    <a:lumMod val="75000"/>
                  </a:schemeClr>
                </a:solidFill>
              </a:rPr>
              <a:t>+</a:t>
            </a:r>
            <a:r>
              <a:rPr lang="en-US" sz="1350" dirty="0">
                <a:solidFill>
                  <a:schemeClr val="tx2">
                    <a:lumMod val="75000"/>
                  </a:schemeClr>
                </a:solidFill>
              </a:rPr>
              <a:t> Oral Antibiotics</a:t>
            </a:r>
          </a:p>
          <a:p>
            <a:endParaRPr lang="en-US" sz="1350" dirty="0">
              <a:solidFill>
                <a:schemeClr val="tx2">
                  <a:lumMod val="75000"/>
                </a:schemeClr>
              </a:solidFill>
            </a:endParaRPr>
          </a:p>
          <a:p>
            <a:r>
              <a:rPr lang="en-US" sz="1350" b="1" dirty="0">
                <a:solidFill>
                  <a:schemeClr val="tx2">
                    <a:lumMod val="75000"/>
                  </a:schemeClr>
                </a:solidFill>
              </a:rPr>
              <a:t>Assessment of Household Environmental Contamination &amp; Household Members Colonization</a:t>
            </a:r>
          </a:p>
          <a:p>
            <a:endParaRPr lang="en-US" sz="1350" dirty="0">
              <a:solidFill>
                <a:schemeClr val="tx2">
                  <a:lumMod val="75000"/>
                </a:schemeClr>
              </a:solidFill>
            </a:endParaRPr>
          </a:p>
          <a:p>
            <a:r>
              <a:rPr lang="en-US" sz="1350" b="1" dirty="0">
                <a:solidFill>
                  <a:schemeClr val="tx2">
                    <a:lumMod val="75000"/>
                  </a:schemeClr>
                </a:solidFill>
              </a:rPr>
              <a:t>Patient &amp; Household Members </a:t>
            </a:r>
          </a:p>
          <a:p>
            <a:pPr marL="285750" indent="-285750">
              <a:buFont typeface="Arial"/>
              <a:buChar char="•"/>
            </a:pPr>
            <a:r>
              <a:rPr lang="en-US" sz="1350" dirty="0">
                <a:solidFill>
                  <a:schemeClr val="tx2">
                    <a:lumMod val="75000"/>
                  </a:schemeClr>
                </a:solidFill>
              </a:rPr>
              <a:t>Decolonization</a:t>
            </a:r>
          </a:p>
          <a:p>
            <a:r>
              <a:rPr lang="en-US" sz="1350" b="1" dirty="0">
                <a:solidFill>
                  <a:schemeClr val="tx2">
                    <a:lumMod val="75000"/>
                  </a:schemeClr>
                </a:solidFill>
              </a:rPr>
              <a:t>Home Environment</a:t>
            </a:r>
            <a:endParaRPr lang="en-US" sz="1350" dirty="0">
              <a:solidFill>
                <a:schemeClr val="tx2">
                  <a:lumMod val="75000"/>
                </a:schemeClr>
              </a:solidFill>
            </a:endParaRPr>
          </a:p>
          <a:p>
            <a:pPr marL="285750" indent="-285750">
              <a:buFont typeface="Arial"/>
              <a:buChar char="•"/>
            </a:pPr>
            <a:r>
              <a:rPr lang="en-US" sz="1350" dirty="0">
                <a:solidFill>
                  <a:schemeClr val="tx2">
                    <a:lumMod val="75000"/>
                  </a:schemeClr>
                </a:solidFill>
              </a:rPr>
              <a:t>Environmental Decontamination</a:t>
            </a:r>
          </a:p>
          <a:p>
            <a:r>
              <a:rPr lang="en-US" sz="1350" i="1" dirty="0">
                <a:solidFill>
                  <a:schemeClr val="tx2">
                    <a:lumMod val="75000"/>
                  </a:schemeClr>
                </a:solidFill>
              </a:rPr>
              <a:t>(after S. Huang, 2014)</a:t>
            </a:r>
            <a:endParaRPr lang="en-US" sz="1200" i="1" dirty="0">
              <a:solidFill>
                <a:schemeClr val="tx2">
                  <a:lumMod val="75000"/>
                </a:schemeClr>
              </a:solidFill>
            </a:endParaRPr>
          </a:p>
          <a:p>
            <a:pPr marL="342900" indent="-342900">
              <a:buAutoNum type="arabicParenR"/>
            </a:pPr>
            <a:r>
              <a:rPr lang="en-US" sz="1200" dirty="0">
                <a:solidFill>
                  <a:schemeClr val="tx2">
                    <a:lumMod val="75000"/>
                  </a:schemeClr>
                </a:solidFill>
              </a:rPr>
              <a:t>Nasal </a:t>
            </a:r>
            <a:r>
              <a:rPr lang="en-US" sz="1200" dirty="0" err="1">
                <a:solidFill>
                  <a:schemeClr val="tx2">
                    <a:lumMod val="75000"/>
                  </a:schemeClr>
                </a:solidFill>
              </a:rPr>
              <a:t>Mupirocin</a:t>
            </a:r>
            <a:endParaRPr lang="en-US" sz="1200" dirty="0">
              <a:solidFill>
                <a:schemeClr val="tx2">
                  <a:lumMod val="75000"/>
                </a:schemeClr>
              </a:solidFill>
            </a:endParaRPr>
          </a:p>
          <a:p>
            <a:pPr marL="342900" indent="-342900">
              <a:buAutoNum type="arabicParenR"/>
            </a:pPr>
            <a:r>
              <a:rPr lang="en-US" sz="1200" dirty="0">
                <a:solidFill>
                  <a:schemeClr val="tx2">
                    <a:lumMod val="75000"/>
                  </a:schemeClr>
                </a:solidFill>
              </a:rPr>
              <a:t>Chlorhexidine Baths on Skin</a:t>
            </a:r>
          </a:p>
          <a:p>
            <a:pPr marL="342900" indent="-342900">
              <a:buAutoNum type="arabicParenR"/>
            </a:pPr>
            <a:r>
              <a:rPr lang="en-US" sz="1200" dirty="0">
                <a:solidFill>
                  <a:schemeClr val="tx2">
                    <a:lumMod val="75000"/>
                  </a:schemeClr>
                </a:solidFill>
              </a:rPr>
              <a:t>Chlorine Bleach Cleaning of Household Surfaces</a:t>
            </a:r>
          </a:p>
          <a:p>
            <a:pPr algn="r"/>
            <a:endParaRPr lang="en-US" sz="1350" dirty="0">
              <a:solidFill>
                <a:schemeClr val="tx2">
                  <a:lumMod val="75000"/>
                </a:schemeClr>
              </a:solidFill>
            </a:endParaRPr>
          </a:p>
          <a:p>
            <a:pPr algn="r"/>
            <a:endParaRPr lang="en-US" sz="1350" dirty="0">
              <a:solidFill>
                <a:schemeClr val="tx2">
                  <a:lumMod val="75000"/>
                </a:schemeClr>
              </a:solidFill>
            </a:endParaRPr>
          </a:p>
          <a:p>
            <a:pPr algn="r"/>
            <a:endParaRPr lang="en-US" sz="1350"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46ACE207-7526-4C84-96C1-AB393BCA22EA}" type="slidenum">
              <a:rPr lang="en-US" smtClean="0"/>
              <a:t>12</a:t>
            </a:fld>
            <a:endParaRPr lang="en-US"/>
          </a:p>
        </p:txBody>
      </p:sp>
    </p:spTree>
    <p:extLst>
      <p:ext uri="{BB962C8B-B14F-4D97-AF65-F5344CB8AC3E}">
        <p14:creationId xmlns:p14="http://schemas.microsoft.com/office/powerpoint/2010/main" val="10061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2888" y="253148"/>
            <a:ext cx="8988778" cy="7522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1735A3"/>
                </a:solidFill>
              </a:rPr>
              <a:t>CAMP2 Home Visit Assessment: </a:t>
            </a:r>
          </a:p>
          <a:p>
            <a:r>
              <a:rPr lang="en-US" sz="3000" b="1" dirty="0">
                <a:solidFill>
                  <a:srgbClr val="1735A3"/>
                </a:solidFill>
              </a:rPr>
              <a:t>Household Surface Sampling</a:t>
            </a:r>
          </a:p>
        </p:txBody>
      </p:sp>
      <p:sp>
        <p:nvSpPr>
          <p:cNvPr id="4" name="Slide Number Placeholder 3"/>
          <p:cNvSpPr>
            <a:spLocks noGrp="1"/>
          </p:cNvSpPr>
          <p:nvPr>
            <p:ph type="sldNum" sz="quarter" idx="12"/>
          </p:nvPr>
        </p:nvSpPr>
        <p:spPr/>
        <p:txBody>
          <a:bodyPr/>
          <a:lstStyle/>
          <a:p>
            <a:fld id="{2A65A9DD-A5F1-44DB-9D9E-64D834E398B3}" type="slidenum">
              <a:rPr lang="en-US" smtClean="0">
                <a:solidFill>
                  <a:prstClr val="black">
                    <a:tint val="75000"/>
                  </a:prstClr>
                </a:solidFill>
              </a:rPr>
              <a:pPr/>
              <a:t>13</a:t>
            </a:fld>
            <a:endParaRPr lang="en-US">
              <a:solidFill>
                <a:prstClr val="black">
                  <a:tint val="75000"/>
                </a:prstClr>
              </a:solidFill>
            </a:endParaRPr>
          </a:p>
        </p:txBody>
      </p:sp>
      <p:sp>
        <p:nvSpPr>
          <p:cNvPr id="14" name="Text Box 19"/>
          <p:cNvSpPr txBox="1">
            <a:spLocks noChangeArrowheads="1"/>
          </p:cNvSpPr>
          <p:nvPr/>
        </p:nvSpPr>
        <p:spPr bwMode="auto">
          <a:xfrm>
            <a:off x="411073" y="1043966"/>
            <a:ext cx="8863247" cy="169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tabLst>
                <a:tab pos="457200" algn="l"/>
              </a:tabLst>
              <a:defRPr sz="2400">
                <a:solidFill>
                  <a:schemeClr val="tx1"/>
                </a:solidFill>
                <a:latin typeface="Times" panose="02020603050405020304" pitchFamily="18" charset="0"/>
                <a:ea typeface="MS PGothic" panose="020B0600070205080204" pitchFamily="34" charset="-128"/>
              </a:defRPr>
            </a:lvl1pPr>
            <a:lvl2pPr marL="742950" indent="-285750">
              <a:tabLst>
                <a:tab pos="457200" algn="l"/>
              </a:tabLst>
              <a:defRPr sz="2400">
                <a:solidFill>
                  <a:schemeClr val="tx1"/>
                </a:solidFill>
                <a:latin typeface="Times" panose="02020603050405020304" pitchFamily="18" charset="0"/>
                <a:ea typeface="MS PGothic" panose="020B0600070205080204" pitchFamily="34" charset="-128"/>
              </a:defRPr>
            </a:lvl2pPr>
            <a:lvl3pPr marL="1143000" indent="-228600">
              <a:tabLst>
                <a:tab pos="457200" algn="l"/>
              </a:tabLst>
              <a:defRPr sz="2400">
                <a:solidFill>
                  <a:schemeClr val="tx1"/>
                </a:solidFill>
                <a:latin typeface="Times" panose="02020603050405020304" pitchFamily="18" charset="0"/>
                <a:ea typeface="MS PGothic" panose="020B0600070205080204" pitchFamily="34" charset="-128"/>
              </a:defRPr>
            </a:lvl3pPr>
            <a:lvl4pPr marL="1600200" indent="-228600">
              <a:tabLst>
                <a:tab pos="457200" algn="l"/>
              </a:tabLst>
              <a:defRPr sz="2400">
                <a:solidFill>
                  <a:schemeClr val="tx1"/>
                </a:solidFill>
                <a:latin typeface="Times" panose="02020603050405020304" pitchFamily="18" charset="0"/>
                <a:ea typeface="MS PGothic" panose="020B0600070205080204" pitchFamily="34" charset="-128"/>
              </a:defRPr>
            </a:lvl4pPr>
            <a:lvl5pPr marL="2057400" indent="-228600">
              <a:tabLst>
                <a:tab pos="457200" algn="l"/>
              </a:tabLst>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457200" algn="l"/>
              </a:tabLs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457200" algn="l"/>
              </a:tabLs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457200" algn="l"/>
              </a:tabLs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457200" algn="l"/>
              </a:tabLst>
              <a:defRPr sz="2400">
                <a:solidFill>
                  <a:schemeClr val="tx1"/>
                </a:solidFill>
                <a:latin typeface="Times" panose="02020603050405020304" pitchFamily="18" charset="0"/>
                <a:ea typeface="MS PGothic" panose="020B0600070205080204" pitchFamily="34" charset="-128"/>
              </a:defRPr>
            </a:lvl9pPr>
          </a:lstStyle>
          <a:p>
            <a:pPr>
              <a:spcAft>
                <a:spcPct val="40000"/>
              </a:spcAft>
            </a:pPr>
            <a:r>
              <a:rPr lang="en-US" altLang="en-US" sz="2000" dirty="0">
                <a:latin typeface="Gill Sans MT" panose="020B0502020104020203" pitchFamily="34" charset="0"/>
              </a:rPr>
              <a:t>Collected at Baseline and 3 Months Post Intervention from: </a:t>
            </a:r>
          </a:p>
          <a:p>
            <a:pPr marL="342900" indent="-342900">
              <a:spcAft>
                <a:spcPct val="40000"/>
              </a:spcAft>
              <a:buFont typeface="Arial" panose="020B0604020202020204" pitchFamily="34" charset="0"/>
              <a:buChar char="•"/>
            </a:pPr>
            <a:r>
              <a:rPr lang="en-US" altLang="en-US" sz="2000" dirty="0">
                <a:latin typeface="Gill Sans MT" panose="020B0502020104020203" pitchFamily="34" charset="0"/>
              </a:rPr>
              <a:t>Index patients (n=278)</a:t>
            </a:r>
          </a:p>
          <a:p>
            <a:pPr marL="342900" indent="-342900">
              <a:spcAft>
                <a:spcPct val="40000"/>
              </a:spcAft>
              <a:buFont typeface="Arial" panose="020B0604020202020204" pitchFamily="34" charset="0"/>
              <a:buChar char="•"/>
            </a:pPr>
            <a:r>
              <a:rPr lang="en-US" altLang="en-US" sz="2000" dirty="0">
                <a:latin typeface="Gill Sans MT" panose="020B0502020104020203" pitchFamily="34" charset="0"/>
              </a:rPr>
              <a:t>Consenting household members</a:t>
            </a:r>
          </a:p>
          <a:p>
            <a:pPr marL="342900" indent="-342900">
              <a:spcAft>
                <a:spcPct val="40000"/>
              </a:spcAft>
              <a:buFont typeface="Arial" panose="020B0604020202020204" pitchFamily="34" charset="0"/>
              <a:buChar char="•"/>
            </a:pPr>
            <a:r>
              <a:rPr lang="en-US" altLang="en-US" sz="2000" dirty="0">
                <a:latin typeface="Gill Sans MT" panose="020B0502020104020203" pitchFamily="34" charset="0"/>
              </a:rPr>
              <a:t>Home Environment Surfaces</a:t>
            </a:r>
          </a:p>
        </p:txBody>
      </p:sp>
      <p:sp>
        <p:nvSpPr>
          <p:cNvPr id="15" name="Rectangle 19"/>
          <p:cNvSpPr>
            <a:spLocks noChangeArrowheads="1"/>
          </p:cNvSpPr>
          <p:nvPr/>
        </p:nvSpPr>
        <p:spPr bwMode="auto">
          <a:xfrm>
            <a:off x="161283" y="2731767"/>
            <a:ext cx="4135275"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800" b="1" dirty="0">
                <a:solidFill>
                  <a:srgbClr val="000000"/>
                </a:solidFill>
                <a:latin typeface="Gill Sans MT" panose="020B0502020104020203" pitchFamily="34" charset="0"/>
              </a:rPr>
              <a:t>Index Patients and</a:t>
            </a:r>
          </a:p>
          <a:p>
            <a:pPr algn="ctr" eaLnBrk="1" hangingPunct="1"/>
            <a:r>
              <a:rPr lang="en-US" altLang="en-US" sz="1800" b="1" dirty="0">
                <a:solidFill>
                  <a:srgbClr val="000000"/>
                </a:solidFill>
                <a:latin typeface="Gill Sans MT" panose="020B0502020104020203" pitchFamily="34" charset="0"/>
              </a:rPr>
              <a:t>Household Members</a:t>
            </a:r>
          </a:p>
          <a:p>
            <a:pPr algn="ctr" eaLnBrk="1" hangingPunct="1"/>
            <a:r>
              <a:rPr lang="en-US" altLang="en-US" sz="1800" dirty="0">
                <a:solidFill>
                  <a:srgbClr val="000000"/>
                </a:solidFill>
                <a:latin typeface="Gill Sans MT" panose="020B0502020104020203" pitchFamily="34" charset="0"/>
              </a:rPr>
              <a:t>(n=3 per participant)</a:t>
            </a:r>
          </a:p>
          <a:p>
            <a:pPr algn="ctr" eaLnBrk="1" hangingPunct="1"/>
            <a:r>
              <a:rPr lang="en-US" altLang="en-US" sz="1800" dirty="0">
                <a:solidFill>
                  <a:srgbClr val="000000"/>
                </a:solidFill>
                <a:latin typeface="Gill Sans MT" panose="020B0502020104020203" pitchFamily="34" charset="0"/>
              </a:rPr>
              <a:t>Baseline and 3-Months</a:t>
            </a:r>
          </a:p>
        </p:txBody>
      </p:sp>
      <p:sp>
        <p:nvSpPr>
          <p:cNvPr id="16" name="TextBox 86"/>
          <p:cNvSpPr txBox="1">
            <a:spLocks noChangeArrowheads="1"/>
          </p:cNvSpPr>
          <p:nvPr/>
        </p:nvSpPr>
        <p:spPr bwMode="auto">
          <a:xfrm>
            <a:off x="4607277" y="2035096"/>
            <a:ext cx="4667043" cy="63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82" tIns="38088" rIns="76182" bIns="38088">
            <a:spAutoFit/>
          </a:bodyPr>
          <a:lstStyle>
            <a:lvl1pPr defTabSz="4702175">
              <a:defRPr sz="2400">
                <a:solidFill>
                  <a:schemeClr val="tx1"/>
                </a:solidFill>
                <a:latin typeface="Times" panose="02020603050405020304" pitchFamily="18" charset="0"/>
                <a:ea typeface="MS PGothic" panose="020B0600070205080204" pitchFamily="34" charset="-128"/>
              </a:defRPr>
            </a:lvl1pPr>
            <a:lvl2pPr marL="742950" indent="-285750" defTabSz="4702175">
              <a:defRPr sz="2400">
                <a:solidFill>
                  <a:schemeClr val="tx1"/>
                </a:solidFill>
                <a:latin typeface="Times" panose="02020603050405020304" pitchFamily="18" charset="0"/>
                <a:ea typeface="MS PGothic" panose="020B0600070205080204" pitchFamily="34" charset="-128"/>
              </a:defRPr>
            </a:lvl2pPr>
            <a:lvl3pPr marL="1143000" indent="-228600" defTabSz="4702175">
              <a:defRPr sz="2400">
                <a:solidFill>
                  <a:schemeClr val="tx1"/>
                </a:solidFill>
                <a:latin typeface="Times" panose="02020603050405020304" pitchFamily="18" charset="0"/>
                <a:ea typeface="MS PGothic" panose="020B0600070205080204" pitchFamily="34" charset="-128"/>
              </a:defRPr>
            </a:lvl3pPr>
            <a:lvl4pPr marL="1600200" indent="-228600" defTabSz="4702175">
              <a:defRPr sz="2400">
                <a:solidFill>
                  <a:schemeClr val="tx1"/>
                </a:solidFill>
                <a:latin typeface="Times" panose="02020603050405020304" pitchFamily="18" charset="0"/>
                <a:ea typeface="MS PGothic" panose="020B0600070205080204" pitchFamily="34" charset="-128"/>
              </a:defRPr>
            </a:lvl4pPr>
            <a:lvl5pPr marL="2057400" indent="-228600" defTabSz="4702175">
              <a:defRPr sz="2400">
                <a:solidFill>
                  <a:schemeClr val="tx1"/>
                </a:solidFill>
                <a:latin typeface="Times" panose="02020603050405020304" pitchFamily="18" charset="0"/>
                <a:ea typeface="MS PGothic" panose="020B0600070205080204" pitchFamily="34" charset="-128"/>
              </a:defRPr>
            </a:lvl5pPr>
            <a:lvl6pPr marL="2514600" indent="-228600" defTabSz="47021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7021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7021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70217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800" b="1" dirty="0">
                <a:solidFill>
                  <a:srgbClr val="000000"/>
                </a:solidFill>
                <a:latin typeface="Gill Sans MT" panose="020B0502020104020203" pitchFamily="34" charset="0"/>
              </a:rPr>
              <a:t>Environment</a:t>
            </a:r>
          </a:p>
          <a:p>
            <a:pPr algn="ctr" eaLnBrk="1" hangingPunct="1"/>
            <a:r>
              <a:rPr lang="en-US" altLang="en-US" sz="1800" dirty="0">
                <a:solidFill>
                  <a:srgbClr val="000000"/>
                </a:solidFill>
                <a:latin typeface="Gill Sans MT" panose="020B0502020104020203" pitchFamily="34" charset="0"/>
              </a:rPr>
              <a:t>                    (n=13 surfaces per household) </a:t>
            </a:r>
          </a:p>
        </p:txBody>
      </p:sp>
      <p:graphicFrame>
        <p:nvGraphicFramePr>
          <p:cNvPr id="17" name="Table 16"/>
          <p:cNvGraphicFramePr>
            <a:graphicFrameLocks noGrp="1"/>
          </p:cNvGraphicFramePr>
          <p:nvPr>
            <p:extLst>
              <p:ext uri="{D42A27DB-BD31-4B8C-83A1-F6EECF244321}">
                <p14:modId xmlns:p14="http://schemas.microsoft.com/office/powerpoint/2010/main" val="2890897771"/>
              </p:ext>
            </p:extLst>
          </p:nvPr>
        </p:nvGraphicFramePr>
        <p:xfrm>
          <a:off x="4457844" y="2704607"/>
          <a:ext cx="4510666" cy="3621942"/>
        </p:xfrm>
        <a:graphic>
          <a:graphicData uri="http://schemas.openxmlformats.org/drawingml/2006/table">
            <a:tbl>
              <a:tblPr/>
              <a:tblGrid>
                <a:gridCol w="2124015">
                  <a:extLst>
                    <a:ext uri="{9D8B030D-6E8A-4147-A177-3AD203B41FA5}">
                      <a16:colId xmlns:a16="http://schemas.microsoft.com/office/drawing/2014/main" val="20000"/>
                    </a:ext>
                  </a:extLst>
                </a:gridCol>
                <a:gridCol w="2386651">
                  <a:extLst>
                    <a:ext uri="{9D8B030D-6E8A-4147-A177-3AD203B41FA5}">
                      <a16:colId xmlns:a16="http://schemas.microsoft.com/office/drawing/2014/main" val="20001"/>
                    </a:ext>
                  </a:extLst>
                </a:gridCol>
              </a:tblGrid>
              <a:tr h="482600">
                <a:tc gridSpan="2">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2000" b="1" i="0" u="none" strike="noStrike" cap="none" normalizeH="0" baseline="0" dirty="0">
                          <a:ln>
                            <a:noFill/>
                          </a:ln>
                          <a:solidFill>
                            <a:srgbClr val="FFFFFF"/>
                          </a:solidFill>
                          <a:effectLst/>
                          <a:latin typeface="Gill Sans MT" charset="0"/>
                          <a:ea typeface="MS PGothic" charset="-128"/>
                        </a:rPr>
                        <a:t>Surface to Swab </a:t>
                      </a:r>
                      <a:endParaRPr kumimoji="0" lang="en-US" altLang="x-none" sz="2000" b="1" i="0" u="none" strike="noStrike" cap="none" normalizeH="0" baseline="0" dirty="0">
                        <a:ln>
                          <a:noFill/>
                        </a:ln>
                        <a:solidFill>
                          <a:srgbClr val="000000"/>
                        </a:solidFill>
                        <a:effectLst/>
                        <a:latin typeface="Gill Sans MT" charset="0"/>
                        <a:ea typeface="MS PGothic" charset="-128"/>
                      </a:endParaRP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endParaRPr kumimoji="0" lang="x-none" altLang="x-none" sz="2000" b="1" i="0" u="none" strike="noStrike" cap="none" normalizeH="0" baseline="0" dirty="0">
                        <a:ln>
                          <a:noFill/>
                        </a:ln>
                        <a:solidFill>
                          <a:srgbClr val="000000"/>
                        </a:solidFill>
                        <a:effectLst/>
                        <a:latin typeface="Gill Sans MT" charset="0"/>
                        <a:ea typeface="MS PGothic" charset="-128"/>
                      </a:endParaRP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03225">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Front doorknob</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Kitchen floor</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extLst>
                  <a:ext uri="{0D108BD9-81ED-4DB2-BD59-A6C34878D82A}">
                    <a16:rowId xmlns:a16="http://schemas.microsoft.com/office/drawing/2014/main" val="10001"/>
                  </a:ext>
                </a:extLst>
              </a:tr>
              <a:tr h="403225">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TV remote</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Bathroom sink handle</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extLst>
                  <a:ext uri="{0D108BD9-81ED-4DB2-BD59-A6C34878D82A}">
                    <a16:rowId xmlns:a16="http://schemas.microsoft.com/office/drawing/2014/main" val="10002"/>
                  </a:ext>
                </a:extLst>
              </a:tr>
              <a:tr h="403225">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Telephone</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Hair brush</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extLst>
                  <a:ext uri="{0D108BD9-81ED-4DB2-BD59-A6C34878D82A}">
                    <a16:rowId xmlns:a16="http://schemas.microsoft.com/office/drawing/2014/main" val="10003"/>
                  </a:ext>
                </a:extLst>
              </a:tr>
              <a:tr h="403225">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Kitchen light switch</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Toilet seat</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extLst>
                  <a:ext uri="{0D108BD9-81ED-4DB2-BD59-A6C34878D82A}">
                    <a16:rowId xmlns:a16="http://schemas.microsoft.com/office/drawing/2014/main" val="10004"/>
                  </a:ext>
                </a:extLst>
              </a:tr>
              <a:tr h="403225">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Kitchen countertop</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Bedroom floor</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extLst>
                  <a:ext uri="{0D108BD9-81ED-4DB2-BD59-A6C34878D82A}">
                    <a16:rowId xmlns:a16="http://schemas.microsoft.com/office/drawing/2014/main" val="10005"/>
                  </a:ext>
                </a:extLst>
              </a:tr>
              <a:tr h="403225">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Refrigerator door handle</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tc rowSpan="2">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Gill Sans MT" charset="0"/>
                          <a:ea typeface="MS PGothic" charset="-128"/>
                        </a:rPr>
                        <a:t>Favorite child's toy (non-plush)</a:t>
                      </a:r>
                    </a:p>
                  </a:txBody>
                  <a:tcPr marL="6755" marR="6755" marT="676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extLst>
                  <a:ext uri="{0D108BD9-81ED-4DB2-BD59-A6C34878D82A}">
                    <a16:rowId xmlns:a16="http://schemas.microsoft.com/office/drawing/2014/main" val="10006"/>
                  </a:ext>
                </a:extLst>
              </a:tr>
              <a:tr h="403225">
                <a:tc>
                  <a:txBody>
                    <a:bodyPr/>
                    <a:lstStyle>
                      <a:lvl1pPr defTabSz="457200">
                        <a:spcBef>
                          <a:spcPct val="20000"/>
                        </a:spcBef>
                        <a:defRPr sz="13900">
                          <a:solidFill>
                            <a:schemeClr val="tx1"/>
                          </a:solidFill>
                          <a:latin typeface="Times" charset="0"/>
                          <a:ea typeface="MS PGothic" charset="-128"/>
                        </a:defRPr>
                      </a:lvl1pPr>
                      <a:lvl2pPr marL="455613" defTabSz="457200">
                        <a:spcBef>
                          <a:spcPct val="20000"/>
                        </a:spcBef>
                        <a:defRPr sz="12200">
                          <a:solidFill>
                            <a:schemeClr val="tx1"/>
                          </a:solidFill>
                          <a:latin typeface="Times" charset="0"/>
                          <a:ea typeface="MS PGothic" charset="-128"/>
                        </a:defRPr>
                      </a:lvl2pPr>
                      <a:lvl3pPr marL="912813" defTabSz="457200">
                        <a:spcBef>
                          <a:spcPct val="20000"/>
                        </a:spcBef>
                        <a:defRPr sz="10500">
                          <a:solidFill>
                            <a:schemeClr val="tx1"/>
                          </a:solidFill>
                          <a:latin typeface="Times" charset="0"/>
                          <a:ea typeface="MS PGothic" charset="-128"/>
                        </a:defRPr>
                      </a:lvl3pPr>
                      <a:lvl4pPr marL="1370013" defTabSz="457200">
                        <a:spcBef>
                          <a:spcPct val="20000"/>
                        </a:spcBef>
                        <a:defRPr sz="8800">
                          <a:solidFill>
                            <a:schemeClr val="tx1"/>
                          </a:solidFill>
                          <a:latin typeface="Times" charset="0"/>
                          <a:ea typeface="MS PGothic" charset="-128"/>
                        </a:defRPr>
                      </a:lvl4pPr>
                      <a:lvl5pPr marL="1827213" defTabSz="457200">
                        <a:spcBef>
                          <a:spcPct val="20000"/>
                        </a:spcBef>
                        <a:defRPr sz="8800">
                          <a:solidFill>
                            <a:schemeClr val="tx1"/>
                          </a:solidFill>
                          <a:latin typeface="Times" charset="0"/>
                          <a:ea typeface="MS PGothic" charset="-128"/>
                        </a:defRPr>
                      </a:lvl5pPr>
                      <a:lvl6pPr marL="2284413" indent="366713" defTabSz="457200" eaLnBrk="0" fontAlgn="base" hangingPunct="0">
                        <a:spcBef>
                          <a:spcPct val="20000"/>
                        </a:spcBef>
                        <a:spcAft>
                          <a:spcPct val="0"/>
                        </a:spcAft>
                        <a:defRPr sz="8800">
                          <a:solidFill>
                            <a:schemeClr val="tx1"/>
                          </a:solidFill>
                          <a:latin typeface="Times" charset="0"/>
                          <a:ea typeface="MS PGothic" charset="-128"/>
                        </a:defRPr>
                      </a:lvl6pPr>
                      <a:lvl7pPr marL="2741613" indent="366713" defTabSz="457200" eaLnBrk="0" fontAlgn="base" hangingPunct="0">
                        <a:spcBef>
                          <a:spcPct val="20000"/>
                        </a:spcBef>
                        <a:spcAft>
                          <a:spcPct val="0"/>
                        </a:spcAft>
                        <a:defRPr sz="8800">
                          <a:solidFill>
                            <a:schemeClr val="tx1"/>
                          </a:solidFill>
                          <a:latin typeface="Times" charset="0"/>
                          <a:ea typeface="MS PGothic" charset="-128"/>
                        </a:defRPr>
                      </a:lvl7pPr>
                      <a:lvl8pPr marL="3198813" indent="366713" defTabSz="457200" eaLnBrk="0" fontAlgn="base" hangingPunct="0">
                        <a:spcBef>
                          <a:spcPct val="20000"/>
                        </a:spcBef>
                        <a:spcAft>
                          <a:spcPct val="0"/>
                        </a:spcAft>
                        <a:defRPr sz="8800">
                          <a:solidFill>
                            <a:schemeClr val="tx1"/>
                          </a:solidFill>
                          <a:latin typeface="Times" charset="0"/>
                          <a:ea typeface="MS PGothic" charset="-128"/>
                        </a:defRPr>
                      </a:lvl8pPr>
                      <a:lvl9pPr marL="3656013" indent="366713" defTabSz="457200" eaLnBrk="0" fontAlgn="base" hangingPunct="0">
                        <a:spcBef>
                          <a:spcPct val="20000"/>
                        </a:spcBef>
                        <a:spcAft>
                          <a:spcPct val="0"/>
                        </a:spcAft>
                        <a:defRPr sz="8800">
                          <a:solidFill>
                            <a:schemeClr val="tx1"/>
                          </a:solidFill>
                          <a:latin typeface="Times" charset="0"/>
                          <a:ea typeface="MS PGothic" charset="-128"/>
                        </a:defRPr>
                      </a:lvl9pPr>
                    </a:lstStyle>
                    <a:p>
                      <a:pPr marL="0" marR="0" lvl="0" indent="0" algn="l" defTabSz="457200" rtl="0" eaLnBrk="1" fontAlgn="b" latinLnBrk="0" hangingPunct="1">
                        <a:lnSpc>
                          <a:spcPct val="13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Gill Sans MT" charset="0"/>
                          <a:ea typeface="MS PGothic" charset="-128"/>
                        </a:rPr>
                        <a:t>Kitchen sink handle</a:t>
                      </a:r>
                    </a:p>
                  </a:txBody>
                  <a:tcPr marL="6755" marR="6755" marT="676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EF4"/>
                    </a:solidFill>
                  </a:tcPr>
                </a:tc>
                <a:tc vMerge="1">
                  <a:txBody>
                    <a:bodyPr/>
                    <a:lstStyle/>
                    <a:p>
                      <a:endParaRPr lang="en-US"/>
                    </a:p>
                  </a:txBody>
                  <a:tcPr/>
                </a:tc>
                <a:extLst>
                  <a:ext uri="{0D108BD9-81ED-4DB2-BD59-A6C34878D82A}">
                    <a16:rowId xmlns:a16="http://schemas.microsoft.com/office/drawing/2014/main" val="10007"/>
                  </a:ext>
                </a:extLst>
              </a:tr>
            </a:tbl>
          </a:graphicData>
        </a:graphic>
      </p:graphicFrame>
      <p:grpSp>
        <p:nvGrpSpPr>
          <p:cNvPr id="18" name="Group 11"/>
          <p:cNvGrpSpPr>
            <a:grpSpLocks/>
          </p:cNvGrpSpPr>
          <p:nvPr/>
        </p:nvGrpSpPr>
        <p:grpSpPr bwMode="auto">
          <a:xfrm>
            <a:off x="776125" y="3869582"/>
            <a:ext cx="3359150" cy="2424113"/>
            <a:chOff x="9563149" y="22555200"/>
            <a:chExt cx="4798545" cy="4253379"/>
          </a:xfrm>
        </p:grpSpPr>
        <p:grpSp>
          <p:nvGrpSpPr>
            <p:cNvPr id="19" name="Group 25"/>
            <p:cNvGrpSpPr>
              <a:grpSpLocks/>
            </p:cNvGrpSpPr>
            <p:nvPr/>
          </p:nvGrpSpPr>
          <p:grpSpPr bwMode="auto">
            <a:xfrm>
              <a:off x="9563149" y="22555200"/>
              <a:ext cx="4798545" cy="4253379"/>
              <a:chOff x="-679734" y="1183456"/>
              <a:chExt cx="4324946" cy="3520081"/>
            </a:xfrm>
          </p:grpSpPr>
          <p:pic>
            <p:nvPicPr>
              <p:cNvPr id="23" name="Picture 3" descr="human-body.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2" y="1183456"/>
                <a:ext cx="2011870" cy="35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9"/>
              <p:cNvSpPr txBox="1">
                <a:spLocks noChangeArrowheads="1"/>
              </p:cNvSpPr>
              <p:nvPr/>
            </p:nvSpPr>
            <p:spPr bwMode="auto">
              <a:xfrm>
                <a:off x="2271694" y="1333296"/>
                <a:ext cx="1373518" cy="37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MS PGothic" panose="020B0600070205080204" pitchFamily="34" charset="-128"/>
                  </a:defRPr>
                </a:lvl1pPr>
                <a:lvl2pPr marL="742950" indent="-285750">
                  <a:defRPr sz="2000">
                    <a:solidFill>
                      <a:schemeClr val="tx1"/>
                    </a:solidFill>
                    <a:latin typeface="Times" panose="02020603050405020304" pitchFamily="18" charset="0"/>
                    <a:ea typeface="MS PGothic" panose="020B0600070205080204" pitchFamily="34" charset="-128"/>
                  </a:defRPr>
                </a:lvl2pPr>
                <a:lvl3pPr marL="1143000" indent="-228600">
                  <a:defRPr sz="2000">
                    <a:solidFill>
                      <a:schemeClr val="tx1"/>
                    </a:solidFill>
                    <a:latin typeface="Times" panose="02020603050405020304" pitchFamily="18" charset="0"/>
                    <a:ea typeface="MS PGothic" panose="020B0600070205080204" pitchFamily="34" charset="-128"/>
                  </a:defRPr>
                </a:lvl3pPr>
                <a:lvl4pPr marL="1600200" indent="-228600">
                  <a:defRPr sz="2000">
                    <a:solidFill>
                      <a:schemeClr val="tx1"/>
                    </a:solidFill>
                    <a:latin typeface="Times" panose="02020603050405020304" pitchFamily="18" charset="0"/>
                    <a:ea typeface="MS PGothic" panose="020B0600070205080204" pitchFamily="34" charset="-128"/>
                  </a:defRPr>
                </a:lvl4pPr>
                <a:lvl5pPr marL="2057400" indent="-228600">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9pPr>
              </a:lstStyle>
              <a:p>
                <a:pPr eaLnBrk="1" hangingPunct="1">
                  <a:defRPr/>
                </a:pPr>
                <a:r>
                  <a:rPr lang="en-US" altLang="en-US" sz="2160" dirty="0">
                    <a:latin typeface="Gill Sans MT" panose="020B0502020104020203" pitchFamily="34" charset="0"/>
                  </a:rPr>
                  <a:t>Nares</a:t>
                </a:r>
              </a:p>
            </p:txBody>
          </p:sp>
          <p:sp>
            <p:nvSpPr>
              <p:cNvPr id="25" name="TextBox 22"/>
              <p:cNvSpPr txBox="1">
                <a:spLocks noChangeArrowheads="1"/>
              </p:cNvSpPr>
              <p:nvPr/>
            </p:nvSpPr>
            <p:spPr bwMode="auto">
              <a:xfrm>
                <a:off x="-679734" y="1345336"/>
                <a:ext cx="1081236" cy="37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MS PGothic" panose="020B0600070205080204" pitchFamily="34" charset="-128"/>
                  </a:defRPr>
                </a:lvl1pPr>
                <a:lvl2pPr marL="742950" indent="-285750">
                  <a:defRPr sz="2000">
                    <a:solidFill>
                      <a:schemeClr val="tx1"/>
                    </a:solidFill>
                    <a:latin typeface="Times" panose="02020603050405020304" pitchFamily="18" charset="0"/>
                    <a:ea typeface="MS PGothic" panose="020B0600070205080204" pitchFamily="34" charset="-128"/>
                  </a:defRPr>
                </a:lvl2pPr>
                <a:lvl3pPr marL="1143000" indent="-228600">
                  <a:defRPr sz="2000">
                    <a:solidFill>
                      <a:schemeClr val="tx1"/>
                    </a:solidFill>
                    <a:latin typeface="Times" panose="02020603050405020304" pitchFamily="18" charset="0"/>
                    <a:ea typeface="MS PGothic" panose="020B0600070205080204" pitchFamily="34" charset="-128"/>
                  </a:defRPr>
                </a:lvl3pPr>
                <a:lvl4pPr marL="1600200" indent="-228600">
                  <a:defRPr sz="2000">
                    <a:solidFill>
                      <a:schemeClr val="tx1"/>
                    </a:solidFill>
                    <a:latin typeface="Times" panose="02020603050405020304" pitchFamily="18" charset="0"/>
                    <a:ea typeface="MS PGothic" panose="020B0600070205080204" pitchFamily="34" charset="-128"/>
                  </a:defRPr>
                </a:lvl4pPr>
                <a:lvl5pPr marL="2057400" indent="-228600">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9pPr>
              </a:lstStyle>
              <a:p>
                <a:pPr eaLnBrk="1" hangingPunct="1">
                  <a:defRPr/>
                </a:pPr>
                <a:r>
                  <a:rPr lang="en-US" altLang="en-US" sz="2160" dirty="0">
                    <a:latin typeface="Gill Sans MT" panose="020B0502020104020203" pitchFamily="34" charset="0"/>
                  </a:rPr>
                  <a:t>Axilla</a:t>
                </a:r>
              </a:p>
            </p:txBody>
          </p:sp>
          <p:sp>
            <p:nvSpPr>
              <p:cNvPr id="26" name="TextBox 23"/>
              <p:cNvSpPr txBox="1">
                <a:spLocks noChangeArrowheads="1"/>
              </p:cNvSpPr>
              <p:nvPr/>
            </p:nvSpPr>
            <p:spPr bwMode="auto">
              <a:xfrm>
                <a:off x="2147014" y="3493293"/>
                <a:ext cx="1189565" cy="38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MS PGothic" panose="020B0600070205080204" pitchFamily="34" charset="-128"/>
                  </a:defRPr>
                </a:lvl1pPr>
                <a:lvl2pPr marL="742950" indent="-285750">
                  <a:defRPr sz="2000">
                    <a:solidFill>
                      <a:schemeClr val="tx1"/>
                    </a:solidFill>
                    <a:latin typeface="Times" panose="02020603050405020304" pitchFamily="18" charset="0"/>
                    <a:ea typeface="MS PGothic" panose="020B0600070205080204" pitchFamily="34" charset="-128"/>
                  </a:defRPr>
                </a:lvl2pPr>
                <a:lvl3pPr marL="1143000" indent="-228600">
                  <a:defRPr sz="2000">
                    <a:solidFill>
                      <a:schemeClr val="tx1"/>
                    </a:solidFill>
                    <a:latin typeface="Times" panose="02020603050405020304" pitchFamily="18" charset="0"/>
                    <a:ea typeface="MS PGothic" panose="020B0600070205080204" pitchFamily="34" charset="-128"/>
                  </a:defRPr>
                </a:lvl3pPr>
                <a:lvl4pPr marL="1600200" indent="-228600">
                  <a:defRPr sz="2000">
                    <a:solidFill>
                      <a:schemeClr val="tx1"/>
                    </a:solidFill>
                    <a:latin typeface="Times" panose="02020603050405020304" pitchFamily="18" charset="0"/>
                    <a:ea typeface="MS PGothic" panose="020B0600070205080204" pitchFamily="34" charset="-128"/>
                  </a:defRPr>
                </a:lvl4pPr>
                <a:lvl5pPr marL="2057400" indent="-228600">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9pPr>
              </a:lstStyle>
              <a:p>
                <a:pPr eaLnBrk="1" hangingPunct="1">
                  <a:defRPr/>
                </a:pPr>
                <a:r>
                  <a:rPr lang="en-US" altLang="en-US" sz="2160">
                    <a:latin typeface="Gill Sans MT" panose="020B0502020104020203" pitchFamily="34" charset="0"/>
                  </a:rPr>
                  <a:t>Groin</a:t>
                </a:r>
              </a:p>
            </p:txBody>
          </p:sp>
        </p:grpSp>
        <p:pic>
          <p:nvPicPr>
            <p:cNvPr id="20" name="Picture 13" descr="Large-Tip-Cotton-Swab_1.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2463271" flipV="1">
              <a:off x="10324949" y="23567850"/>
              <a:ext cx="1104330" cy="10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Large-Tip-Cotton-Swab_1.jpe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21206071" flipV="1">
              <a:off x="11714664" y="23023194"/>
              <a:ext cx="1095375" cy="10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Large-Tip-Cotton-Swab_1.jpe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1657613" flipV="1">
              <a:off x="11697201" y="25165260"/>
              <a:ext cx="1095375"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7300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70" y="267335"/>
            <a:ext cx="7543800" cy="1450757"/>
          </a:xfrm>
        </p:spPr>
        <p:txBody>
          <a:bodyPr>
            <a:normAutofit/>
          </a:bodyPr>
          <a:lstStyle/>
          <a:p>
            <a:pPr algn="ctr"/>
            <a:r>
              <a:rPr lang="en-US" sz="3200" b="1" dirty="0">
                <a:solidFill>
                  <a:srgbClr val="1735A3"/>
                </a:solidFill>
                <a:latin typeface="Calibri "/>
              </a:rPr>
              <a:t>CAMP2 Household Specimens </a:t>
            </a:r>
            <a:br>
              <a:rPr lang="en-US" sz="3200" b="1" dirty="0">
                <a:solidFill>
                  <a:srgbClr val="1735A3"/>
                </a:solidFill>
                <a:latin typeface="Calibri "/>
              </a:rPr>
            </a:br>
            <a:r>
              <a:rPr lang="en-US" sz="3200" b="1" dirty="0">
                <a:solidFill>
                  <a:srgbClr val="1735A3"/>
                </a:solidFill>
                <a:latin typeface="Calibri "/>
              </a:rPr>
              <a:t>Meta-Genomics</a:t>
            </a:r>
            <a:endParaRPr lang="en-US" sz="3200" dirty="0">
              <a:solidFill>
                <a:srgbClr val="1735A3"/>
              </a:solidFill>
              <a:latin typeface="Calibri "/>
            </a:endParaRPr>
          </a:p>
        </p:txBody>
      </p:sp>
      <p:grpSp>
        <p:nvGrpSpPr>
          <p:cNvPr id="5" name="Group 4"/>
          <p:cNvGrpSpPr/>
          <p:nvPr/>
        </p:nvGrpSpPr>
        <p:grpSpPr>
          <a:xfrm>
            <a:off x="-72192" y="2430379"/>
            <a:ext cx="4824663" cy="3597442"/>
            <a:chOff x="-136824" y="1559060"/>
            <a:chExt cx="9144000" cy="4426752"/>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824" y="1559060"/>
              <a:ext cx="9144000" cy="3726139"/>
            </a:xfrm>
            <a:prstGeom prst="rect">
              <a:avLst/>
            </a:prstGeom>
          </p:spPr>
        </p:pic>
        <p:sp>
          <p:nvSpPr>
            <p:cNvPr id="4" name="Rectangle 3"/>
            <p:cNvSpPr/>
            <p:nvPr/>
          </p:nvSpPr>
          <p:spPr>
            <a:xfrm>
              <a:off x="4505308" y="5401037"/>
              <a:ext cx="4010042" cy="584775"/>
            </a:xfrm>
            <a:prstGeom prst="rect">
              <a:avLst/>
            </a:prstGeom>
          </p:spPr>
          <p:txBody>
            <a:bodyPr wrap="square">
              <a:spAutoFit/>
            </a:bodyPr>
            <a:lstStyle/>
            <a:p>
              <a:pPr fontAlgn="base"/>
              <a:r>
                <a:rPr lang="en-US" sz="800" dirty="0">
                  <a:latin typeface="Arial" charset="0"/>
                  <a:ea typeface="Arial" charset="0"/>
                  <a:cs typeface="Arial" charset="0"/>
                </a:rPr>
                <a:t>One Codex: A Sensitive and Accurate Data Platform for Genomic Microbial Identification, </a:t>
              </a:r>
              <a:r>
                <a:rPr lang="en-US" sz="800" dirty="0">
                  <a:solidFill>
                    <a:srgbClr val="333333"/>
                  </a:solidFill>
                  <a:latin typeface="Arial" charset="0"/>
                  <a:ea typeface="Arial" charset="0"/>
                  <a:cs typeface="Arial" charset="0"/>
                </a:rPr>
                <a:t>Samuel S Minot, </a:t>
              </a:r>
              <a:r>
                <a:rPr lang="en-US" sz="800" dirty="0" err="1">
                  <a:solidFill>
                    <a:srgbClr val="333333"/>
                  </a:solidFill>
                  <a:latin typeface="Arial" charset="0"/>
                  <a:ea typeface="Arial" charset="0"/>
                  <a:cs typeface="Arial" charset="0"/>
                </a:rPr>
                <a:t>Niklas</a:t>
              </a:r>
              <a:r>
                <a:rPr lang="en-US" sz="800" dirty="0">
                  <a:solidFill>
                    <a:srgbClr val="333333"/>
                  </a:solidFill>
                  <a:latin typeface="Arial" charset="0"/>
                  <a:ea typeface="Arial" charset="0"/>
                  <a:cs typeface="Arial" charset="0"/>
                </a:rPr>
                <a:t> </a:t>
              </a:r>
              <a:r>
                <a:rPr lang="en-US" sz="800" dirty="0" err="1">
                  <a:solidFill>
                    <a:srgbClr val="333333"/>
                  </a:solidFill>
                  <a:latin typeface="Arial" charset="0"/>
                  <a:ea typeface="Arial" charset="0"/>
                  <a:cs typeface="Arial" charset="0"/>
                </a:rPr>
                <a:t>Krumm</a:t>
              </a:r>
              <a:r>
                <a:rPr lang="en-US" sz="800" dirty="0">
                  <a:solidFill>
                    <a:srgbClr val="333333"/>
                  </a:solidFill>
                  <a:latin typeface="Arial" charset="0"/>
                  <a:ea typeface="Arial" charset="0"/>
                  <a:cs typeface="Arial" charset="0"/>
                </a:rPr>
                <a:t>, Nicholas B Greenfield</a:t>
              </a:r>
            </a:p>
            <a:p>
              <a:pPr fontAlgn="base"/>
              <a:r>
                <a:rPr lang="en-US" sz="800" dirty="0" err="1">
                  <a:solidFill>
                    <a:srgbClr val="333333"/>
                  </a:solidFill>
                  <a:latin typeface="Arial" charset="0"/>
                  <a:ea typeface="Arial" charset="0"/>
                  <a:cs typeface="Arial" charset="0"/>
                </a:rPr>
                <a:t>bioRxiv</a:t>
              </a:r>
              <a:r>
                <a:rPr lang="en-US" sz="800" dirty="0">
                  <a:solidFill>
                    <a:srgbClr val="333333"/>
                  </a:solidFill>
                  <a:latin typeface="Arial" charset="0"/>
                  <a:ea typeface="Arial" charset="0"/>
                  <a:cs typeface="Arial" charset="0"/>
                </a:rPr>
                <a:t> 027607; </a:t>
              </a:r>
              <a:r>
                <a:rPr lang="en-US" sz="800" dirty="0" err="1">
                  <a:solidFill>
                    <a:srgbClr val="333333"/>
                  </a:solidFill>
                  <a:latin typeface="Arial" charset="0"/>
                  <a:ea typeface="Arial" charset="0"/>
                  <a:cs typeface="Arial" charset="0"/>
                </a:rPr>
                <a:t>doi</a:t>
              </a:r>
              <a:r>
                <a:rPr lang="en-US" sz="800" dirty="0">
                  <a:solidFill>
                    <a:srgbClr val="333333"/>
                  </a:solidFill>
                  <a:latin typeface="Arial" charset="0"/>
                  <a:ea typeface="Arial" charset="0"/>
                  <a:cs typeface="Arial" charset="0"/>
                </a:rPr>
                <a:t>: https://</a:t>
              </a:r>
              <a:r>
                <a:rPr lang="en-US" sz="800" dirty="0" err="1">
                  <a:solidFill>
                    <a:srgbClr val="333333"/>
                  </a:solidFill>
                  <a:latin typeface="Arial" charset="0"/>
                  <a:ea typeface="Arial" charset="0"/>
                  <a:cs typeface="Arial" charset="0"/>
                </a:rPr>
                <a:t>doi.org</a:t>
              </a:r>
              <a:r>
                <a:rPr lang="en-US" sz="800" dirty="0">
                  <a:solidFill>
                    <a:srgbClr val="333333"/>
                  </a:solidFill>
                  <a:latin typeface="Arial" charset="0"/>
                  <a:ea typeface="Arial" charset="0"/>
                  <a:cs typeface="Arial" charset="0"/>
                </a:rPr>
                <a:t>/10.1101/027607</a:t>
              </a:r>
              <a:br>
                <a:rPr lang="en-US" sz="800" dirty="0">
                  <a:solidFill>
                    <a:srgbClr val="333333"/>
                  </a:solidFill>
                  <a:latin typeface="Arial" charset="0"/>
                  <a:ea typeface="Arial" charset="0"/>
                  <a:cs typeface="Arial" charset="0"/>
                </a:rPr>
              </a:br>
              <a:endParaRPr lang="en-US" sz="800" dirty="0">
                <a:solidFill>
                  <a:srgbClr val="333333"/>
                </a:solidFill>
                <a:effectLst/>
                <a:latin typeface="Arial" charset="0"/>
                <a:ea typeface="Arial" charset="0"/>
                <a:cs typeface="Arial"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2960" y="5401037"/>
              <a:ext cx="2990850" cy="376739"/>
            </a:xfrm>
            <a:prstGeom prst="rect">
              <a:avLst/>
            </a:prstGeom>
          </p:spPr>
        </p:pic>
        <p:sp>
          <p:nvSpPr>
            <p:cNvPr id="7" name="Right Arrow 6"/>
            <p:cNvSpPr/>
            <p:nvPr/>
          </p:nvSpPr>
          <p:spPr>
            <a:xfrm>
              <a:off x="7817708" y="3838832"/>
              <a:ext cx="477795" cy="906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pic>
        <p:nvPicPr>
          <p:cNvPr id="8" name="Picture 7"/>
          <p:cNvPicPr>
            <a:picLocks noChangeAspect="1"/>
          </p:cNvPicPr>
          <p:nvPr/>
        </p:nvPicPr>
        <p:blipFill>
          <a:blip r:embed="rId4"/>
          <a:stretch>
            <a:fillRect/>
          </a:stretch>
        </p:blipFill>
        <p:spPr>
          <a:xfrm>
            <a:off x="848157" y="1395998"/>
            <a:ext cx="2581292" cy="940244"/>
          </a:xfrm>
          <a:prstGeom prst="rect">
            <a:avLst/>
          </a:prstGeom>
        </p:spPr>
      </p:pic>
      <p:sp>
        <p:nvSpPr>
          <p:cNvPr id="9" name="Rounded Rectangle 8"/>
          <p:cNvSpPr/>
          <p:nvPr/>
        </p:nvSpPr>
        <p:spPr>
          <a:xfrm>
            <a:off x="848157" y="1326082"/>
            <a:ext cx="513818" cy="1070320"/>
          </a:xfrm>
          <a:prstGeom prst="roundRect">
            <a:avLst/>
          </a:prstGeom>
          <a:noFill/>
          <a:ln w="57150">
            <a:solidFill>
              <a:srgbClr val="CA3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 descr="TranslationalResearchDay_4-5.psd"/>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2471" y="2339457"/>
            <a:ext cx="4289929" cy="34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stretch>
            <a:fillRect/>
          </a:stretch>
        </p:blipFill>
        <p:spPr>
          <a:xfrm>
            <a:off x="5735583" y="1395998"/>
            <a:ext cx="2518529" cy="920689"/>
          </a:xfrm>
          <a:prstGeom prst="rect">
            <a:avLst/>
          </a:prstGeom>
        </p:spPr>
      </p:pic>
      <p:sp>
        <p:nvSpPr>
          <p:cNvPr id="13" name="Rounded Rectangle 12"/>
          <p:cNvSpPr/>
          <p:nvPr/>
        </p:nvSpPr>
        <p:spPr>
          <a:xfrm>
            <a:off x="6227788" y="1321182"/>
            <a:ext cx="513818" cy="1070320"/>
          </a:xfrm>
          <a:prstGeom prst="roundRect">
            <a:avLst/>
          </a:prstGeom>
          <a:noFill/>
          <a:ln w="57150">
            <a:solidFill>
              <a:srgbClr val="CA3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7"/>
          <a:srcRect b="63564"/>
          <a:stretch/>
        </p:blipFill>
        <p:spPr>
          <a:xfrm>
            <a:off x="6997700" y="5489098"/>
            <a:ext cx="2122158" cy="903373"/>
          </a:xfrm>
          <a:prstGeom prst="rect">
            <a:avLst/>
          </a:prstGeom>
        </p:spPr>
      </p:pic>
    </p:spTree>
    <p:extLst>
      <p:ext uri="{BB962C8B-B14F-4D97-AF65-F5344CB8AC3E}">
        <p14:creationId xmlns:p14="http://schemas.microsoft.com/office/powerpoint/2010/main" val="252828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865" y="598884"/>
            <a:ext cx="5373338" cy="5724294"/>
          </a:xfrm>
          <a:prstGeom prst="rect">
            <a:avLst/>
          </a:prstGeom>
        </p:spPr>
      </p:pic>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838" y="1156172"/>
            <a:ext cx="3446360" cy="275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4354" y="100829"/>
            <a:ext cx="8098597"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Calibri"/>
                <a:ea typeface="+mn-ea"/>
                <a:cs typeface="+mn-cs"/>
              </a:rPr>
              <a:t>Shirish</a:t>
            </a:r>
            <a:r>
              <a:rPr kumimoji="0" lang="en-US" sz="2200" b="1" i="0" u="none" strike="noStrike" kern="1200" cap="none" spc="0" normalizeH="0" baseline="0" noProof="0" dirty="0">
                <a:ln>
                  <a:noFill/>
                </a:ln>
                <a:solidFill>
                  <a:prstClr val="black"/>
                </a:solidFill>
                <a:effectLst/>
                <a:uLnTx/>
                <a:uFillTx/>
                <a:latin typeface="Calibri"/>
                <a:ea typeface="+mn-ea"/>
                <a:cs typeface="+mn-cs"/>
              </a:rPr>
              <a:t> Balachandra, MD </a:t>
            </a:r>
            <a:r>
              <a:rPr kumimoji="0" lang="en-US" b="1" i="0" u="none" strike="noStrike" kern="1200" cap="none" spc="0" normalizeH="0" baseline="0" noProof="0" dirty="0">
                <a:ln>
                  <a:noFill/>
                </a:ln>
                <a:solidFill>
                  <a:prstClr val="black"/>
                </a:solidFill>
                <a:effectLst/>
                <a:uLnTx/>
                <a:uFillTx/>
                <a:latin typeface="Calibri"/>
                <a:ea typeface="+mn-ea"/>
                <a:cs typeface="+mn-cs"/>
              </a:rPr>
              <a:t>(CDN/Urban Health Plan FQHC)</a:t>
            </a:r>
            <a:r>
              <a:rPr kumimoji="0" lang="en-US" sz="22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Maria Pardos, MD PhD </a:t>
            </a:r>
            <a:r>
              <a:rPr kumimoji="0" lang="en-US" sz="2000" b="1" i="0" u="none" strike="noStrike" kern="1200" cap="none" spc="0" normalizeH="0" baseline="0" noProof="0" dirty="0">
                <a:ln>
                  <a:noFill/>
                </a:ln>
                <a:solidFill>
                  <a:prstClr val="black"/>
                </a:solidFill>
                <a:effectLst/>
                <a:uLnTx/>
                <a:uFillTx/>
                <a:latin typeface="Calibri"/>
                <a:ea typeface="+mn-ea"/>
                <a:cs typeface="+mn-cs"/>
              </a:rPr>
              <a:t>(Rockefeller)</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Case Study of MRSA Infection Recurrence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(T3 Clinician Investigator Expertise/Interest)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8804" y="4014788"/>
            <a:ext cx="3484871" cy="225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stretch>
            <a:fillRect/>
          </a:stretch>
        </p:blipFill>
        <p:spPr>
          <a:xfrm>
            <a:off x="6631818" y="1156172"/>
            <a:ext cx="2512182" cy="918369"/>
          </a:xfrm>
          <a:prstGeom prst="rect">
            <a:avLst/>
          </a:prstGeom>
        </p:spPr>
      </p:pic>
      <p:sp>
        <p:nvSpPr>
          <p:cNvPr id="8" name="Rounded Rectangle 7"/>
          <p:cNvSpPr/>
          <p:nvPr/>
        </p:nvSpPr>
        <p:spPr>
          <a:xfrm>
            <a:off x="8099034" y="1080196"/>
            <a:ext cx="513818" cy="1070320"/>
          </a:xfrm>
          <a:prstGeom prst="roundRect">
            <a:avLst/>
          </a:prstGeom>
          <a:noFill/>
          <a:ln w="57150">
            <a:solidFill>
              <a:srgbClr val="CA3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99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6ACE207-7526-4C84-96C1-AB393BCA22EA}" type="slidenum">
              <a:rPr lang="en-US" smtClean="0"/>
              <a:t>16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293683579"/>
              </p:ext>
            </p:extLst>
          </p:nvPr>
        </p:nvGraphicFramePr>
        <p:xfrm>
          <a:off x="4823216" y="1488833"/>
          <a:ext cx="4204052" cy="4632125"/>
        </p:xfrm>
        <a:graphic>
          <a:graphicData uri="http://schemas.openxmlformats.org/drawingml/2006/table">
            <a:tbl>
              <a:tblPr firstRow="1" bandRow="1">
                <a:tableStyleId>{5C22544A-7EE6-4342-B048-85BDC9FD1C3A}</a:tableStyleId>
              </a:tblPr>
              <a:tblGrid>
                <a:gridCol w="1994834">
                  <a:extLst>
                    <a:ext uri="{9D8B030D-6E8A-4147-A177-3AD203B41FA5}">
                      <a16:colId xmlns:a16="http://schemas.microsoft.com/office/drawing/2014/main" val="20000"/>
                    </a:ext>
                  </a:extLst>
                </a:gridCol>
                <a:gridCol w="2209218">
                  <a:extLst>
                    <a:ext uri="{9D8B030D-6E8A-4147-A177-3AD203B41FA5}">
                      <a16:colId xmlns:a16="http://schemas.microsoft.com/office/drawing/2014/main" val="20001"/>
                    </a:ext>
                  </a:extLst>
                </a:gridCol>
              </a:tblGrid>
              <a:tr h="542600">
                <a:tc>
                  <a:txBody>
                    <a:bodyPr/>
                    <a:lstStyle/>
                    <a:p>
                      <a:r>
                        <a:rPr lang="en-US" sz="1400" dirty="0"/>
                        <a:t>Household Surface Site</a:t>
                      </a:r>
                    </a:p>
                  </a:txBody>
                  <a:tcPr anchor="b">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Household Surface Contamination (n=52)</a:t>
                      </a:r>
                    </a:p>
                  </a:txBody>
                  <a:tcPr anchor="b"/>
                </a:tc>
                <a:extLst>
                  <a:ext uri="{0D108BD9-81ED-4DB2-BD59-A6C34878D82A}">
                    <a16:rowId xmlns:a16="http://schemas.microsoft.com/office/drawing/2014/main" val="10000"/>
                  </a:ext>
                </a:extLst>
              </a:tr>
              <a:tr h="186519">
                <a:tc>
                  <a:txBody>
                    <a:bodyPr/>
                    <a:lstStyle/>
                    <a:p>
                      <a:r>
                        <a:rPr lang="en-US" sz="1050" b="1" dirty="0"/>
                        <a:t>Kitchen floor</a:t>
                      </a:r>
                    </a:p>
                  </a:txBody>
                  <a:tcPr>
                    <a:lnL w="12700" cap="flat" cmpd="sng" algn="ctr">
                      <a:solidFill>
                        <a:schemeClr val="tx1"/>
                      </a:solidFill>
                      <a:prstDash val="solid"/>
                      <a:round/>
                      <a:headEnd type="none" w="med" len="med"/>
                      <a:tailEnd type="none" w="med" len="med"/>
                    </a:lnL>
                  </a:tcPr>
                </a:tc>
                <a:tc>
                  <a:txBody>
                    <a:bodyPr/>
                    <a:lstStyle/>
                    <a:p>
                      <a:r>
                        <a:rPr lang="en-US" sz="1050" b="1" dirty="0"/>
                        <a:t>19.2%</a:t>
                      </a:r>
                    </a:p>
                  </a:txBody>
                  <a:tcPr/>
                </a:tc>
                <a:extLst>
                  <a:ext uri="{0D108BD9-81ED-4DB2-BD59-A6C34878D82A}">
                    <a16:rowId xmlns:a16="http://schemas.microsoft.com/office/drawing/2014/main" val="10001"/>
                  </a:ext>
                </a:extLst>
              </a:tr>
              <a:tr h="186519">
                <a:tc>
                  <a:txBody>
                    <a:bodyPr/>
                    <a:lstStyle/>
                    <a:p>
                      <a:r>
                        <a:rPr lang="en-US" sz="1050" b="1" dirty="0"/>
                        <a:t>Toilet seat</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t>23.1%</a:t>
                      </a:r>
                      <a:endParaRPr lang="en-US" sz="1050" b="1" dirty="0"/>
                    </a:p>
                  </a:txBody>
                  <a:tcPr/>
                </a:tc>
                <a:extLst>
                  <a:ext uri="{0D108BD9-81ED-4DB2-BD59-A6C34878D82A}">
                    <a16:rowId xmlns:a16="http://schemas.microsoft.com/office/drawing/2014/main" val="10002"/>
                  </a:ext>
                </a:extLst>
              </a:tr>
              <a:tr h="186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Bedroom floor</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21.2%</a:t>
                      </a:r>
                    </a:p>
                  </a:txBody>
                  <a:tcPr/>
                </a:tc>
                <a:extLst>
                  <a:ext uri="{0D108BD9-81ED-4DB2-BD59-A6C34878D82A}">
                    <a16:rowId xmlns:a16="http://schemas.microsoft.com/office/drawing/2014/main" val="10003"/>
                  </a:ext>
                </a:extLst>
              </a:tr>
              <a:tr h="186519">
                <a:tc>
                  <a:txBody>
                    <a:bodyPr/>
                    <a:lstStyle/>
                    <a:p>
                      <a:r>
                        <a:rPr lang="en-US" sz="1050" dirty="0"/>
                        <a:t>Refrigerator</a:t>
                      </a:r>
                      <a:r>
                        <a:rPr lang="en-US" sz="1050" baseline="0" dirty="0"/>
                        <a:t> handle</a:t>
                      </a:r>
                      <a:endParaRPr lang="en-US" sz="1050" dirty="0"/>
                    </a:p>
                  </a:txBody>
                  <a:tcPr>
                    <a:lnL w="12700" cap="flat" cmpd="sng" algn="ctr">
                      <a:solidFill>
                        <a:schemeClr val="tx1"/>
                      </a:solidFill>
                      <a:prstDash val="solid"/>
                      <a:round/>
                      <a:headEnd type="none" w="med" len="med"/>
                      <a:tailEnd type="none" w="med" len="med"/>
                    </a:lnL>
                  </a:tcPr>
                </a:tc>
                <a:tc>
                  <a:txBody>
                    <a:bodyPr/>
                    <a:lstStyle/>
                    <a:p>
                      <a:r>
                        <a:rPr lang="en-US" sz="1050" dirty="0"/>
                        <a:t>13.5%</a:t>
                      </a:r>
                    </a:p>
                  </a:txBody>
                  <a:tcPr/>
                </a:tc>
                <a:extLst>
                  <a:ext uri="{0D108BD9-81ED-4DB2-BD59-A6C34878D82A}">
                    <a16:rowId xmlns:a16="http://schemas.microsoft.com/office/drawing/2014/main" val="10004"/>
                  </a:ext>
                </a:extLst>
              </a:tr>
              <a:tr h="186519">
                <a:tc>
                  <a:txBody>
                    <a:bodyPr/>
                    <a:lstStyle/>
                    <a:p>
                      <a:r>
                        <a:rPr lang="en-US" sz="1050" dirty="0"/>
                        <a:t>TV</a:t>
                      </a:r>
                      <a:r>
                        <a:rPr lang="en-US" sz="1050" baseline="0" dirty="0"/>
                        <a:t> remote</a:t>
                      </a:r>
                      <a:endParaRPr lang="en-US" sz="1050" dirty="0"/>
                    </a:p>
                  </a:txBody>
                  <a:tcPr>
                    <a:lnL w="12700" cap="flat" cmpd="sng" algn="ctr">
                      <a:solidFill>
                        <a:schemeClr val="tx1"/>
                      </a:solidFill>
                      <a:prstDash val="solid"/>
                      <a:round/>
                      <a:headEnd type="none" w="med" len="med"/>
                      <a:tailEnd type="none" w="med" len="med"/>
                    </a:lnL>
                  </a:tcPr>
                </a:tc>
                <a:tc>
                  <a:txBody>
                    <a:bodyPr/>
                    <a:lstStyle/>
                    <a:p>
                      <a:r>
                        <a:rPr lang="en-US" sz="1050" dirty="0"/>
                        <a:t>11.5%</a:t>
                      </a:r>
                    </a:p>
                  </a:txBody>
                  <a:tcPr/>
                </a:tc>
                <a:extLst>
                  <a:ext uri="{0D108BD9-81ED-4DB2-BD59-A6C34878D82A}">
                    <a16:rowId xmlns:a16="http://schemas.microsoft.com/office/drawing/2014/main" val="10005"/>
                  </a:ext>
                </a:extLst>
              </a:tr>
              <a:tr h="186519">
                <a:tc>
                  <a:txBody>
                    <a:bodyPr/>
                    <a:lstStyle/>
                    <a:p>
                      <a:r>
                        <a:rPr lang="en-US" sz="1050" dirty="0"/>
                        <a:t>Telephone</a:t>
                      </a:r>
                    </a:p>
                  </a:txBody>
                  <a:tcPr>
                    <a:lnL w="12700" cap="flat" cmpd="sng" algn="ctr">
                      <a:solidFill>
                        <a:schemeClr val="tx1"/>
                      </a:solidFill>
                      <a:prstDash val="solid"/>
                      <a:round/>
                      <a:headEnd type="none" w="med" len="med"/>
                      <a:tailEnd type="none" w="med" len="med"/>
                    </a:lnL>
                  </a:tcPr>
                </a:tc>
                <a:tc>
                  <a:txBody>
                    <a:bodyPr/>
                    <a:lstStyle/>
                    <a:p>
                      <a:r>
                        <a:rPr lang="en-US" sz="1050" dirty="0"/>
                        <a:t>11.5%</a:t>
                      </a:r>
                    </a:p>
                  </a:txBody>
                  <a:tcPr/>
                </a:tc>
                <a:extLst>
                  <a:ext uri="{0D108BD9-81ED-4DB2-BD59-A6C34878D82A}">
                    <a16:rowId xmlns:a16="http://schemas.microsoft.com/office/drawing/2014/main" val="10006"/>
                  </a:ext>
                </a:extLst>
              </a:tr>
              <a:tr h="186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Bathroom sink handle</a:t>
                      </a:r>
                    </a:p>
                  </a:txBody>
                  <a:tcPr>
                    <a:lnL w="12700" cap="flat" cmpd="sng" algn="ctr">
                      <a:solidFill>
                        <a:schemeClr val="tx1"/>
                      </a:solidFill>
                      <a:prstDash val="solid"/>
                      <a:round/>
                      <a:headEnd type="none" w="med" len="med"/>
                      <a:tailEnd type="none" w="med" len="med"/>
                    </a:lnL>
                  </a:tcPr>
                </a:tc>
                <a:tc>
                  <a:txBody>
                    <a:bodyPr/>
                    <a:lstStyle/>
                    <a:p>
                      <a:r>
                        <a:rPr lang="en-US" sz="1050" dirty="0"/>
                        <a:t>11.5%</a:t>
                      </a:r>
                    </a:p>
                  </a:txBody>
                  <a:tcPr/>
                </a:tc>
                <a:extLst>
                  <a:ext uri="{0D108BD9-81ED-4DB2-BD59-A6C34878D82A}">
                    <a16:rowId xmlns:a16="http://schemas.microsoft.com/office/drawing/2014/main" val="10007"/>
                  </a:ext>
                </a:extLst>
              </a:tr>
              <a:tr h="186519">
                <a:tc>
                  <a:txBody>
                    <a:bodyPr/>
                    <a:lstStyle/>
                    <a:p>
                      <a:r>
                        <a:rPr lang="en-US" sz="1050" dirty="0"/>
                        <a:t>Kitchen countertop</a:t>
                      </a:r>
                    </a:p>
                  </a:txBody>
                  <a:tcPr>
                    <a:lnL w="12700" cap="flat" cmpd="sng" algn="ctr">
                      <a:solidFill>
                        <a:schemeClr val="tx1"/>
                      </a:solidFill>
                      <a:prstDash val="solid"/>
                      <a:round/>
                      <a:headEnd type="none" w="med" len="med"/>
                      <a:tailEnd type="none" w="med" len="med"/>
                    </a:lnL>
                  </a:tcPr>
                </a:tc>
                <a:tc>
                  <a:txBody>
                    <a:bodyPr/>
                    <a:lstStyle/>
                    <a:p>
                      <a:r>
                        <a:rPr lang="en-US" sz="1050" dirty="0"/>
                        <a:t>  9.6%</a:t>
                      </a:r>
                    </a:p>
                  </a:txBody>
                  <a:tcPr/>
                </a:tc>
                <a:extLst>
                  <a:ext uri="{0D108BD9-81ED-4DB2-BD59-A6C34878D82A}">
                    <a16:rowId xmlns:a16="http://schemas.microsoft.com/office/drawing/2014/main" val="10008"/>
                  </a:ext>
                </a:extLst>
              </a:tr>
              <a:tr h="186519">
                <a:tc>
                  <a:txBody>
                    <a:bodyPr/>
                    <a:lstStyle/>
                    <a:p>
                      <a:r>
                        <a:rPr lang="en-US" sz="1050" dirty="0"/>
                        <a:t>Kitchen light switch</a:t>
                      </a:r>
                    </a:p>
                  </a:txBody>
                  <a:tcPr>
                    <a:lnL w="12700" cap="flat" cmpd="sng" algn="ctr">
                      <a:solidFill>
                        <a:schemeClr val="tx1"/>
                      </a:solidFill>
                      <a:prstDash val="solid"/>
                      <a:round/>
                      <a:headEnd type="none" w="med" len="med"/>
                      <a:tailEnd type="none" w="med" len="med"/>
                    </a:lnL>
                  </a:tcPr>
                </a:tc>
                <a:tc>
                  <a:txBody>
                    <a:bodyPr/>
                    <a:lstStyle/>
                    <a:p>
                      <a:r>
                        <a:rPr lang="en-US" sz="1050" dirty="0"/>
                        <a:t>  5.8%</a:t>
                      </a:r>
                    </a:p>
                  </a:txBody>
                  <a:tcPr/>
                </a:tc>
                <a:extLst>
                  <a:ext uri="{0D108BD9-81ED-4DB2-BD59-A6C34878D82A}">
                    <a16:rowId xmlns:a16="http://schemas.microsoft.com/office/drawing/2014/main" val="10009"/>
                  </a:ext>
                </a:extLst>
              </a:tr>
              <a:tr h="186519">
                <a:tc>
                  <a:txBody>
                    <a:bodyPr/>
                    <a:lstStyle/>
                    <a:p>
                      <a:r>
                        <a:rPr lang="en-US" sz="1050" dirty="0"/>
                        <a:t>Front doorknob</a:t>
                      </a:r>
                    </a:p>
                  </a:txBody>
                  <a:tcPr>
                    <a:lnL w="12700" cap="flat" cmpd="sng" algn="ctr">
                      <a:solidFill>
                        <a:schemeClr val="tx1"/>
                      </a:solidFill>
                      <a:prstDash val="solid"/>
                      <a:round/>
                      <a:headEnd type="none" w="med" len="med"/>
                      <a:tailEnd type="none" w="med" len="med"/>
                    </a:lnL>
                  </a:tcPr>
                </a:tc>
                <a:tc>
                  <a:txBody>
                    <a:bodyPr/>
                    <a:lstStyle/>
                    <a:p>
                      <a:r>
                        <a:rPr lang="en-US" sz="1050" dirty="0"/>
                        <a:t>  5.8%</a:t>
                      </a:r>
                    </a:p>
                  </a:txBody>
                  <a:tcPr/>
                </a:tc>
                <a:extLst>
                  <a:ext uri="{0D108BD9-81ED-4DB2-BD59-A6C34878D82A}">
                    <a16:rowId xmlns:a16="http://schemas.microsoft.com/office/drawing/2014/main" val="10010"/>
                  </a:ext>
                </a:extLst>
              </a:tr>
              <a:tr h="186519">
                <a:tc>
                  <a:txBody>
                    <a:bodyPr/>
                    <a:lstStyle/>
                    <a:p>
                      <a:r>
                        <a:rPr lang="en-US" sz="1050" dirty="0"/>
                        <a:t>Child’s toy</a:t>
                      </a:r>
                    </a:p>
                  </a:txBody>
                  <a:tcPr>
                    <a:lnL w="12700" cap="flat" cmpd="sng" algn="ctr">
                      <a:solidFill>
                        <a:schemeClr val="tx1"/>
                      </a:solidFill>
                      <a:prstDash val="solid"/>
                      <a:round/>
                      <a:headEnd type="none" w="med" len="med"/>
                      <a:tailEnd type="none" w="med" len="med"/>
                    </a:lnL>
                  </a:tcPr>
                </a:tc>
                <a:tc>
                  <a:txBody>
                    <a:bodyPr/>
                    <a:lstStyle/>
                    <a:p>
                      <a:r>
                        <a:rPr lang="en-US" sz="1050" dirty="0"/>
                        <a:t>  3.8%</a:t>
                      </a:r>
                    </a:p>
                  </a:txBody>
                  <a:tcPr/>
                </a:tc>
                <a:extLst>
                  <a:ext uri="{0D108BD9-81ED-4DB2-BD59-A6C34878D82A}">
                    <a16:rowId xmlns:a16="http://schemas.microsoft.com/office/drawing/2014/main" val="10011"/>
                  </a:ext>
                </a:extLst>
              </a:tr>
              <a:tr h="186519">
                <a:tc>
                  <a:txBody>
                    <a:bodyPr/>
                    <a:lstStyle/>
                    <a:p>
                      <a:r>
                        <a:rPr lang="en-US" sz="1050" dirty="0"/>
                        <a:t>Hairbrush</a:t>
                      </a:r>
                    </a:p>
                  </a:txBody>
                  <a:tcPr>
                    <a:lnL w="12700" cap="flat" cmpd="sng" algn="ctr">
                      <a:solidFill>
                        <a:schemeClr val="tx1"/>
                      </a:solidFill>
                      <a:prstDash val="solid"/>
                      <a:round/>
                      <a:headEnd type="none" w="med" len="med"/>
                      <a:tailEnd type="none" w="med" len="med"/>
                    </a:lnL>
                  </a:tcPr>
                </a:tc>
                <a:tc>
                  <a:txBody>
                    <a:bodyPr/>
                    <a:lstStyle/>
                    <a:p>
                      <a:r>
                        <a:rPr lang="en-US" sz="1050" dirty="0"/>
                        <a:t>  3.8%</a:t>
                      </a:r>
                    </a:p>
                  </a:txBody>
                  <a:tcPr/>
                </a:tc>
                <a:extLst>
                  <a:ext uri="{0D108BD9-81ED-4DB2-BD59-A6C34878D82A}">
                    <a16:rowId xmlns:a16="http://schemas.microsoft.com/office/drawing/2014/main" val="10012"/>
                  </a:ext>
                </a:extLst>
              </a:tr>
              <a:tr h="186519">
                <a:tc>
                  <a:txBody>
                    <a:bodyPr/>
                    <a:lstStyle/>
                    <a:p>
                      <a:r>
                        <a:rPr lang="en-US" sz="1050" dirty="0"/>
                        <a:t>Kitchen</a:t>
                      </a:r>
                      <a:r>
                        <a:rPr lang="en-US" sz="1050" baseline="0" dirty="0"/>
                        <a:t> sink handle</a:t>
                      </a:r>
                      <a:endParaRPr lang="en-US" sz="105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050" dirty="0"/>
                        <a:t>  1.9%</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03475">
                <a:tc>
                  <a:txBody>
                    <a:bodyPr/>
                    <a:lstStyle/>
                    <a:p>
                      <a:r>
                        <a:rPr lang="en-US" sz="1050" dirty="0"/>
                        <a:t>No Contamination      (0 surfaces)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r>
                        <a:rPr lang="en-US" sz="1050" dirty="0"/>
                        <a:t>40.4%</a:t>
                      </a: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14"/>
                  </a:ext>
                </a:extLst>
              </a:tr>
              <a:tr h="264285">
                <a:tc>
                  <a:txBody>
                    <a:bodyPr/>
                    <a:lstStyle/>
                    <a:p>
                      <a:r>
                        <a:rPr lang="en-US" sz="1050" dirty="0"/>
                        <a:t>Moderate Contamination     (1-3</a:t>
                      </a:r>
                      <a:r>
                        <a:rPr lang="en-US" sz="1050" baseline="0" dirty="0"/>
                        <a:t>)</a:t>
                      </a:r>
                      <a:endParaRPr lang="en-US" sz="1050" dirty="0"/>
                    </a:p>
                  </a:txBody>
                  <a:tcP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r>
                        <a:rPr lang="en-US" sz="1050" dirty="0"/>
                        <a:t>48.1% </a:t>
                      </a:r>
                      <a:r>
                        <a:rPr lang="en-US" sz="1050" dirty="0">
                          <a:solidFill>
                            <a:srgbClr val="FF0000"/>
                          </a:solidFill>
                        </a:rPr>
                        <a:t>]</a:t>
                      </a:r>
                    </a:p>
                  </a:txBody>
                  <a:tcPr>
                    <a:solidFill>
                      <a:schemeClr val="accent5">
                        <a:lumMod val="40000"/>
                        <a:lumOff val="60000"/>
                      </a:schemeClr>
                    </a:solidFill>
                  </a:tcPr>
                </a:tc>
                <a:extLst>
                  <a:ext uri="{0D108BD9-81ED-4DB2-BD59-A6C34878D82A}">
                    <a16:rowId xmlns:a16="http://schemas.microsoft.com/office/drawing/2014/main" val="10015"/>
                  </a:ext>
                </a:extLst>
              </a:tr>
              <a:tr h="203475">
                <a:tc>
                  <a:txBody>
                    <a:bodyPr/>
                    <a:lstStyle/>
                    <a:p>
                      <a:r>
                        <a:rPr lang="en-US" sz="1050" dirty="0"/>
                        <a:t>High Contamination               (&gt; 4)</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r>
                        <a:rPr lang="en-US" sz="1050" dirty="0"/>
                        <a:t>11.5% </a:t>
                      </a:r>
                      <a:r>
                        <a:rPr lang="en-US" sz="1050" dirty="0">
                          <a:solidFill>
                            <a:srgbClr val="FF0000"/>
                          </a:solidFill>
                        </a:rPr>
                        <a:t>] </a:t>
                      </a:r>
                      <a:r>
                        <a:rPr lang="en-US" sz="1050" dirty="0"/>
                        <a:t>  </a:t>
                      </a:r>
                      <a:r>
                        <a:rPr lang="en-US" sz="1400" b="1" dirty="0">
                          <a:solidFill>
                            <a:srgbClr val="FF0000"/>
                          </a:solidFill>
                        </a:rPr>
                        <a:t>60%</a:t>
                      </a:r>
                      <a:endParaRPr lang="en-US" sz="1050" b="1" dirty="0">
                        <a:solidFill>
                          <a:srgbClr val="FF0000"/>
                        </a:solidFill>
                      </a:endParaRPr>
                    </a:p>
                  </a:txBody>
                  <a:tcPr>
                    <a:solidFill>
                      <a:schemeClr val="accent5">
                        <a:lumMod val="20000"/>
                        <a:lumOff val="80000"/>
                      </a:schemeClr>
                    </a:solidFill>
                  </a:tcPr>
                </a:tc>
                <a:extLst>
                  <a:ext uri="{0D108BD9-81ED-4DB2-BD59-A6C34878D82A}">
                    <a16:rowId xmlns:a16="http://schemas.microsoft.com/office/drawing/2014/main" val="10016"/>
                  </a:ext>
                </a:extLst>
              </a:tr>
            </a:tbl>
          </a:graphicData>
        </a:graphic>
      </p:graphicFrame>
      <p:pic>
        <p:nvPicPr>
          <p:cNvPr id="7" name="Picture 6"/>
          <p:cNvPicPr>
            <a:picLocks noChangeAspect="1"/>
          </p:cNvPicPr>
          <p:nvPr/>
        </p:nvPicPr>
        <p:blipFill>
          <a:blip r:embed="rId2"/>
          <a:stretch>
            <a:fillRect/>
          </a:stretch>
        </p:blipFill>
        <p:spPr>
          <a:xfrm>
            <a:off x="565468" y="4947758"/>
            <a:ext cx="3209266" cy="1173199"/>
          </a:xfrm>
          <a:prstGeom prst="rect">
            <a:avLst/>
          </a:prstGeom>
        </p:spPr>
      </p:pic>
      <p:sp>
        <p:nvSpPr>
          <p:cNvPr id="8" name="Text Box 74"/>
          <p:cNvSpPr txBox="1">
            <a:spLocks noChangeArrowheads="1"/>
          </p:cNvSpPr>
          <p:nvPr/>
        </p:nvSpPr>
        <p:spPr bwMode="auto">
          <a:xfrm>
            <a:off x="1150152" y="831291"/>
            <a:ext cx="6460603"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3600" b="1" i="1" dirty="0">
                <a:solidFill>
                  <a:srgbClr val="1735A3"/>
                </a:solidFill>
                <a:latin typeface="Gill Sans MT" panose="020B0502020104020203" pitchFamily="34" charset="0"/>
              </a:rPr>
              <a:t>CAMP2 Baseline Results </a:t>
            </a:r>
            <a:r>
              <a:rPr lang="en-US" altLang="en-US" sz="1200" i="1" dirty="0">
                <a:solidFill>
                  <a:srgbClr val="1735A3"/>
                </a:solidFill>
                <a:latin typeface="Gill Sans MT" panose="020B0502020104020203" pitchFamily="34" charset="0"/>
              </a:rPr>
              <a:t>(4/17/17)</a:t>
            </a:r>
          </a:p>
        </p:txBody>
      </p:sp>
      <p:graphicFrame>
        <p:nvGraphicFramePr>
          <p:cNvPr id="10" name="Table 9"/>
          <p:cNvGraphicFramePr>
            <a:graphicFrameLocks noGrp="1"/>
          </p:cNvGraphicFramePr>
          <p:nvPr>
            <p:extLst>
              <p:ext uri="{D42A27DB-BD31-4B8C-83A1-F6EECF244321}">
                <p14:modId xmlns:p14="http://schemas.microsoft.com/office/powerpoint/2010/main" val="3173038019"/>
              </p:ext>
            </p:extLst>
          </p:nvPr>
        </p:nvGraphicFramePr>
        <p:xfrm>
          <a:off x="133749" y="1488833"/>
          <a:ext cx="4689467" cy="2943270"/>
        </p:xfrm>
        <a:graphic>
          <a:graphicData uri="http://schemas.openxmlformats.org/drawingml/2006/table">
            <a:tbl>
              <a:tblPr firstRow="1" bandRow="1">
                <a:tableStyleId>{5C22544A-7EE6-4342-B048-85BDC9FD1C3A}</a:tableStyleId>
              </a:tblPr>
              <a:tblGrid>
                <a:gridCol w="1423754">
                  <a:extLst>
                    <a:ext uri="{9D8B030D-6E8A-4147-A177-3AD203B41FA5}">
                      <a16:colId xmlns:a16="http://schemas.microsoft.com/office/drawing/2014/main" val="20000"/>
                    </a:ext>
                  </a:extLst>
                </a:gridCol>
                <a:gridCol w="1617784">
                  <a:extLst>
                    <a:ext uri="{9D8B030D-6E8A-4147-A177-3AD203B41FA5}">
                      <a16:colId xmlns:a16="http://schemas.microsoft.com/office/drawing/2014/main" val="20001"/>
                    </a:ext>
                  </a:extLst>
                </a:gridCol>
                <a:gridCol w="1647929">
                  <a:extLst>
                    <a:ext uri="{9D8B030D-6E8A-4147-A177-3AD203B41FA5}">
                      <a16:colId xmlns:a16="http://schemas.microsoft.com/office/drawing/2014/main" val="20002"/>
                    </a:ext>
                  </a:extLst>
                </a:gridCol>
              </a:tblGrid>
              <a:tr h="727024">
                <a:tc>
                  <a:txBody>
                    <a:bodyPr/>
                    <a:lstStyle/>
                    <a:p>
                      <a:r>
                        <a:rPr lang="en-US" sz="1400" dirty="0"/>
                        <a:t>Surveillance</a:t>
                      </a:r>
                      <a:r>
                        <a:rPr lang="en-US" sz="1400" baseline="0" dirty="0"/>
                        <a:t> Site</a:t>
                      </a:r>
                      <a:endParaRPr lang="en-US" sz="1400" dirty="0"/>
                    </a:p>
                  </a:txBody>
                  <a:tcPr anchor="b"/>
                </a:tc>
                <a:tc>
                  <a:txBody>
                    <a:bodyPr/>
                    <a:lstStyle/>
                    <a:p>
                      <a:r>
                        <a:rPr lang="en-US" sz="1400" dirty="0"/>
                        <a:t>Patient Colonization</a:t>
                      </a:r>
                      <a:r>
                        <a:rPr lang="en-US" sz="1400" baseline="0" dirty="0"/>
                        <a:t> </a:t>
                      </a:r>
                      <a:r>
                        <a:rPr lang="en-US" sz="1400" dirty="0"/>
                        <a:t>(n=135)</a:t>
                      </a:r>
                    </a:p>
                  </a:txBody>
                  <a:tcPr anchor="b"/>
                </a:tc>
                <a:tc>
                  <a:txBody>
                    <a:bodyPr/>
                    <a:lstStyle/>
                    <a:p>
                      <a:r>
                        <a:rPr lang="en-US" sz="1400" dirty="0"/>
                        <a:t>Household</a:t>
                      </a:r>
                      <a:r>
                        <a:rPr lang="en-US" sz="1400" baseline="0" dirty="0"/>
                        <a:t> Member Colonization </a:t>
                      </a:r>
                    </a:p>
                    <a:p>
                      <a:r>
                        <a:rPr lang="en-US" sz="1400" baseline="0" dirty="0"/>
                        <a:t>(n=40)</a:t>
                      </a:r>
                      <a:endParaRPr lang="en-US" sz="1400" dirty="0"/>
                    </a:p>
                  </a:txBody>
                  <a:tcPr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333065">
                <a:tc>
                  <a:txBody>
                    <a:bodyPr/>
                    <a:lstStyle/>
                    <a:p>
                      <a:r>
                        <a:rPr lang="en-US" sz="1200" dirty="0"/>
                        <a:t>Nares</a:t>
                      </a:r>
                    </a:p>
                  </a:txBody>
                  <a:tcPr/>
                </a:tc>
                <a:tc>
                  <a:txBody>
                    <a:bodyPr/>
                    <a:lstStyle/>
                    <a:p>
                      <a:r>
                        <a:rPr lang="en-US" sz="1200" dirty="0"/>
                        <a:t>51.9%</a:t>
                      </a:r>
                    </a:p>
                  </a:txBody>
                  <a:tcPr/>
                </a:tc>
                <a:tc>
                  <a:txBody>
                    <a:bodyPr/>
                    <a:lstStyle/>
                    <a:p>
                      <a:r>
                        <a:rPr lang="en-US" sz="1200" dirty="0"/>
                        <a:t>10.0%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33065">
                <a:tc>
                  <a:txBody>
                    <a:bodyPr/>
                    <a:lstStyle/>
                    <a:p>
                      <a:r>
                        <a:rPr lang="en-US" sz="1200" dirty="0"/>
                        <a:t>Axilla</a:t>
                      </a:r>
                    </a:p>
                  </a:txBody>
                  <a:tcPr/>
                </a:tc>
                <a:tc>
                  <a:txBody>
                    <a:bodyPr/>
                    <a:lstStyle/>
                    <a:p>
                      <a:r>
                        <a:rPr lang="en-US" sz="1200" dirty="0"/>
                        <a:t>17.8%</a:t>
                      </a:r>
                    </a:p>
                  </a:txBody>
                  <a:tcPr/>
                </a:tc>
                <a:tc>
                  <a:txBody>
                    <a:bodyPr/>
                    <a:lstStyle/>
                    <a:p>
                      <a:r>
                        <a:rPr lang="en-US" sz="1200" dirty="0"/>
                        <a:t>17.5%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33065">
                <a:tc>
                  <a:txBody>
                    <a:bodyPr/>
                    <a:lstStyle/>
                    <a:p>
                      <a:r>
                        <a:rPr lang="en-US" sz="1200" dirty="0"/>
                        <a:t>Groin</a:t>
                      </a:r>
                    </a:p>
                  </a:txBody>
                  <a:tcPr>
                    <a:lnB w="12700" cap="flat" cmpd="sng" algn="ctr">
                      <a:solidFill>
                        <a:schemeClr val="tx1"/>
                      </a:solidFill>
                      <a:prstDash val="solid"/>
                      <a:round/>
                      <a:headEnd type="none" w="med" len="med"/>
                      <a:tailEnd type="none" w="med" len="med"/>
                    </a:lnB>
                  </a:tcPr>
                </a:tc>
                <a:tc>
                  <a:txBody>
                    <a:bodyPr/>
                    <a:lstStyle/>
                    <a:p>
                      <a:r>
                        <a:rPr lang="en-US" sz="1200" dirty="0"/>
                        <a:t>34.1%</a:t>
                      </a:r>
                    </a:p>
                  </a:txBody>
                  <a:tcPr>
                    <a:lnB w="12700" cap="flat" cmpd="sng" algn="ctr">
                      <a:solidFill>
                        <a:schemeClr val="tx1"/>
                      </a:solidFill>
                      <a:prstDash val="solid"/>
                      <a:round/>
                      <a:headEnd type="none" w="med" len="med"/>
                      <a:tailEnd type="none" w="med" len="med"/>
                    </a:lnB>
                  </a:tcPr>
                </a:tc>
                <a:tc>
                  <a:txBody>
                    <a:bodyPr/>
                    <a:lstStyle/>
                    <a:p>
                      <a:r>
                        <a:rPr lang="en-US" sz="1200" dirty="0"/>
                        <a:t>25.0%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3065">
                <a:tc>
                  <a:txBody>
                    <a:bodyPr/>
                    <a:lstStyle/>
                    <a:p>
                      <a:r>
                        <a:rPr lang="en-US" sz="1200" dirty="0"/>
                        <a:t>0 Colonized sites</a:t>
                      </a: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r>
                        <a:rPr lang="en-US" sz="1200" dirty="0"/>
                        <a:t>33.3%</a:t>
                      </a: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r>
                        <a:rPr lang="en-US" sz="1200" dirty="0"/>
                        <a:t>67.5%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4"/>
                  </a:ext>
                </a:extLst>
              </a:tr>
              <a:tr h="333065">
                <a:tc>
                  <a:txBody>
                    <a:bodyPr/>
                    <a:lstStyle/>
                    <a:p>
                      <a:r>
                        <a:rPr lang="en-US" sz="1200" dirty="0"/>
                        <a:t>1 Colonized site</a:t>
                      </a:r>
                    </a:p>
                  </a:txBody>
                  <a:tcPr>
                    <a:solidFill>
                      <a:schemeClr val="accent5">
                        <a:lumMod val="40000"/>
                        <a:lumOff val="60000"/>
                      </a:schemeClr>
                    </a:solidFill>
                  </a:tcPr>
                </a:tc>
                <a:tc>
                  <a:txBody>
                    <a:bodyPr/>
                    <a:lstStyle/>
                    <a:p>
                      <a:r>
                        <a:rPr lang="en-US" sz="1200" dirty="0"/>
                        <a:t>35.6% </a:t>
                      </a:r>
                      <a:r>
                        <a:rPr lang="en-US" sz="1200" dirty="0">
                          <a:solidFill>
                            <a:srgbClr val="FF0000"/>
                          </a:solidFill>
                        </a:rPr>
                        <a:t>]</a:t>
                      </a:r>
                    </a:p>
                  </a:txBody>
                  <a:tcPr>
                    <a:solidFill>
                      <a:schemeClr val="accent5">
                        <a:lumMod val="40000"/>
                        <a:lumOff val="60000"/>
                      </a:schemeClr>
                    </a:solidFill>
                  </a:tcPr>
                </a:tc>
                <a:tc>
                  <a:txBody>
                    <a:bodyPr/>
                    <a:lstStyle/>
                    <a:p>
                      <a:r>
                        <a:rPr lang="en-US" sz="1200" dirty="0"/>
                        <a:t>15.0% </a:t>
                      </a:r>
                      <a:r>
                        <a:rPr lang="en-US" sz="1200" dirty="0">
                          <a:solidFill>
                            <a:srgbClr val="FF0000"/>
                          </a:solidFill>
                        </a:rPr>
                        <a:t>]</a:t>
                      </a:r>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val="10005"/>
                  </a:ext>
                </a:extLst>
              </a:tr>
              <a:tr h="333065">
                <a:tc>
                  <a:txBody>
                    <a:bodyPr/>
                    <a:lstStyle/>
                    <a:p>
                      <a:r>
                        <a:rPr lang="en-US" sz="1200" dirty="0"/>
                        <a:t>2+ Colonized sites</a:t>
                      </a:r>
                    </a:p>
                  </a:txBody>
                  <a:tcPr>
                    <a:solidFill>
                      <a:schemeClr val="accent5">
                        <a:lumMod val="20000"/>
                        <a:lumOff val="80000"/>
                      </a:schemeClr>
                    </a:solidFill>
                  </a:tcPr>
                </a:tc>
                <a:tc>
                  <a:txBody>
                    <a:bodyPr/>
                    <a:lstStyle/>
                    <a:p>
                      <a:r>
                        <a:rPr lang="en-US" sz="1200" dirty="0"/>
                        <a:t>29.7% </a:t>
                      </a:r>
                      <a:r>
                        <a:rPr lang="en-US" sz="1200" dirty="0">
                          <a:solidFill>
                            <a:srgbClr val="FF0000"/>
                          </a:solidFill>
                        </a:rPr>
                        <a:t>]</a:t>
                      </a:r>
                      <a:r>
                        <a:rPr lang="en-US" sz="1200" dirty="0"/>
                        <a:t>   </a:t>
                      </a:r>
                      <a:r>
                        <a:rPr lang="en-US" sz="1200" b="1" dirty="0">
                          <a:solidFill>
                            <a:srgbClr val="FF0000"/>
                          </a:solidFill>
                        </a:rPr>
                        <a:t>65%</a:t>
                      </a:r>
                      <a:endParaRPr lang="en-US" sz="1200" dirty="0"/>
                    </a:p>
                  </a:txBody>
                  <a:tcPr>
                    <a:solidFill>
                      <a:schemeClr val="accent5">
                        <a:lumMod val="20000"/>
                        <a:lumOff val="80000"/>
                      </a:schemeClr>
                    </a:solidFill>
                  </a:tcPr>
                </a:tc>
                <a:tc>
                  <a:txBody>
                    <a:bodyPr/>
                    <a:lstStyle/>
                    <a:p>
                      <a:r>
                        <a:rPr lang="en-US" sz="1200" dirty="0"/>
                        <a:t>17.5% </a:t>
                      </a:r>
                      <a:r>
                        <a:rPr lang="en-US" sz="1200" dirty="0">
                          <a:solidFill>
                            <a:srgbClr val="FF0000"/>
                          </a:solidFill>
                        </a:rPr>
                        <a:t>]</a:t>
                      </a:r>
                      <a:r>
                        <a:rPr lang="en-US" sz="1200" dirty="0"/>
                        <a:t>   </a:t>
                      </a:r>
                      <a:r>
                        <a:rPr lang="en-US" sz="1200" b="1" dirty="0">
                          <a:solidFill>
                            <a:srgbClr val="FF0000"/>
                          </a:solidFill>
                        </a:rPr>
                        <a:t>33%</a:t>
                      </a:r>
                      <a:endParaRPr lang="en-US" sz="1200" dirty="0"/>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464816" y="269713"/>
            <a:ext cx="5763756" cy="338554"/>
          </a:xfrm>
          <a:prstGeom prst="rect">
            <a:avLst/>
          </a:prstGeom>
        </p:spPr>
        <p:txBody>
          <a:bodyPr wrap="square">
            <a:spAutoFit/>
          </a:bodyPr>
          <a:lstStyle/>
          <a:p>
            <a:pPr lvl="0">
              <a:defRPr/>
            </a:pPr>
            <a:r>
              <a:rPr lang="en-US" altLang="en-US" sz="1600" b="1" dirty="0">
                <a:solidFill>
                  <a:srgbClr val="FF0000"/>
                </a:solidFill>
                <a:latin typeface="Calibri" panose="020F0502020204030204" pitchFamily="34" charset="0"/>
              </a:rPr>
              <a:t>(T3/T4 Clinician &amp; Public Health Investigators Expertise/Interest)</a:t>
            </a:r>
          </a:p>
        </p:txBody>
      </p:sp>
      <p:sp>
        <p:nvSpPr>
          <p:cNvPr id="11" name="Rounded Rectangle 10"/>
          <p:cNvSpPr/>
          <p:nvPr/>
        </p:nvSpPr>
        <p:spPr>
          <a:xfrm>
            <a:off x="2483270" y="4741370"/>
            <a:ext cx="1291464" cy="1557830"/>
          </a:xfrm>
          <a:prstGeom prst="roundRect">
            <a:avLst/>
          </a:prstGeom>
          <a:noFill/>
          <a:ln w="57150">
            <a:solidFill>
              <a:srgbClr val="CA3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68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235642" y="1476251"/>
            <a:ext cx="7600349" cy="1893770"/>
          </a:xfrm>
          <a:prstGeom prst="rect">
            <a:avLst/>
          </a:prstGeom>
        </p:spPr>
        <p:txBody>
          <a:bodyPr/>
          <a:lstStyle/>
          <a:p>
            <a:pPr marL="115888" indent="-115888">
              <a:spcBef>
                <a:spcPts val="200"/>
              </a:spcBef>
              <a:buClr>
                <a:srgbClr val="4F81BD"/>
              </a:buClr>
              <a:buSzPct val="76000"/>
              <a:buFont typeface="Wingdings" panose="05000000000000000000" pitchFamily="2" charset="2"/>
              <a:buChar char="§"/>
              <a:defRPr/>
            </a:pPr>
            <a:r>
              <a:rPr lang="en-US" sz="1400" dirty="0">
                <a:solidFill>
                  <a:prstClr val="black"/>
                </a:solidFill>
                <a:ea typeface="ＭＳ Ｐゴシック" pitchFamily="84" charset="-128"/>
              </a:rPr>
              <a:t>The CA-MRSA Project (CAMP1) extended its learning collaborative to the barbershop/hair salon settings to increase awareness and prevention of CA-MRSA and other infections</a:t>
            </a:r>
          </a:p>
          <a:p>
            <a:pPr marL="573088" lvl="2" indent="-115888">
              <a:spcBef>
                <a:spcPts val="200"/>
              </a:spcBef>
              <a:buClr>
                <a:srgbClr val="4F81BD"/>
              </a:buClr>
              <a:buSzPct val="76000"/>
              <a:buFont typeface="Wingdings" panose="05000000000000000000" pitchFamily="2" charset="2"/>
              <a:buChar char="§"/>
              <a:defRPr/>
            </a:pPr>
            <a:r>
              <a:rPr lang="en-US" sz="1400" dirty="0">
                <a:solidFill>
                  <a:prstClr val="black"/>
                </a:solidFill>
                <a:latin typeface="Calibri"/>
              </a:rPr>
              <a:t>Previous </a:t>
            </a:r>
            <a:r>
              <a:rPr lang="en-US" sz="1400" dirty="0">
                <a:solidFill>
                  <a:prstClr val="black"/>
                </a:solidFill>
                <a:latin typeface="Calibri"/>
                <a:ea typeface="ＭＳ Ｐゴシック" pitchFamily="84" charset="-128"/>
              </a:rPr>
              <a:t>studies have shown the receptiveness of male barbershop </a:t>
            </a:r>
            <a:r>
              <a:rPr lang="en-US" sz="1400" b="1" dirty="0">
                <a:solidFill>
                  <a:prstClr val="black"/>
                </a:solidFill>
                <a:latin typeface="Calibri"/>
                <a:ea typeface="ＭＳ Ｐゴシック" pitchFamily="84" charset="-128"/>
              </a:rPr>
              <a:t>owners, employees, and patrons</a:t>
            </a:r>
            <a:r>
              <a:rPr lang="en-US" sz="1400" dirty="0">
                <a:solidFill>
                  <a:prstClr val="black"/>
                </a:solidFill>
                <a:latin typeface="Calibri"/>
                <a:ea typeface="ＭＳ Ｐゴシック" pitchFamily="84" charset="-128"/>
              </a:rPr>
              <a:t> to learning more about disease prevention  and </a:t>
            </a:r>
            <a:r>
              <a:rPr lang="en-US" sz="1400" b="1" dirty="0">
                <a:solidFill>
                  <a:prstClr val="black"/>
                </a:solidFill>
                <a:latin typeface="Calibri"/>
                <a:ea typeface="ＭＳ Ｐゴシック" pitchFamily="84" charset="-128"/>
              </a:rPr>
              <a:t>occupational safety and health</a:t>
            </a:r>
          </a:p>
          <a:p>
            <a:pPr marL="573088" lvl="2" indent="-115888">
              <a:spcBef>
                <a:spcPts val="200"/>
              </a:spcBef>
              <a:buClr>
                <a:srgbClr val="4F81BD"/>
              </a:buClr>
              <a:buSzPct val="76000"/>
              <a:buFont typeface="Wingdings" panose="05000000000000000000" pitchFamily="2" charset="2"/>
              <a:buChar char="§"/>
              <a:defRPr/>
            </a:pPr>
            <a:r>
              <a:rPr lang="en-US" sz="1400" b="1" dirty="0">
                <a:solidFill>
                  <a:prstClr val="black"/>
                </a:solidFill>
                <a:latin typeface="Calibri"/>
                <a:ea typeface="ＭＳ Ｐゴシック" pitchFamily="34" charset="-128"/>
              </a:rPr>
              <a:t>SSTIs/lesions are often observed on face, scalp, head, neck, arms, hands </a:t>
            </a:r>
          </a:p>
          <a:p>
            <a:pPr marL="573088" lvl="2" indent="-115888">
              <a:spcBef>
                <a:spcPts val="200"/>
              </a:spcBef>
              <a:buClr>
                <a:srgbClr val="4F81BD"/>
              </a:buClr>
              <a:buSzPct val="76000"/>
              <a:buFont typeface="Wingdings" panose="05000000000000000000" pitchFamily="2" charset="2"/>
              <a:buChar char="§"/>
              <a:defRPr/>
            </a:pPr>
            <a:r>
              <a:rPr lang="en-US" sz="1400" b="1" dirty="0">
                <a:solidFill>
                  <a:prstClr val="black"/>
                </a:solidFill>
                <a:latin typeface="Calibri"/>
                <a:ea typeface="ＭＳ Ｐゴシック" pitchFamily="34" charset="-128"/>
              </a:rPr>
              <a:t>About 20% of CAMP participants’ lesions presented in these locations</a:t>
            </a:r>
          </a:p>
          <a:p>
            <a:pPr marL="115888" indent="-115888" fontAlgn="auto">
              <a:spcBef>
                <a:spcPts val="200"/>
              </a:spcBef>
              <a:spcAft>
                <a:spcPts val="0"/>
              </a:spcAft>
              <a:buClr>
                <a:srgbClr val="4F81BD"/>
              </a:buClr>
              <a:buSzPct val="76000"/>
              <a:buFont typeface="Wingdings" panose="05000000000000000000" pitchFamily="2" charset="2"/>
              <a:buChar char="§"/>
              <a:defRPr/>
            </a:pPr>
            <a:r>
              <a:rPr lang="en-US" sz="1400" dirty="0">
                <a:solidFill>
                  <a:prstClr val="black"/>
                </a:solidFill>
                <a:ea typeface="ＭＳ Ｐゴシック" pitchFamily="84" charset="-128"/>
              </a:rPr>
              <a:t>Barbers </a:t>
            </a:r>
            <a:r>
              <a:rPr lang="en-US" sz="1400" dirty="0">
                <a:solidFill>
                  <a:prstClr val="black"/>
                </a:solidFill>
                <a:latin typeface="Calibri"/>
                <a:ea typeface="ＭＳ Ｐゴシック" pitchFamily="84" charset="-128"/>
              </a:rPr>
              <a:t>and their clients were highly receptive to inquiries and information about MRSA</a:t>
            </a:r>
          </a:p>
          <a:p>
            <a:pPr marL="115888" indent="-115888" fontAlgn="auto">
              <a:spcBef>
                <a:spcPts val="200"/>
              </a:spcBef>
              <a:spcAft>
                <a:spcPts val="0"/>
              </a:spcAft>
              <a:buClr>
                <a:srgbClr val="4F81BD"/>
              </a:buClr>
              <a:buSzPct val="76000"/>
              <a:buFont typeface="Wingdings" panose="05000000000000000000" pitchFamily="2" charset="2"/>
              <a:buChar char="§"/>
              <a:defRPr/>
            </a:pPr>
            <a:r>
              <a:rPr lang="en-US" sz="1400" dirty="0">
                <a:solidFill>
                  <a:prstClr val="black"/>
                </a:solidFill>
                <a:latin typeface="Calibri"/>
                <a:ea typeface="ＭＳ Ｐゴシック" pitchFamily="84" charset="-128"/>
              </a:rPr>
              <a:t>Barbers welcome an in-depth public health education in the barbershop setting</a:t>
            </a:r>
          </a:p>
        </p:txBody>
      </p:sp>
      <p:pic>
        <p:nvPicPr>
          <p:cNvPr id="553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6406" r="20313"/>
          <a:stretch>
            <a:fillRect/>
          </a:stretch>
        </p:blipFill>
        <p:spPr bwMode="auto">
          <a:xfrm>
            <a:off x="148740" y="1541976"/>
            <a:ext cx="1086903" cy="12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9"/>
          <p:cNvSpPr txBox="1">
            <a:spLocks noChangeArrowheads="1"/>
          </p:cNvSpPr>
          <p:nvPr/>
        </p:nvSpPr>
        <p:spPr bwMode="auto">
          <a:xfrm>
            <a:off x="1235641" y="122034"/>
            <a:ext cx="6343049" cy="135421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dirty="0">
                <a:solidFill>
                  <a:srgbClr val="1735A3"/>
                </a:solidFill>
                <a:latin typeface="Gill Sans MT" panose="020B0502020104020203" pitchFamily="34" charset="0"/>
                <a:ea typeface="MS PGothic" panose="020B0600070205080204" pitchFamily="34" charset="-128"/>
              </a:rPr>
              <a:t>      </a:t>
            </a:r>
            <a:r>
              <a:rPr lang="en-US" altLang="en-US" sz="2400" b="1" dirty="0">
                <a:solidFill>
                  <a:srgbClr val="FF0000"/>
                </a:solidFill>
                <a:latin typeface="Calibri" panose="020F0502020204030204" pitchFamily="34" charset="0"/>
              </a:rPr>
              <a:t>(T4 Clinician Investigator Interest)</a:t>
            </a:r>
          </a:p>
          <a:p>
            <a:pPr algn="ctr" eaLnBrk="1" hangingPunct="1"/>
            <a:r>
              <a:rPr lang="en-US" altLang="en-US" sz="2200" dirty="0">
                <a:solidFill>
                  <a:srgbClr val="1735A3"/>
                </a:solidFill>
                <a:latin typeface="Gill Sans MT" panose="020B0502020104020203" pitchFamily="34" charset="0"/>
                <a:ea typeface="MS PGothic" panose="020B0600070205080204" pitchFamily="34" charset="-128"/>
              </a:rPr>
              <a:t> Community-Engaged Research Pilot Project:</a:t>
            </a:r>
          </a:p>
          <a:p>
            <a:pPr algn="ctr" eaLnBrk="1" hangingPunct="1"/>
            <a:r>
              <a:rPr lang="en-US" altLang="en-US" dirty="0">
                <a:solidFill>
                  <a:srgbClr val="1735A3"/>
                </a:solidFill>
                <a:latin typeface="Gill Sans MT" panose="020B0502020104020203" pitchFamily="34" charset="0"/>
                <a:ea typeface="MS PGothic" panose="020B0600070205080204" pitchFamily="34" charset="-128"/>
              </a:rPr>
              <a:t>Expanding the Study of SSTIs/CA-MRSA </a:t>
            </a:r>
          </a:p>
          <a:p>
            <a:pPr algn="ctr" eaLnBrk="1" hangingPunct="1"/>
            <a:r>
              <a:rPr lang="en-US" altLang="en-US" dirty="0">
                <a:solidFill>
                  <a:srgbClr val="1735A3"/>
                </a:solidFill>
                <a:latin typeface="Gill Sans MT" panose="020B0502020104020203" pitchFamily="34" charset="0"/>
                <a:ea typeface="MS PGothic" panose="020B0600070205080204" pitchFamily="34" charset="-128"/>
              </a:rPr>
              <a:t>to Barbershops and Beauty Salons in NYC</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40" y="3741019"/>
            <a:ext cx="3989575" cy="1976387"/>
          </a:xfrm>
          <a:prstGeom prst="rect">
            <a:avLst/>
          </a:prstGeom>
        </p:spPr>
      </p:pic>
      <p:graphicFrame>
        <p:nvGraphicFramePr>
          <p:cNvPr id="25" name="Chart 24"/>
          <p:cNvGraphicFramePr>
            <a:graphicFrameLocks/>
          </p:cNvGraphicFramePr>
          <p:nvPr>
            <p:extLst>
              <p:ext uri="{D42A27DB-BD31-4B8C-83A1-F6EECF244321}">
                <p14:modId xmlns:p14="http://schemas.microsoft.com/office/powerpoint/2010/main" val="596707730"/>
              </p:ext>
            </p:extLst>
          </p:nvPr>
        </p:nvGraphicFramePr>
        <p:xfrm>
          <a:off x="4210601" y="3370021"/>
          <a:ext cx="4846771" cy="3382102"/>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p:cNvPicPr>
            <a:picLocks noChangeAspect="1"/>
          </p:cNvPicPr>
          <p:nvPr/>
        </p:nvPicPr>
        <p:blipFill>
          <a:blip r:embed="rId5"/>
          <a:stretch>
            <a:fillRect/>
          </a:stretch>
        </p:blipFill>
        <p:spPr>
          <a:xfrm>
            <a:off x="7161207" y="848802"/>
            <a:ext cx="1896165" cy="693174"/>
          </a:xfrm>
          <a:prstGeom prst="rect">
            <a:avLst/>
          </a:prstGeom>
        </p:spPr>
      </p:pic>
      <p:sp>
        <p:nvSpPr>
          <p:cNvPr id="27" name="Rounded Rectangle 26"/>
          <p:cNvSpPr/>
          <p:nvPr/>
        </p:nvSpPr>
        <p:spPr>
          <a:xfrm>
            <a:off x="8653111" y="756171"/>
            <a:ext cx="404261" cy="818629"/>
          </a:xfrm>
          <a:prstGeom prst="roundRect">
            <a:avLst/>
          </a:prstGeom>
          <a:noFill/>
          <a:ln w="57150">
            <a:solidFill>
              <a:srgbClr val="CA3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48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CE207-7526-4C84-96C1-AB393BCA22EA}" type="slidenum">
              <a:rPr kumimoji="0" 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7" name="Content Placeholder 6"/>
          <p:cNvPicPr>
            <a:picLocks noGrp="1" noChangeAspect="1"/>
          </p:cNvPicPr>
          <p:nvPr>
            <p:ph idx="1"/>
          </p:nvPr>
        </p:nvPicPr>
        <p:blipFill>
          <a:blip r:embed="rId2"/>
          <a:stretch>
            <a:fillRect/>
          </a:stretch>
        </p:blipFill>
        <p:spPr>
          <a:xfrm>
            <a:off x="-1150526" y="866795"/>
            <a:ext cx="11490771" cy="6463559"/>
          </a:xfrm>
          <a:prstGeom prst="rect">
            <a:avLst/>
          </a:prstGeom>
        </p:spPr>
      </p:pic>
    </p:spTree>
    <p:extLst>
      <p:ext uri="{BB962C8B-B14F-4D97-AF65-F5344CB8AC3E}">
        <p14:creationId xmlns:p14="http://schemas.microsoft.com/office/powerpoint/2010/main" val="665621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642616" y="699664"/>
            <a:ext cx="3849624" cy="127486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136687" y="2098502"/>
            <a:ext cx="8714232" cy="2700680"/>
          </a:xfrm>
        </p:spPr>
        <p:txBody>
          <a:bodyPr>
            <a:noAutofit/>
          </a:bodyPr>
          <a:lstStyle/>
          <a:p>
            <a:pPr algn="ctr"/>
            <a:r>
              <a:rPr lang="en-US" sz="3600" b="1" dirty="0">
                <a:solidFill>
                  <a:srgbClr val="344068"/>
                </a:solidFill>
                <a:latin typeface="Calibri "/>
              </a:rPr>
              <a:t>Obesity, Cardiometabolic Risk </a:t>
            </a:r>
            <a:br>
              <a:rPr lang="en-US" sz="3600" b="1" dirty="0">
                <a:solidFill>
                  <a:srgbClr val="344068"/>
                </a:solidFill>
                <a:latin typeface="Calibri "/>
              </a:rPr>
            </a:br>
            <a:r>
              <a:rPr lang="en-US" sz="3600" b="1" dirty="0">
                <a:solidFill>
                  <a:srgbClr val="344068"/>
                </a:solidFill>
                <a:latin typeface="Calibri "/>
              </a:rPr>
              <a:t>and Adolescent Pregnancy:</a:t>
            </a:r>
            <a:br>
              <a:rPr lang="en-US" sz="3600" b="1" dirty="0">
                <a:solidFill>
                  <a:srgbClr val="344068"/>
                </a:solidFill>
                <a:latin typeface="Calibri "/>
              </a:rPr>
            </a:br>
            <a:r>
              <a:rPr lang="en-US" sz="1800" b="1" dirty="0">
                <a:solidFill>
                  <a:srgbClr val="344068"/>
                </a:solidFill>
                <a:latin typeface="Calibri "/>
              </a:rPr>
              <a:t> </a:t>
            </a:r>
            <a:br>
              <a:rPr lang="en-US" sz="3600" b="1" dirty="0">
                <a:solidFill>
                  <a:srgbClr val="344068"/>
                </a:solidFill>
                <a:latin typeface="Calibri "/>
              </a:rPr>
            </a:br>
            <a:r>
              <a:rPr lang="en-US" sz="3200" dirty="0">
                <a:solidFill>
                  <a:srgbClr val="344068"/>
                </a:solidFill>
                <a:latin typeface="Calibri "/>
              </a:rPr>
              <a:t>Building a De-Identified Electronic Clinical Database to Examine the Biological and Social Determinants of Nutritional Status, Pregnancy and Birth Outcomes</a:t>
            </a:r>
            <a:endParaRPr lang="en-US" sz="3600" dirty="0">
              <a:solidFill>
                <a:srgbClr val="344068"/>
              </a:solidFill>
              <a:latin typeface="Calibri "/>
            </a:endParaRPr>
          </a:p>
        </p:txBody>
      </p:sp>
      <p:sp>
        <p:nvSpPr>
          <p:cNvPr id="4" name="Slide Number Placeholder 3"/>
          <p:cNvSpPr>
            <a:spLocks noGrp="1"/>
          </p:cNvSpPr>
          <p:nvPr>
            <p:ph type="sldNum" sz="quarter" idx="12"/>
          </p:nvPr>
        </p:nvSpPr>
        <p:spPr/>
        <p:txBody>
          <a:bodyPr/>
          <a:lstStyle/>
          <a:p>
            <a:fld id="{46ACE207-7526-4C84-96C1-AB393BCA22EA}" type="slidenum">
              <a:rPr lang="en-US" smtClean="0"/>
              <a:t>19</a:t>
            </a:fld>
            <a:endParaRPr lang="en-US"/>
          </a:p>
        </p:txBody>
      </p:sp>
      <p:sp>
        <p:nvSpPr>
          <p:cNvPr id="2" name="TextBox 1"/>
          <p:cNvSpPr txBox="1"/>
          <p:nvPr/>
        </p:nvSpPr>
        <p:spPr>
          <a:xfrm>
            <a:off x="91439" y="4799182"/>
            <a:ext cx="8970264" cy="1642501"/>
          </a:xfrm>
          <a:prstGeom prst="rect">
            <a:avLst/>
          </a:prstGeom>
          <a:noFill/>
        </p:spPr>
        <p:txBody>
          <a:bodyPr wrap="square" rtlCol="0">
            <a:spAutoFit/>
          </a:bodyPr>
          <a:lstStyle/>
          <a:p>
            <a:pPr lvl="0" algn="just">
              <a:lnSpc>
                <a:spcPct val="90000"/>
              </a:lnSpc>
              <a:spcBef>
                <a:spcPts val="1200"/>
              </a:spcBef>
              <a:spcAft>
                <a:spcPts val="200"/>
              </a:spcAft>
              <a:buClr>
                <a:srgbClr val="1CADE4"/>
              </a:buClr>
              <a:buSzPct val="100000"/>
            </a:pPr>
            <a:r>
              <a:rPr lang="en-US" sz="1400" b="1" dirty="0">
                <a:solidFill>
                  <a:schemeClr val="tx1">
                    <a:lumMod val="50000"/>
                    <a:lumOff val="50000"/>
                  </a:schemeClr>
                </a:solidFill>
                <a:latin typeface="Calibri "/>
              </a:rPr>
              <a:t>FUNDED BY: </a:t>
            </a:r>
          </a:p>
          <a:p>
            <a:pPr algn="just">
              <a:lnSpc>
                <a:spcPct val="90000"/>
              </a:lnSpc>
              <a:spcBef>
                <a:spcPts val="1200"/>
              </a:spcBef>
              <a:spcAft>
                <a:spcPts val="200"/>
              </a:spcAft>
              <a:buClr>
                <a:srgbClr val="1CADE4"/>
              </a:buClr>
              <a:buSzPct val="100000"/>
            </a:pPr>
            <a:r>
              <a:rPr lang="en-US" sz="1400" dirty="0">
                <a:solidFill>
                  <a:schemeClr val="tx1">
                    <a:lumMod val="50000"/>
                    <a:lumOff val="50000"/>
                  </a:schemeClr>
                </a:solidFill>
                <a:latin typeface="Calibri "/>
              </a:rPr>
              <a:t>The Sackler Center for Biomedicine and Nutrition (SCBN) Research at The Rockefeller University;  The Sackler Institute for Nutrition Science at The New York Academy of Sciences</a:t>
            </a:r>
            <a:r>
              <a:rPr lang="en-US" sz="1400" dirty="0">
                <a:solidFill>
                  <a:schemeClr val="tx1">
                    <a:lumMod val="50000"/>
                    <a:lumOff val="50000"/>
                  </a:schemeClr>
                </a:solidFill>
              </a:rPr>
              <a:t>; (3) </a:t>
            </a:r>
            <a:r>
              <a:rPr lang="en-US" sz="1400" dirty="0">
                <a:solidFill>
                  <a:schemeClr val="tx1">
                    <a:lumMod val="50000"/>
                    <a:lumOff val="50000"/>
                  </a:schemeClr>
                </a:solidFill>
                <a:latin typeface="Calibri "/>
              </a:rPr>
              <a:t>N</a:t>
            </a:r>
            <a:r>
              <a:rPr lang="en-US" sz="1400" baseline="30000" dirty="0">
                <a:solidFill>
                  <a:schemeClr val="tx1">
                    <a:lumMod val="50000"/>
                    <a:lumOff val="50000"/>
                  </a:schemeClr>
                </a:solidFill>
                <a:latin typeface="Calibri "/>
              </a:rPr>
              <a:t>2</a:t>
            </a:r>
            <a:r>
              <a:rPr lang="en-US" sz="1400" dirty="0">
                <a:solidFill>
                  <a:schemeClr val="tx1">
                    <a:lumMod val="50000"/>
                    <a:lumOff val="50000"/>
                  </a:schemeClr>
                </a:solidFill>
                <a:latin typeface="Calibri "/>
              </a:rPr>
              <a:t>: Building a Network of Safety-Net PBRNs (AHRQ 1-P30-HS-021667)</a:t>
            </a:r>
            <a:r>
              <a:rPr lang="en-US" sz="1400" dirty="0">
                <a:solidFill>
                  <a:schemeClr val="tx1">
                    <a:lumMod val="50000"/>
                    <a:lumOff val="50000"/>
                  </a:schemeClr>
                </a:solidFill>
              </a:rPr>
              <a:t>; (4)</a:t>
            </a:r>
            <a:r>
              <a:rPr lang="en-US" sz="1400" dirty="0">
                <a:solidFill>
                  <a:schemeClr val="tx1">
                    <a:lumMod val="50000"/>
                    <a:lumOff val="50000"/>
                  </a:schemeClr>
                </a:solidFill>
                <a:latin typeface="Calibri "/>
              </a:rPr>
              <a:t>The National Center for Advancing Translational Sciences/ The Rockefeller University Center for Clinical and Translational Scienc</a:t>
            </a:r>
            <a:r>
              <a:rPr lang="en-US" sz="1400" dirty="0">
                <a:solidFill>
                  <a:schemeClr val="tx1">
                    <a:lumMod val="50000"/>
                    <a:lumOff val="50000"/>
                  </a:schemeClr>
                </a:solidFill>
              </a:rPr>
              <a:t>e </a:t>
            </a:r>
            <a:r>
              <a:rPr lang="en-US" altLang="en-US" sz="1400" dirty="0"/>
              <a:t>(NIH-NCATS Grant #UL1-TR-000043)</a:t>
            </a:r>
          </a:p>
          <a:p>
            <a:pPr lvl="0" algn="just">
              <a:lnSpc>
                <a:spcPct val="90000"/>
              </a:lnSpc>
              <a:spcBef>
                <a:spcPts val="1200"/>
              </a:spcBef>
              <a:spcAft>
                <a:spcPts val="200"/>
              </a:spcAft>
              <a:buClr>
                <a:srgbClr val="1CADE4"/>
              </a:buClr>
              <a:buSzPct val="100000"/>
            </a:pPr>
            <a:endParaRPr lang="en-US" sz="1600" dirty="0">
              <a:solidFill>
                <a:schemeClr val="tx1">
                  <a:lumMod val="50000"/>
                  <a:lumOff val="50000"/>
                </a:schemeClr>
              </a:solidFill>
              <a:latin typeface="Calibri "/>
            </a:endParaRPr>
          </a:p>
        </p:txBody>
      </p:sp>
      <p:sp>
        <p:nvSpPr>
          <p:cNvPr id="8" name="Subtitle 6"/>
          <p:cNvSpPr txBox="1">
            <a:spLocks/>
          </p:cNvSpPr>
          <p:nvPr/>
        </p:nvSpPr>
        <p:spPr>
          <a:xfrm>
            <a:off x="3539133" y="1546794"/>
            <a:ext cx="2609042" cy="351536"/>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Times New Roman" panose="02020603050405020304"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Times New Roman" panose="02020603050405020304"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Times New Roman" panose="02020603050405020304"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Times New Roman" panose="02020603050405020304"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Times New Roman" panose="02020603050405020304"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latin typeface="+mn-lt"/>
              </a:rPr>
              <a:t>Case Study 2</a:t>
            </a:r>
          </a:p>
        </p:txBody>
      </p:sp>
      <p:sp>
        <p:nvSpPr>
          <p:cNvPr id="9" name="Rectangle 8"/>
          <p:cNvSpPr/>
          <p:nvPr/>
        </p:nvSpPr>
        <p:spPr>
          <a:xfrm>
            <a:off x="2740652" y="623464"/>
            <a:ext cx="3671839" cy="923330"/>
          </a:xfrm>
          <a:prstGeom prst="rect">
            <a:avLst/>
          </a:prstGeom>
        </p:spPr>
        <p:txBody>
          <a:bodyPr wrap="none">
            <a:spAutoFit/>
          </a:bodyPr>
          <a:lstStyle/>
          <a:p>
            <a:r>
              <a:rPr lang="en-US" b="1" dirty="0">
                <a:ln>
                  <a:solidFill>
                    <a:schemeClr val="accent2">
                      <a:lumMod val="50000"/>
                    </a:schemeClr>
                  </a:solidFill>
                </a:ln>
                <a:solidFill>
                  <a:schemeClr val="accent2"/>
                </a:solidFill>
                <a:effectLst>
                  <a:outerShdw blurRad="38100" dist="38100" dir="2700000" algn="tl">
                    <a:srgbClr val="000000">
                      <a:alpha val="43137"/>
                    </a:srgbClr>
                  </a:outerShdw>
                </a:effectLst>
              </a:rPr>
              <a:t>Little Data, </a:t>
            </a:r>
            <a:r>
              <a:rPr lang="en-US" sz="5400" b="1" dirty="0">
                <a:ln>
                  <a:solidFill>
                    <a:schemeClr val="accent2">
                      <a:lumMod val="50000"/>
                    </a:schemeClr>
                  </a:solidFill>
                </a:ln>
                <a:solidFill>
                  <a:schemeClr val="accent2"/>
                </a:solidFill>
                <a:effectLst>
                  <a:outerShdw blurRad="38100" dist="38100" dir="2700000" algn="tl">
                    <a:srgbClr val="000000">
                      <a:alpha val="43137"/>
                    </a:srgbClr>
                  </a:outerShdw>
                </a:effectLst>
              </a:rPr>
              <a:t>Big Data</a:t>
            </a:r>
          </a:p>
        </p:txBody>
      </p:sp>
      <p:pic>
        <p:nvPicPr>
          <p:cNvPr id="11" name="Picture 18" descr="SacklerLogo_bw_goldleaves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C:\Users\abeaudreault\Google Drive\Communication\Logos\NYAS_aprogramof_CMYK.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82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435" y="791817"/>
            <a:ext cx="7543800" cy="735140"/>
          </a:xfrm>
        </p:spPr>
        <p:txBody>
          <a:bodyPr>
            <a:normAutofit/>
          </a:bodyPr>
          <a:lstStyle/>
          <a:p>
            <a:pPr algn="ctr"/>
            <a:r>
              <a:rPr lang="en-US" altLang="en-US" sz="4000" b="1" dirty="0">
                <a:solidFill>
                  <a:srgbClr val="1735A3"/>
                </a:solidFill>
                <a:latin typeface="Calibri" panose="020F0502020204030204" pitchFamily="34" charset="0"/>
              </a:rPr>
              <a:t>DISCLOSURE</a:t>
            </a:r>
            <a:endParaRPr lang="en-US" sz="4000" dirty="0">
              <a:solidFill>
                <a:srgbClr val="1735A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7504" y="1682553"/>
            <a:ext cx="8537713" cy="4588005"/>
          </a:xfrm>
        </p:spPr>
        <p:txBody>
          <a:bodyPr>
            <a:normAutofit fontScale="92500" lnSpcReduction="10000"/>
          </a:bodyPr>
          <a:lstStyle/>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sz="1600" dirty="0">
                <a:solidFill>
                  <a:srgbClr val="404040"/>
                </a:solidFill>
                <a:latin typeface="Calibri" panose="020F0502020204030204" pitchFamily="34" charset="0"/>
                <a:ea typeface="ＭＳ Ｐゴシック" charset="0"/>
                <a:cs typeface="Times New Roman" panose="02020603050405020304" pitchFamily="18" charset="0"/>
              </a:rPr>
              <a:t>I do not have financial or other relationships with the manufacturer(s) of any commercial product(s) or provider(s) of any commercial service(s) discussed in this educational activity.</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sz="1600" dirty="0">
                <a:solidFill>
                  <a:srgbClr val="404040"/>
                </a:solidFill>
                <a:latin typeface="Calibri" panose="020F0502020204030204" pitchFamily="34" charset="0"/>
                <a:ea typeface="ＭＳ Ｐゴシック" charset="0"/>
                <a:cs typeface="Times New Roman" panose="02020603050405020304" pitchFamily="18" charset="0"/>
              </a:rPr>
              <a:t>In the last 12 months, I have received funding from: </a:t>
            </a:r>
          </a:p>
          <a:p>
            <a:pPr marL="742950" lvl="1" indent="-285750" defTabSz="457200" eaLnBrk="0" fontAlgn="base" hangingPunct="0">
              <a:lnSpc>
                <a:spcPct val="100000"/>
              </a:lnSpc>
              <a:spcBef>
                <a:spcPts val="1000"/>
              </a:spcBef>
              <a:spcAft>
                <a:spcPct val="0"/>
              </a:spcAft>
              <a:buClr>
                <a:srgbClr val="5FCBEF"/>
              </a:buClr>
              <a:buSzPct val="80000"/>
              <a:buFont typeface="Wingdings" pitchFamily="2" charset="2"/>
              <a:buChar char="§"/>
              <a:defRPr/>
            </a:pPr>
            <a:r>
              <a:rPr lang="en-US" sz="1600" dirty="0">
                <a:solidFill>
                  <a:srgbClr val="404040"/>
                </a:solidFill>
                <a:latin typeface="Calibri" panose="020F0502020204030204" pitchFamily="34" charset="0"/>
                <a:ea typeface="ＭＳ Ｐゴシック" charset="0"/>
                <a:cs typeface="Times New Roman" panose="02020603050405020304" pitchFamily="18" charset="0"/>
              </a:rPr>
              <a:t>NHLBI, NIDDK, </a:t>
            </a:r>
            <a:r>
              <a:rPr lang="en-US" sz="1600" dirty="0">
                <a:solidFill>
                  <a:prstClr val="black"/>
                </a:solidFill>
                <a:latin typeface="Calibri" panose="020F0502020204030204" pitchFamily="34" charset="0"/>
                <a:ea typeface="ＭＳ Ｐゴシック" charset="0"/>
                <a:cs typeface="Times New Roman" panose="02020603050405020304" pitchFamily="18" charset="0"/>
              </a:rPr>
              <a:t>NIMH,</a:t>
            </a:r>
            <a:r>
              <a:rPr lang="en-US" sz="1600" dirty="0">
                <a:solidFill>
                  <a:srgbClr val="FF0000"/>
                </a:solidFill>
                <a:latin typeface="Calibri" panose="020F0502020204030204" pitchFamily="34" charset="0"/>
                <a:ea typeface="ＭＳ Ｐゴシック" charset="0"/>
                <a:cs typeface="Times New Roman" panose="02020603050405020304" pitchFamily="18" charset="0"/>
              </a:rPr>
              <a:t> </a:t>
            </a:r>
            <a:r>
              <a:rPr lang="en-US" sz="1600" b="1" dirty="0">
                <a:solidFill>
                  <a:srgbClr val="1735A3"/>
                </a:solidFill>
                <a:highlight>
                  <a:srgbClr val="FFFF00"/>
                </a:highlight>
                <a:latin typeface="Calibri" panose="020F0502020204030204" pitchFamily="34" charset="0"/>
                <a:ea typeface="ＭＳ Ｐゴシック" charset="0"/>
                <a:cs typeface="Times New Roman" panose="02020603050405020304" pitchFamily="18" charset="0"/>
              </a:rPr>
              <a:t>NCATS</a:t>
            </a:r>
          </a:p>
          <a:p>
            <a:pPr marL="742950" lvl="1" indent="-285750" defTabSz="457200" eaLnBrk="0" fontAlgn="base" hangingPunct="0">
              <a:lnSpc>
                <a:spcPct val="100000"/>
              </a:lnSpc>
              <a:spcBef>
                <a:spcPts val="1000"/>
              </a:spcBef>
              <a:spcAft>
                <a:spcPct val="0"/>
              </a:spcAft>
              <a:buClr>
                <a:srgbClr val="5FCBEF"/>
              </a:buClr>
              <a:buSzPct val="80000"/>
              <a:buFont typeface="Wingdings" pitchFamily="2" charset="2"/>
              <a:buChar char="§"/>
              <a:defRPr/>
            </a:pPr>
            <a:r>
              <a:rPr lang="en-US" sz="1600" dirty="0">
                <a:solidFill>
                  <a:srgbClr val="404040"/>
                </a:solidFill>
                <a:latin typeface="Calibri" panose="020F0502020204030204" pitchFamily="34" charset="0"/>
                <a:ea typeface="ＭＳ Ｐゴシック" charset="0"/>
                <a:cs typeface="Times New Roman" panose="02020603050405020304" pitchFamily="18" charset="0"/>
              </a:rPr>
              <a:t>CDC, </a:t>
            </a:r>
            <a:r>
              <a:rPr lang="en-US" sz="1600" b="1" dirty="0">
                <a:solidFill>
                  <a:srgbClr val="1735A3"/>
                </a:solidFill>
                <a:latin typeface="Calibri" panose="020F0502020204030204" pitchFamily="34" charset="0"/>
                <a:ea typeface="ＭＳ Ｐゴシック" charset="0"/>
                <a:cs typeface="Times New Roman" panose="02020603050405020304" pitchFamily="18" charset="0"/>
              </a:rPr>
              <a:t>AHRQ</a:t>
            </a:r>
            <a:r>
              <a:rPr lang="en-US" sz="1600" dirty="0">
                <a:solidFill>
                  <a:srgbClr val="404040"/>
                </a:solidFill>
                <a:latin typeface="Calibri" panose="020F0502020204030204" pitchFamily="34" charset="0"/>
                <a:ea typeface="ＭＳ Ｐゴシック" charset="0"/>
                <a:cs typeface="Times New Roman" panose="02020603050405020304" pitchFamily="18" charset="0"/>
              </a:rPr>
              <a:t>, PCORI</a:t>
            </a:r>
          </a:p>
          <a:p>
            <a:pPr marL="742950" lvl="1" indent="-285750" defTabSz="457200" eaLnBrk="0" fontAlgn="base" hangingPunct="0">
              <a:lnSpc>
                <a:spcPct val="100000"/>
              </a:lnSpc>
              <a:spcBef>
                <a:spcPts val="1000"/>
              </a:spcBef>
              <a:spcAft>
                <a:spcPct val="0"/>
              </a:spcAft>
              <a:buClr>
                <a:srgbClr val="5FCBEF"/>
              </a:buClr>
              <a:buSzPct val="80000"/>
              <a:buFont typeface="Wingdings" pitchFamily="2" charset="2"/>
              <a:buChar char="§"/>
              <a:defRPr/>
            </a:pPr>
            <a:r>
              <a:rPr lang="en-US" sz="1600" dirty="0">
                <a:solidFill>
                  <a:srgbClr val="404040"/>
                </a:solidFill>
                <a:latin typeface="Calibri" panose="020F0502020204030204" pitchFamily="34" charset="0"/>
                <a:ea typeface="ＭＳ Ｐゴシック" charset="0"/>
                <a:cs typeface="Times New Roman" panose="02020603050405020304" pitchFamily="18" charset="0"/>
              </a:rPr>
              <a:t>NYS Department of Health  &amp; NYC Department of Health &amp; Mental Hygiene</a:t>
            </a:r>
          </a:p>
          <a:p>
            <a:pPr marL="742950" lvl="1" indent="-285750" defTabSz="457200" eaLnBrk="0" fontAlgn="base" hangingPunct="0">
              <a:lnSpc>
                <a:spcPct val="100000"/>
              </a:lnSpc>
              <a:spcBef>
                <a:spcPts val="1000"/>
              </a:spcBef>
              <a:spcAft>
                <a:spcPct val="0"/>
              </a:spcAft>
              <a:buClr>
                <a:srgbClr val="5FCBEF"/>
              </a:buClr>
              <a:buSzPct val="80000"/>
              <a:buFont typeface="Wingdings" pitchFamily="2" charset="2"/>
              <a:buChar char="§"/>
              <a:defRPr/>
            </a:pPr>
            <a:r>
              <a:rPr lang="en-US" sz="1600" dirty="0">
                <a:solidFill>
                  <a:srgbClr val="404040"/>
                </a:solidFill>
                <a:latin typeface="Calibri" panose="020F0502020204030204" pitchFamily="34" charset="0"/>
                <a:ea typeface="ＭＳ Ｐゴシック" charset="0"/>
                <a:cs typeface="Times New Roman" panose="02020603050405020304" pitchFamily="18" charset="0"/>
              </a:rPr>
              <a:t>Chronic Liver Disease Foundation (CLDF)</a:t>
            </a:r>
          </a:p>
          <a:p>
            <a:pPr marL="742950" lvl="1" indent="-285750" defTabSz="457200" eaLnBrk="0" fontAlgn="base" hangingPunct="0">
              <a:lnSpc>
                <a:spcPct val="100000"/>
              </a:lnSpc>
              <a:spcBef>
                <a:spcPts val="1000"/>
              </a:spcBef>
              <a:spcAft>
                <a:spcPct val="0"/>
              </a:spcAft>
              <a:buClr>
                <a:srgbClr val="5FCBEF"/>
              </a:buClr>
              <a:buSzPct val="80000"/>
              <a:buFont typeface="Wingdings" pitchFamily="2" charset="2"/>
              <a:buChar char="§"/>
              <a:defRPr/>
            </a:pPr>
            <a:r>
              <a:rPr lang="en-US" sz="1600" dirty="0">
                <a:solidFill>
                  <a:srgbClr val="404040"/>
                </a:solidFill>
                <a:latin typeface="Calibri" panose="020F0502020204030204" pitchFamily="34" charset="0"/>
                <a:ea typeface="ＭＳ Ｐゴシック" charset="0"/>
                <a:cs typeface="Times New Roman" panose="02020603050405020304" pitchFamily="18" charset="0"/>
              </a:rPr>
              <a:t>Hepatitis Foundation International (HFI)/Merck</a:t>
            </a:r>
          </a:p>
          <a:p>
            <a:pPr marL="742950" lvl="1" indent="-285750" defTabSz="457200" eaLnBrk="0" fontAlgn="base" hangingPunct="0">
              <a:lnSpc>
                <a:spcPct val="100000"/>
              </a:lnSpc>
              <a:spcBef>
                <a:spcPts val="1000"/>
              </a:spcBef>
              <a:spcAft>
                <a:spcPct val="0"/>
              </a:spcAft>
              <a:buClr>
                <a:srgbClr val="5FCBEF"/>
              </a:buClr>
              <a:buSzPct val="80000"/>
              <a:buFont typeface="Wingdings" pitchFamily="2" charset="2"/>
              <a:buChar char="§"/>
              <a:defRPr/>
            </a:pPr>
            <a:r>
              <a:rPr lang="en-US" sz="1600" dirty="0">
                <a:solidFill>
                  <a:srgbClr val="404040"/>
                </a:solidFill>
                <a:latin typeface="Calibri" panose="020F0502020204030204" pitchFamily="34" charset="0"/>
                <a:ea typeface="ＭＳ Ｐゴシック" charset="0"/>
                <a:cs typeface="Times New Roman" panose="02020603050405020304" pitchFamily="18" charset="0"/>
              </a:rPr>
              <a:t>Leukemia and Lymphoma Society (LLS)</a:t>
            </a:r>
          </a:p>
          <a:p>
            <a:pPr marL="742950" lvl="1" indent="-285750" defTabSz="457200" eaLnBrk="0" fontAlgn="base" hangingPunct="0">
              <a:lnSpc>
                <a:spcPct val="100000"/>
              </a:lnSpc>
              <a:spcBef>
                <a:spcPts val="1000"/>
              </a:spcBef>
              <a:spcAft>
                <a:spcPct val="0"/>
              </a:spcAft>
              <a:buClr>
                <a:srgbClr val="5FCBEF"/>
              </a:buClr>
              <a:buSzPct val="80000"/>
              <a:buFont typeface="Wingdings" pitchFamily="2" charset="2"/>
              <a:buChar char="§"/>
              <a:defRPr/>
            </a:pPr>
            <a:r>
              <a:rPr lang="en-US" sz="1600" dirty="0">
                <a:solidFill>
                  <a:srgbClr val="404040"/>
                </a:solidFill>
                <a:latin typeface="Calibri" panose="020F0502020204030204" pitchFamily="34" charset="0"/>
                <a:ea typeface="ＭＳ Ｐゴシック" charset="0"/>
                <a:cs typeface="Times New Roman" panose="02020603050405020304" pitchFamily="18" charset="0"/>
              </a:rPr>
              <a:t>March of Dimes (</a:t>
            </a:r>
            <a:r>
              <a:rPr lang="en-US" sz="1600" dirty="0" err="1">
                <a:solidFill>
                  <a:srgbClr val="404040"/>
                </a:solidFill>
                <a:latin typeface="Calibri" panose="020F0502020204030204" pitchFamily="34" charset="0"/>
                <a:ea typeface="ＭＳ Ｐゴシック" charset="0"/>
                <a:cs typeface="Times New Roman" panose="02020603050405020304" pitchFamily="18" charset="0"/>
              </a:rPr>
              <a:t>MoD</a:t>
            </a:r>
            <a:r>
              <a:rPr lang="en-US" sz="1600" dirty="0">
                <a:solidFill>
                  <a:srgbClr val="404040"/>
                </a:solidFill>
                <a:latin typeface="Calibri" panose="020F0502020204030204" pitchFamily="34" charset="0"/>
                <a:ea typeface="ＭＳ Ｐゴシック" charset="0"/>
                <a:cs typeface="Times New Roman" panose="02020603050405020304" pitchFamily="18" charset="0"/>
              </a:rPr>
              <a:t>)</a:t>
            </a:r>
          </a:p>
          <a:p>
            <a:pPr marL="742950" lvl="1" indent="-285750" defTabSz="457200" eaLnBrk="0" fontAlgn="base" hangingPunct="0">
              <a:lnSpc>
                <a:spcPct val="100000"/>
              </a:lnSpc>
              <a:spcBef>
                <a:spcPts val="1000"/>
              </a:spcBef>
              <a:spcAft>
                <a:spcPct val="0"/>
              </a:spcAft>
              <a:buClr>
                <a:srgbClr val="5FCBEF"/>
              </a:buClr>
              <a:buSzPct val="80000"/>
              <a:buFont typeface="Wingdings" pitchFamily="2" charset="2"/>
              <a:buChar char="§"/>
              <a:defRPr/>
            </a:pPr>
            <a:r>
              <a:rPr lang="en-US" sz="1600" b="1" dirty="0">
                <a:solidFill>
                  <a:srgbClr val="1735A3"/>
                </a:solidFill>
                <a:highlight>
                  <a:srgbClr val="FFFF00"/>
                </a:highlight>
                <a:latin typeface="Calibri" panose="020F0502020204030204" pitchFamily="34" charset="0"/>
                <a:ea typeface="ＭＳ Ｐゴシック" charset="0"/>
                <a:cs typeface="Times New Roman" panose="02020603050405020304" pitchFamily="18" charset="0"/>
              </a:rPr>
              <a:t>The Rockefeller University </a:t>
            </a:r>
            <a:r>
              <a:rPr lang="en-US" sz="1600" b="1" dirty="0" err="1">
                <a:solidFill>
                  <a:srgbClr val="1735A3"/>
                </a:solidFill>
                <a:highlight>
                  <a:srgbClr val="FFFF00"/>
                </a:highlight>
                <a:latin typeface="Calibri" panose="020F0502020204030204" pitchFamily="34" charset="0"/>
                <a:ea typeface="ＭＳ Ｐゴシック" charset="0"/>
                <a:cs typeface="Times New Roman" panose="02020603050405020304" pitchFamily="18" charset="0"/>
              </a:rPr>
              <a:t>Sackler</a:t>
            </a:r>
            <a:r>
              <a:rPr lang="en-US" sz="1600" b="1" dirty="0">
                <a:solidFill>
                  <a:srgbClr val="1735A3"/>
                </a:solidFill>
                <a:highlight>
                  <a:srgbClr val="FFFF00"/>
                </a:highlight>
                <a:latin typeface="Calibri" panose="020F0502020204030204" pitchFamily="34" charset="0"/>
                <a:ea typeface="ＭＳ Ｐゴシック" charset="0"/>
                <a:cs typeface="Times New Roman" panose="02020603050405020304" pitchFamily="18" charset="0"/>
              </a:rPr>
              <a:t> Center for Biomedicine and Nutrition</a:t>
            </a:r>
          </a:p>
          <a:p>
            <a:pPr marL="742950" lvl="1" indent="-285750" defTabSz="457200" eaLnBrk="0" fontAlgn="base" hangingPunct="0">
              <a:lnSpc>
                <a:spcPct val="100000"/>
              </a:lnSpc>
              <a:spcBef>
                <a:spcPts val="1000"/>
              </a:spcBef>
              <a:spcAft>
                <a:spcPct val="0"/>
              </a:spcAft>
              <a:buClr>
                <a:srgbClr val="5FCBEF"/>
              </a:buClr>
              <a:buSzPct val="80000"/>
              <a:buFont typeface="Wingdings" pitchFamily="2" charset="2"/>
              <a:buChar char="§"/>
              <a:defRPr/>
            </a:pPr>
            <a:r>
              <a:rPr lang="en-US" sz="1600" b="1" dirty="0">
                <a:solidFill>
                  <a:srgbClr val="1735A3"/>
                </a:solidFill>
                <a:highlight>
                  <a:srgbClr val="FFFF00"/>
                </a:highlight>
                <a:latin typeface="Calibri" panose="020F0502020204030204" pitchFamily="34" charset="0"/>
                <a:ea typeface="ＭＳ Ｐゴシック" charset="0"/>
                <a:cs typeface="Times New Roman" panose="02020603050405020304" pitchFamily="18" charset="0"/>
              </a:rPr>
              <a:t>New York Academy of Sciences/</a:t>
            </a:r>
            <a:r>
              <a:rPr lang="en-US" sz="1600" b="1" dirty="0" err="1">
                <a:solidFill>
                  <a:srgbClr val="1735A3"/>
                </a:solidFill>
                <a:highlight>
                  <a:srgbClr val="FFFF00"/>
                </a:highlight>
                <a:latin typeface="Calibri" panose="020F0502020204030204" pitchFamily="34" charset="0"/>
                <a:ea typeface="ＭＳ Ｐゴシック" charset="0"/>
                <a:cs typeface="Times New Roman" panose="02020603050405020304" pitchFamily="18" charset="0"/>
              </a:rPr>
              <a:t>Sackler</a:t>
            </a:r>
            <a:r>
              <a:rPr lang="en-US" sz="1600" b="1" dirty="0">
                <a:solidFill>
                  <a:srgbClr val="1735A3"/>
                </a:solidFill>
                <a:highlight>
                  <a:srgbClr val="FFFF00"/>
                </a:highlight>
                <a:latin typeface="Calibri" panose="020F0502020204030204" pitchFamily="34" charset="0"/>
                <a:ea typeface="ＭＳ Ｐゴシック" charset="0"/>
                <a:cs typeface="Times New Roman" panose="02020603050405020304" pitchFamily="18" charset="0"/>
              </a:rPr>
              <a:t> Institute for Nutrition Science</a:t>
            </a:r>
          </a:p>
          <a:p>
            <a:pPr marL="742950" lvl="1" indent="-285750" defTabSz="457200" eaLnBrk="0" fontAlgn="base" hangingPunct="0">
              <a:lnSpc>
                <a:spcPct val="100000"/>
              </a:lnSpc>
              <a:spcBef>
                <a:spcPts val="1000"/>
              </a:spcBef>
              <a:spcAft>
                <a:spcPct val="0"/>
              </a:spcAft>
              <a:buClr>
                <a:srgbClr val="5FCBEF"/>
              </a:buClr>
              <a:buSzPct val="80000"/>
              <a:buFont typeface="Wingdings" pitchFamily="2" charset="2"/>
              <a:buChar char="§"/>
              <a:defRPr/>
            </a:pPr>
            <a:r>
              <a:rPr lang="en-US" sz="1600" dirty="0">
                <a:solidFill>
                  <a:srgbClr val="404040"/>
                </a:solidFill>
                <a:latin typeface="Calibri" panose="020F0502020204030204" pitchFamily="34" charset="0"/>
                <a:ea typeface="ＭＳ Ｐゴシック" charset="0"/>
                <a:cs typeface="Times New Roman" panose="02020603050405020304" pitchFamily="18" charset="0"/>
              </a:rPr>
              <a:t>Opioid Post-Marketing Requirements Consortium (OPC)/Campbell Alliance (</a:t>
            </a:r>
            <a:r>
              <a:rPr lang="en-US" sz="1600" dirty="0">
                <a:solidFill>
                  <a:schemeClr val="tx1"/>
                </a:solidFill>
                <a:latin typeface="Calibri" panose="020F0502020204030204" pitchFamily="34" charset="0"/>
                <a:ea typeface="ＭＳ Ｐゴシック" charset="0"/>
                <a:cs typeface="Times New Roman" panose="02020603050405020304" pitchFamily="18" charset="0"/>
              </a:rPr>
              <a:t>Purdue Pharma</a:t>
            </a:r>
            <a:r>
              <a:rPr lang="en-US" sz="1600" dirty="0">
                <a:solidFill>
                  <a:srgbClr val="404040"/>
                </a:solidFill>
                <a:latin typeface="Calibri" panose="020F0502020204030204" pitchFamily="34" charset="0"/>
                <a:ea typeface="ＭＳ Ｐゴシック" charset="0"/>
                <a:cs typeface="Times New Roman" panose="02020603050405020304" pitchFamily="18" charset="0"/>
              </a:rPr>
              <a:t>, LP; Actavis; Endo Pharmaceuticals; Janssen Pharmaceuticals; Mallinckrodt, LLC; Pfizer; Rhodes Pharmaceuticals, LP; Roxane Laboratories; and </a:t>
            </a:r>
            <a:r>
              <a:rPr lang="en-US" sz="1600" dirty="0" err="1">
                <a:solidFill>
                  <a:srgbClr val="404040"/>
                </a:solidFill>
                <a:latin typeface="Calibri" panose="020F0502020204030204" pitchFamily="34" charset="0"/>
                <a:ea typeface="ＭＳ Ｐゴシック" charset="0"/>
                <a:cs typeface="Times New Roman" panose="02020603050405020304" pitchFamily="18" charset="0"/>
              </a:rPr>
              <a:t>Zogenix</a:t>
            </a:r>
            <a:r>
              <a:rPr lang="en-US" sz="1600" dirty="0">
                <a:solidFill>
                  <a:srgbClr val="404040"/>
                </a:solidFill>
                <a:latin typeface="Calibri" panose="020F0502020204030204" pitchFamily="34" charset="0"/>
                <a:ea typeface="ＭＳ Ｐゴシック" charset="0"/>
                <a:cs typeface="Times New Roman" panose="02020603050405020304" pitchFamily="18" charset="0"/>
              </a:rPr>
              <a:t>)	</a:t>
            </a:r>
            <a:endParaRPr lang="en-US" sz="1600" b="1" dirty="0">
              <a:solidFill>
                <a:srgbClr val="FF0000"/>
              </a:solidFill>
              <a:highlight>
                <a:srgbClr val="FFFF00"/>
              </a:highlight>
              <a:latin typeface="Calibri" panose="020F0502020204030204" pitchFamily="34" charset="0"/>
              <a:ea typeface="ＭＳ Ｐゴシック"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6ACE207-7526-4C84-96C1-AB393BCA22EA}" type="slidenum">
              <a:rPr lang="en-US" smtClean="0"/>
              <a:t>2</a:t>
            </a:fld>
            <a:endParaRPr lang="en-US"/>
          </a:p>
        </p:txBody>
      </p:sp>
    </p:spTree>
    <p:extLst>
      <p:ext uri="{BB962C8B-B14F-4D97-AF65-F5344CB8AC3E}">
        <p14:creationId xmlns:p14="http://schemas.microsoft.com/office/powerpoint/2010/main" val="106851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ACE207-7526-4C84-96C1-AB393BCA22EA}" type="slidenum">
              <a:rPr lang="en-US" smtClean="0"/>
              <a:t>20</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26" y="1270143"/>
            <a:ext cx="2611587" cy="401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2679612" y="128015"/>
            <a:ext cx="694945" cy="694945"/>
          </a:xfrm>
          <a:prstGeom prst="rect">
            <a:avLst/>
          </a:prstGeom>
          <a:ln>
            <a:noFill/>
          </a:ln>
          <a:effectLst>
            <a:outerShdw blurRad="292100" dist="139700" dir="2700000" algn="tl" rotWithShape="0">
              <a:srgbClr val="333333">
                <a:alpha val="65000"/>
              </a:srgbClr>
            </a:outerShdw>
          </a:effectLst>
        </p:spPr>
      </p:pic>
      <p:pic>
        <p:nvPicPr>
          <p:cNvPr id="4098" name="Picture 2" descr="Image result for ya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1223" y="192467"/>
            <a:ext cx="975487" cy="42043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013435" y="1602377"/>
            <a:ext cx="2790496" cy="1072369"/>
            <a:chOff x="5241944" y="1478807"/>
            <a:chExt cx="2790496" cy="1072369"/>
          </a:xfrm>
        </p:grpSpPr>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l="-5649" t="1" r="-4110" b="50577"/>
            <a:stretch/>
          </p:blipFill>
          <p:spPr>
            <a:xfrm>
              <a:off x="5241944" y="1478807"/>
              <a:ext cx="2790496" cy="1061996"/>
            </a:xfrm>
            <a:prstGeom prst="rect">
              <a:avLst/>
            </a:prstGeom>
          </p:spPr>
        </p:pic>
        <p:sp>
          <p:nvSpPr>
            <p:cNvPr id="9" name="Rectangle 8"/>
            <p:cNvSpPr/>
            <p:nvPr/>
          </p:nvSpPr>
          <p:spPr>
            <a:xfrm>
              <a:off x="5376490" y="1911096"/>
              <a:ext cx="2615366" cy="6400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043224" y="900811"/>
            <a:ext cx="4770016" cy="738664"/>
          </a:xfrm>
          <a:prstGeom prst="rect">
            <a:avLst/>
          </a:prstGeom>
          <a:noFill/>
          <a:ln>
            <a:solidFill>
              <a:schemeClr val="accent6">
                <a:lumMod val="50000"/>
              </a:schemeClr>
            </a:solidFill>
          </a:ln>
        </p:spPr>
        <p:txBody>
          <a:bodyPr wrap="square" rtlCol="0">
            <a:spAutoFit/>
          </a:bodyPr>
          <a:lstStyle/>
          <a:p>
            <a:pPr algn="ctr"/>
            <a:r>
              <a:rPr lang="en-US" sz="1400" b="1" u="sng" dirty="0"/>
              <a:t>COMPARISONS</a:t>
            </a:r>
          </a:p>
          <a:p>
            <a:pPr algn="just"/>
            <a:r>
              <a:rPr lang="en-US" sz="1400" i="1" u="sng" dirty="0"/>
              <a:t>Usual Care</a:t>
            </a:r>
            <a:r>
              <a:rPr lang="en-US" sz="1400" i="1" dirty="0"/>
              <a:t> </a:t>
            </a:r>
            <a:r>
              <a:rPr lang="en-US" sz="1400" dirty="0"/>
              <a:t>Individual prenatal care</a:t>
            </a:r>
          </a:p>
          <a:p>
            <a:pPr algn="just"/>
            <a:r>
              <a:rPr lang="en-US" sz="1400" i="1" u="sng" dirty="0"/>
              <a:t>Experimental</a:t>
            </a:r>
            <a:r>
              <a:rPr lang="en-US" sz="1400" b="1" dirty="0"/>
              <a:t> </a:t>
            </a:r>
            <a:r>
              <a:rPr lang="en-US" sz="1400" dirty="0"/>
              <a:t>Centering Pregnancy Plus (Group prenatal care)</a:t>
            </a:r>
          </a:p>
        </p:txBody>
      </p: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600000">
            <a:off x="939793" y="2522720"/>
            <a:ext cx="2434189" cy="3937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An external file that holds a picture, illustration, etc.&#10;Object name is nihms-766861-f0001.jpg"/>
          <p:cNvPicPr>
            <a:picLocks noGrp="1" noChangeAspect="1" noChangeArrowheads="1"/>
          </p:cNvPicPr>
          <p:nvPr>
            <p:ph idx="1"/>
          </p:nvPr>
        </p:nvPicPr>
        <p:blipFill rotWithShape="1">
          <a:blip r:embed="rId8" cstate="email">
            <a:extLst>
              <a:ext uri="{28A0092B-C50C-407E-A947-70E740481C1C}">
                <a14:useLocalDpi xmlns:a14="http://schemas.microsoft.com/office/drawing/2010/main"/>
              </a:ext>
            </a:extLst>
          </a:blip>
          <a:srcRect/>
          <a:stretch/>
        </p:blipFill>
        <p:spPr bwMode="auto">
          <a:xfrm>
            <a:off x="3775202" y="3472893"/>
            <a:ext cx="2416626" cy="21934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n external file that holds a picture, illustration, etc.&#10;Object name is nihms-766861-f0001.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387206" y="3418776"/>
            <a:ext cx="2615078" cy="21934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n external file that holds a picture, illustration, etc.&#10;Object name is nihms-766861-f0001.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460542" y="5792413"/>
            <a:ext cx="3924728" cy="25487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4525657" y="3214361"/>
            <a:ext cx="3998413" cy="32159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mj-cs"/>
              </a:defRPr>
            </a:lvl1pPr>
          </a:lstStyle>
          <a:p>
            <a:pPr algn="ctr">
              <a:lnSpc>
                <a:spcPct val="100000"/>
              </a:lnSpc>
            </a:pPr>
            <a:r>
              <a:rPr lang="en-US" altLang="en-US" sz="1400" b="1" dirty="0">
                <a:solidFill>
                  <a:srgbClr val="1735A3"/>
                </a:solidFill>
                <a:latin typeface="Calibri" panose="020F0502020204030204" pitchFamily="34" charset="0"/>
              </a:rPr>
              <a:t>WEIGHT CHANGE OVER TIME BY INTERVENTION CONDITION AND OBESE GROUP STATUS</a:t>
            </a:r>
            <a:endParaRPr lang="en-US" altLang="en-US" sz="1400" b="1" u="sng" dirty="0">
              <a:solidFill>
                <a:srgbClr val="1735A3"/>
              </a:solidFill>
              <a:latin typeface="Calibri" panose="020F0502020204030204" pitchFamily="34" charset="0"/>
            </a:endParaRPr>
          </a:p>
        </p:txBody>
      </p:sp>
      <p:sp>
        <p:nvSpPr>
          <p:cNvPr id="10" name="Rectangle 9"/>
          <p:cNvSpPr/>
          <p:nvPr/>
        </p:nvSpPr>
        <p:spPr>
          <a:xfrm>
            <a:off x="3727462" y="2998942"/>
            <a:ext cx="5337708" cy="3048350"/>
          </a:xfrm>
          <a:prstGeom prst="rect">
            <a:avLst/>
          </a:prstGeom>
          <a:noFill/>
          <a:ln>
            <a:solidFill>
              <a:srgbClr val="CA3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458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71637" y="817088"/>
            <a:ext cx="5495925" cy="617762"/>
          </a:xfrm>
        </p:spPr>
        <p:txBody>
          <a:bodyPr/>
          <a:lstStyle/>
          <a:p>
            <a:pPr algn="ctr" eaLnBrk="1" hangingPunct="1"/>
            <a:r>
              <a:rPr lang="en-US" altLang="en-US" sz="3000" b="1" dirty="0">
                <a:solidFill>
                  <a:srgbClr val="1735A3"/>
                </a:solidFill>
                <a:latin typeface="Calibri" panose="020F0502020204030204" pitchFamily="34" charset="0"/>
              </a:rPr>
              <a:t>COLLABORATORS</a:t>
            </a:r>
            <a:endParaRPr lang="en-US" altLang="en-US" sz="3000" b="1" u="sng" dirty="0">
              <a:solidFill>
                <a:srgbClr val="1735A3"/>
              </a:solidFill>
              <a:latin typeface="Calibri" panose="020F0502020204030204" pitchFamily="34" charset="0"/>
            </a:endParaRPr>
          </a:p>
        </p:txBody>
      </p:sp>
      <p:sp>
        <p:nvSpPr>
          <p:cNvPr id="20483"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fld id="{776C2129-0A0A-49CF-BE56-4C1DB049BB64}" type="slidenum">
              <a:rPr lang="en-US" altLang="en-US" sz="1000" smtClean="0">
                <a:solidFill>
                  <a:srgbClr val="FFFFFF"/>
                </a:solidFill>
                <a:latin typeface="Times New Roman" panose="02020603050405020304" pitchFamily="18" charset="0"/>
                <a:ea typeface="MS PGothic" panose="020B0600070205080204" pitchFamily="34" charset="-128"/>
              </a:rPr>
              <a:pPr eaLnBrk="1" hangingPunct="1">
                <a:spcBef>
                  <a:spcPct val="0"/>
                </a:spcBef>
                <a:buClrTx/>
                <a:buSzTx/>
                <a:buFontTx/>
                <a:buNone/>
              </a:pPr>
              <a:t>21</a:t>
            </a:fld>
            <a:endParaRPr lang="en-US" altLang="en-US" sz="1000">
              <a:solidFill>
                <a:srgbClr val="FFFFFF"/>
              </a:solidFill>
              <a:latin typeface="Times New Roman" panose="02020603050405020304" pitchFamily="18" charset="0"/>
              <a:ea typeface="MS PGothic" panose="020B0600070205080204" pitchFamily="34" charset="-128"/>
            </a:endParaRPr>
          </a:p>
        </p:txBody>
      </p:sp>
      <p:sp>
        <p:nvSpPr>
          <p:cNvPr id="11" name="Rectangle 10"/>
          <p:cNvSpPr/>
          <p:nvPr/>
        </p:nvSpPr>
        <p:spPr>
          <a:xfrm>
            <a:off x="228600" y="3810000"/>
            <a:ext cx="4572000" cy="369888"/>
          </a:xfrm>
          <a:prstGeom prst="rect">
            <a:avLst/>
          </a:prstGeom>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eaLnBrk="1" hangingPunct="1">
              <a:spcBef>
                <a:spcPct val="0"/>
              </a:spcBef>
              <a:buClrTx/>
              <a:buSzTx/>
              <a:buFontTx/>
              <a:buNone/>
              <a:defRPr/>
            </a:pPr>
            <a:r>
              <a:rPr lang="en-US" altLang="en-US">
                <a:solidFill>
                  <a:srgbClr val="2683C6"/>
                </a:solidFill>
                <a:effectLst>
                  <a:outerShdw blurRad="38100" dist="38100" dir="2700000" algn="tl">
                    <a:srgbClr val="C0C0C0"/>
                  </a:outerShdw>
                </a:effectLst>
                <a:latin typeface="Arial" panose="020B0604020202020204" pitchFamily="34" charset="0"/>
              </a:rPr>
              <a:t>     </a:t>
            </a:r>
            <a:r>
              <a:rPr lang="en-US" altLang="en-US">
                <a:solidFill>
                  <a:srgbClr val="FF0000"/>
                </a:solidFill>
                <a:effectLst>
                  <a:outerShdw blurRad="38100" dist="38100" dir="2700000" algn="tl">
                    <a:srgbClr val="C0C0C0"/>
                  </a:outerShdw>
                </a:effectLst>
                <a:latin typeface="Arial" panose="020B0604020202020204" pitchFamily="34" charset="0"/>
              </a:rPr>
              <a:t> </a:t>
            </a:r>
            <a:endParaRPr lang="en-US" altLang="en-US">
              <a:solidFill>
                <a:srgbClr val="FF0000"/>
              </a:solidFill>
              <a:latin typeface="Arial" panose="020B0604020202020204" pitchFamily="34" charset="0"/>
            </a:endParaRPr>
          </a:p>
        </p:txBody>
      </p:sp>
      <p:sp>
        <p:nvSpPr>
          <p:cNvPr id="12" name="Rectangle 11"/>
          <p:cNvSpPr/>
          <p:nvPr/>
        </p:nvSpPr>
        <p:spPr>
          <a:xfrm>
            <a:off x="4572000" y="3733800"/>
            <a:ext cx="4572000" cy="341313"/>
          </a:xfrm>
          <a:prstGeom prst="rect">
            <a:avLst/>
          </a:prstGeom>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lnSpc>
                <a:spcPct val="90000"/>
              </a:lnSpc>
              <a:spcBef>
                <a:spcPct val="0"/>
              </a:spcBef>
              <a:buClr>
                <a:srgbClr val="86D1EC"/>
              </a:buClr>
              <a:buSzPct val="90000"/>
              <a:buFontTx/>
              <a:buNone/>
              <a:defRPr/>
            </a:pPr>
            <a:r>
              <a:rPr lang="en-US" altLang="en-US">
                <a:solidFill>
                  <a:srgbClr val="FF0000"/>
                </a:solidFill>
                <a:effectLst>
                  <a:outerShdw blurRad="38100" dist="38100" dir="2700000" algn="tl">
                    <a:srgbClr val="C0C0C0"/>
                  </a:outerShdw>
                </a:effectLst>
                <a:latin typeface="Arial" panose="020B0604020202020204" pitchFamily="34" charset="0"/>
              </a:rPr>
              <a:t>      </a:t>
            </a:r>
            <a:endParaRPr lang="en-US" altLang="en-US" sz="1600">
              <a:solidFill>
                <a:srgbClr val="FF0000"/>
              </a:solidFill>
              <a:effectLst>
                <a:outerShdw blurRad="38100" dist="38100" dir="2700000" algn="tl">
                  <a:srgbClr val="C0C0C0"/>
                </a:outerShdw>
              </a:effectLst>
              <a:latin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542328213"/>
              </p:ext>
            </p:extLst>
          </p:nvPr>
        </p:nvGraphicFramePr>
        <p:xfrm>
          <a:off x="228600" y="1348255"/>
          <a:ext cx="8763000" cy="6428008"/>
        </p:xfrm>
        <a:graphic>
          <a:graphicData uri="http://schemas.openxmlformats.org/drawingml/2006/table">
            <a:tbl>
              <a:tblPr/>
              <a:tblGrid>
                <a:gridCol w="4208547">
                  <a:extLst>
                    <a:ext uri="{9D8B030D-6E8A-4147-A177-3AD203B41FA5}">
                      <a16:colId xmlns:a16="http://schemas.microsoft.com/office/drawing/2014/main" val="20000"/>
                    </a:ext>
                  </a:extLst>
                </a:gridCol>
                <a:gridCol w="4554453">
                  <a:extLst>
                    <a:ext uri="{9D8B030D-6E8A-4147-A177-3AD203B41FA5}">
                      <a16:colId xmlns:a16="http://schemas.microsoft.com/office/drawing/2014/main" val="20001"/>
                    </a:ext>
                  </a:extLst>
                </a:gridCol>
              </a:tblGrid>
              <a:tr h="4880225">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
                          <a:ea typeface="ＭＳ Ｐゴシック" panose="020B0600070205080204" pitchFamily="34" charset="-128"/>
                        </a:rPr>
                        <a:t>The Rockefeller University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a:t>
                      </a:r>
                      <a:r>
                        <a:rPr kumimoji="0" lang="en-US" altLang="en-US" sz="1400" b="1" i="0" u="none" strike="noStrike" cap="none" normalizeH="0" baseline="0" dirty="0">
                          <a:ln>
                            <a:noFill/>
                          </a:ln>
                          <a:solidFill>
                            <a:srgbClr val="FF0000"/>
                          </a:solidFill>
                          <a:effectLst/>
                          <a:latin typeface="Calibri "/>
                          <a:ea typeface="ＭＳ Ｐゴシック" panose="020B0600070205080204" pitchFamily="34" charset="-128"/>
                        </a:rPr>
                        <a:t>Jan L. Breslow, MD*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Peter R. Holt, MD</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Caroline S. Jiang, MS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Bruce S. McEwen, PhD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Rhonda G. </a:t>
                      </a:r>
                      <a:r>
                        <a:rPr kumimoji="0" lang="en-US" altLang="en-US" sz="1400" b="0" i="0" u="none" strike="noStrike" cap="none" normalizeH="0" baseline="0" dirty="0" err="1">
                          <a:ln>
                            <a:noFill/>
                          </a:ln>
                          <a:solidFill>
                            <a:schemeClr val="tx1"/>
                          </a:solidFill>
                          <a:effectLst/>
                          <a:latin typeface="Calibri "/>
                          <a:ea typeface="ＭＳ Ｐゴシック" panose="020B0600070205080204" pitchFamily="34" charset="-128"/>
                        </a:rPr>
                        <a:t>Kost</a:t>
                      </a: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MD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Kimberly S. Vasquez, MPH</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Joel Correa da Rosa, PhD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Cameron </a:t>
                      </a:r>
                      <a:r>
                        <a:rPr kumimoji="0" lang="en-US" altLang="en-US" sz="1400" b="0" i="0" u="none" strike="noStrike" cap="none" normalizeH="0" baseline="0" dirty="0" err="1">
                          <a:ln>
                            <a:noFill/>
                          </a:ln>
                          <a:solidFill>
                            <a:schemeClr val="tx1"/>
                          </a:solidFill>
                          <a:effectLst/>
                          <a:latin typeface="Calibri "/>
                          <a:ea typeface="ＭＳ Ｐゴシック" panose="020B0600070205080204" pitchFamily="34" charset="-128"/>
                        </a:rPr>
                        <a:t>Coffran</a:t>
                      </a: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MS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Donna Brassil, MA, RN, CCRC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
                          <a:ea typeface="ＭＳ Ｐゴシック" panose="020B0600070205080204" pitchFamily="34" charset="-128"/>
                        </a:rPr>
                        <a:t>The </a:t>
                      </a:r>
                      <a:r>
                        <a:rPr kumimoji="0" lang="en-US" altLang="en-US" sz="1400" b="1" i="0" u="none" strike="noStrike" cap="none" normalizeH="0" baseline="0" dirty="0" err="1">
                          <a:ln>
                            <a:noFill/>
                          </a:ln>
                          <a:solidFill>
                            <a:schemeClr val="tx1"/>
                          </a:solidFill>
                          <a:effectLst/>
                          <a:latin typeface="Calibri "/>
                          <a:ea typeface="ＭＳ Ｐゴシック" panose="020B0600070205080204" pitchFamily="34" charset="-128"/>
                        </a:rPr>
                        <a:t>Sackler</a:t>
                      </a:r>
                      <a:r>
                        <a:rPr kumimoji="0" lang="en-US" altLang="en-US" sz="1400" b="1" i="0" u="none" strike="noStrike" cap="none" normalizeH="0" baseline="0" dirty="0">
                          <a:ln>
                            <a:noFill/>
                          </a:ln>
                          <a:solidFill>
                            <a:schemeClr val="tx1"/>
                          </a:solidFill>
                          <a:effectLst/>
                          <a:latin typeface="Calibri "/>
                          <a:ea typeface="ＭＳ Ｐゴシック" panose="020B0600070205080204" pitchFamily="34" charset="-128"/>
                        </a:rPr>
                        <a:t> Institute for Nutrition Science/The New York Academy of Sciences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a:t>
                      </a:r>
                      <a:r>
                        <a:rPr kumimoji="0" lang="en-US" altLang="en-US" sz="1400" b="1" i="0" u="none" strike="noStrike" cap="none" normalizeH="0" baseline="0" dirty="0">
                          <a:ln>
                            <a:noFill/>
                          </a:ln>
                          <a:solidFill>
                            <a:srgbClr val="FF0000"/>
                          </a:solidFill>
                          <a:effectLst/>
                          <a:latin typeface="Calibri "/>
                          <a:ea typeface="ＭＳ Ｐゴシック" panose="020B0600070205080204" pitchFamily="34" charset="-128"/>
                        </a:rPr>
                        <a:t>Mireille McLean, MA MPH*</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Julie </a:t>
                      </a:r>
                      <a:r>
                        <a:rPr kumimoji="0" lang="en-US" altLang="en-US" sz="1400" b="0" i="0" u="none" strike="noStrike" cap="none" normalizeH="0" baseline="0" dirty="0" err="1">
                          <a:ln>
                            <a:noFill/>
                          </a:ln>
                          <a:solidFill>
                            <a:schemeClr val="tx1"/>
                          </a:solidFill>
                          <a:effectLst/>
                          <a:latin typeface="Calibri "/>
                          <a:ea typeface="ＭＳ Ｐゴシック" panose="020B0600070205080204" pitchFamily="34" charset="-128"/>
                        </a:rPr>
                        <a:t>Shlisky</a:t>
                      </a: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PhD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Gilles Bergeron, PhD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Megan Bourassa, PhD</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
                          <a:ea typeface="ＭＳ Ｐゴシック" panose="020B0600070205080204" pitchFamily="34" charset="-128"/>
                        </a:rPr>
                        <a:t>Clinical Directors Network, Inc. (CDN)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a:t>
                      </a:r>
                      <a:r>
                        <a:rPr kumimoji="0" lang="en-US" altLang="en-US" sz="1400" b="1" i="0" u="none" strike="noStrike" cap="none" normalizeH="0" baseline="0" dirty="0">
                          <a:ln>
                            <a:noFill/>
                          </a:ln>
                          <a:solidFill>
                            <a:srgbClr val="FF0000"/>
                          </a:solidFill>
                          <a:effectLst/>
                          <a:latin typeface="Calibri "/>
                          <a:ea typeface="ＭＳ Ｐゴシック" panose="020B0600070205080204" pitchFamily="34" charset="-128"/>
                        </a:rPr>
                        <a:t>Jonathan N. Tobin, PhD**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Amanda Cheng, MPH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Dena </a:t>
                      </a:r>
                      <a:r>
                        <a:rPr kumimoji="0" lang="en-US" altLang="en-US" sz="1400" b="0" i="0" u="none" strike="noStrike" cap="none" normalizeH="0" baseline="0" dirty="0" err="1">
                          <a:ln>
                            <a:noFill/>
                          </a:ln>
                          <a:solidFill>
                            <a:schemeClr val="tx1"/>
                          </a:solidFill>
                          <a:effectLst/>
                          <a:latin typeface="Calibri "/>
                          <a:ea typeface="ＭＳ Ｐゴシック" panose="020B0600070205080204" pitchFamily="34" charset="-128"/>
                        </a:rPr>
                        <a:t>Moftah</a:t>
                      </a: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BA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Julie Wilcox, MFA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txBody>
                  <a:tcPr marT="45608" marB="45608" horzOverflow="overflow">
                    <a:lnL>
                      <a:noFill/>
                    </a:lnL>
                    <a:lnR>
                      <a:noFill/>
                    </a:lnR>
                    <a:lnT>
                      <a:noFill/>
                    </a:lnT>
                    <a:lnB>
                      <a:noFill/>
                    </a:lnB>
                    <a:lnTlToBr>
                      <a:noFill/>
                    </a:lnTlToBr>
                    <a:lnBlToTr>
                      <a:noFill/>
                    </a:lnBlToTr>
                    <a:no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
                          <a:ea typeface="ＭＳ Ｐゴシック" panose="020B0600070205080204" pitchFamily="34" charset="-128"/>
                        </a:rPr>
                        <a:t>Albert Einstein College of Medicine/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
                          <a:ea typeface="ＭＳ Ｐゴシック" panose="020B0600070205080204" pitchFamily="34" charset="-128"/>
                        </a:rPr>
                        <a:t>Montefiore Medical Center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Peter S. Bernstein, MD, MPH</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Rebecca </a:t>
                      </a:r>
                      <a:r>
                        <a:rPr kumimoji="0" lang="en-US" altLang="en-US" sz="1400" b="0" i="0" u="none" strike="noStrike" cap="none" normalizeH="0" baseline="0" dirty="0" err="1">
                          <a:ln>
                            <a:noFill/>
                          </a:ln>
                          <a:solidFill>
                            <a:schemeClr val="tx1"/>
                          </a:solidFill>
                          <a:effectLst/>
                          <a:latin typeface="Calibri "/>
                          <a:ea typeface="ＭＳ Ｐゴシック" panose="020B0600070205080204" pitchFamily="34" charset="-128"/>
                        </a:rPr>
                        <a:t>Mahn</a:t>
                      </a: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MD/MS candidate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Siobhan Dolan, MD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Stephanie Morgan, MS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
                          <a:ea typeface="ＭＳ Ｐゴシック" panose="020B0600070205080204" pitchFamily="34" charset="-128"/>
                        </a:rPr>
                        <a:t>Clinician Advisory Committee </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Tyler Evans, MD</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Elizabeth Dubois, MSN, FNP-BC, AAHIVS</a:t>
                      </a:r>
                    </a:p>
                    <a:p>
                      <a:pPr marL="0" marR="0" lvl="0" indent="0" algn="l" defTabSz="4702175" rtl="0" eaLnBrk="1" fontAlgn="base" latinLnBrk="0" hangingPunct="1">
                        <a:lnSpc>
                          <a:spcPct val="115000"/>
                        </a:lnSpc>
                        <a:spcBef>
                          <a:spcPct val="0"/>
                        </a:spcBef>
                        <a:spcAft>
                          <a:spcPct val="0"/>
                        </a:spcAft>
                        <a:buClrTx/>
                        <a:buSzTx/>
                        <a:buFontTx/>
                        <a:buNone/>
                        <a:tabLst/>
                        <a:defRPr/>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Mayer Sagy, MD</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William Pagano, MD, MPH</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Barry Kohn, MD</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Rabih Nemr, MD</a:t>
                      </a:r>
                    </a:p>
                    <a:p>
                      <a:pPr marL="0" marR="0" lvl="0" indent="0" algn="l" defTabSz="4702175" rtl="0" eaLnBrk="1" fontAlgn="base" latinLnBrk="0" hangingPunct="1">
                        <a:lnSpc>
                          <a:spcPct val="115000"/>
                        </a:lnSpc>
                        <a:spcBef>
                          <a:spcPct val="0"/>
                        </a:spcBef>
                        <a:spcAft>
                          <a:spcPct val="0"/>
                        </a:spcAft>
                        <a:buClrTx/>
                        <a:buSzTx/>
                        <a:buFontTx/>
                        <a:buNone/>
                        <a:tabLst/>
                        <a:defRPr/>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Abbe Kirsch, CNM, MSN, MPH</a:t>
                      </a:r>
                    </a:p>
                    <a:p>
                      <a:pPr marL="0" marR="0" lvl="0" indent="0" algn="l" defTabSz="4702175" rtl="0" eaLnBrk="1" fontAlgn="base" latinLnBrk="0" hangingPunct="1">
                        <a:lnSpc>
                          <a:spcPct val="115000"/>
                        </a:lnSpc>
                        <a:spcBef>
                          <a:spcPct val="0"/>
                        </a:spcBef>
                        <a:spcAft>
                          <a:spcPct val="0"/>
                        </a:spcAft>
                        <a:buClrTx/>
                        <a:buSzTx/>
                        <a:buFontTx/>
                        <a:buNone/>
                        <a:tabLst/>
                        <a:defRPr/>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Daryl Wieland, MD, MSMI</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Peter Bernstein, MD, MPH</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Siobhan Dolan, MD</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Isaac </a:t>
                      </a:r>
                      <a:r>
                        <a:rPr kumimoji="0" lang="en-US" altLang="en-US" sz="1400" b="0" i="0" u="none" strike="noStrike" cap="none" normalizeH="0" baseline="0" dirty="0" err="1">
                          <a:ln>
                            <a:noFill/>
                          </a:ln>
                          <a:solidFill>
                            <a:schemeClr val="tx1"/>
                          </a:solidFill>
                          <a:effectLst/>
                          <a:latin typeface="Calibri "/>
                          <a:ea typeface="ＭＳ Ｐゴシック" panose="020B0600070205080204" pitchFamily="34" charset="-128"/>
                        </a:rPr>
                        <a:t>Dapkins</a:t>
                      </a:r>
                      <a:r>
                        <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rPr>
                        <a:t>, MD, FAAP</a:t>
                      </a:r>
                    </a:p>
                    <a:p>
                      <a:pPr marL="0" marR="0" lvl="0" indent="0" algn="l" defTabSz="4702175" rtl="0" eaLnBrk="1" fontAlgn="base" latinLnBrk="0" hangingPunct="1">
                        <a:lnSpc>
                          <a:spcPct val="115000"/>
                        </a:lnSpc>
                        <a:spcBef>
                          <a:spcPct val="0"/>
                        </a:spcBef>
                        <a:spcAft>
                          <a:spcPct val="0"/>
                        </a:spcAft>
                        <a:buClrTx/>
                        <a:buSzTx/>
                        <a:buFontTx/>
                        <a:buNone/>
                        <a:tabLst/>
                        <a:defRPr/>
                      </a:pPr>
                      <a:endParaRPr kumimoji="0" lang="en-US" altLang="en-US" sz="1400" b="1" i="0" u="none" strike="noStrike" cap="none" normalizeH="0" baseline="0" dirty="0">
                        <a:ln>
                          <a:noFill/>
                        </a:ln>
                        <a:solidFill>
                          <a:srgbClr val="FF0000"/>
                        </a:solidFill>
                        <a:effectLst/>
                        <a:latin typeface="Calibri "/>
                        <a:ea typeface="ＭＳ Ｐゴシック" panose="020B0600070205080204" pitchFamily="34" charset="-128"/>
                      </a:endParaRPr>
                    </a:p>
                    <a:p>
                      <a:pPr marL="0" marR="0" lvl="0" indent="0" algn="l" defTabSz="4702175" rtl="0" eaLnBrk="1" fontAlgn="base" latinLnBrk="0" hangingPunct="1">
                        <a:lnSpc>
                          <a:spcPct val="115000"/>
                        </a:lnSpc>
                        <a:spcBef>
                          <a:spcPct val="0"/>
                        </a:spcBef>
                        <a:spcAft>
                          <a:spcPct val="0"/>
                        </a:spcAft>
                        <a:buClrTx/>
                        <a:buSzTx/>
                        <a:buFontTx/>
                        <a:buNone/>
                        <a:tabLst/>
                        <a:defRPr/>
                      </a:pPr>
                      <a:r>
                        <a:rPr kumimoji="0" lang="en-US" altLang="en-US" sz="1400" b="1" i="0" u="none" strike="noStrike" cap="none" normalizeH="0" baseline="0" dirty="0">
                          <a:ln>
                            <a:noFill/>
                          </a:ln>
                          <a:solidFill>
                            <a:srgbClr val="FF0000"/>
                          </a:solidFill>
                          <a:effectLst/>
                          <a:latin typeface="Calibri "/>
                          <a:ea typeface="ＭＳ Ｐゴシック" panose="020B0600070205080204" pitchFamily="34" charset="-128"/>
                        </a:rPr>
                        <a:t>*Project Officers         **Principal Investigator</a:t>
                      </a:r>
                    </a:p>
                    <a:p>
                      <a:pPr marL="0" marR="0" lvl="0" indent="0" algn="l" defTabSz="4702175" rtl="0" eaLnBrk="1" fontAlgn="base" latinLnBrk="0" hangingPunct="1">
                        <a:lnSpc>
                          <a:spcPct val="115000"/>
                        </a:lnSpc>
                        <a:spcBef>
                          <a:spcPct val="0"/>
                        </a:spcBef>
                        <a:spcAft>
                          <a:spcPct val="0"/>
                        </a:spcAft>
                        <a:buClrTx/>
                        <a:buSzTx/>
                        <a:buFontTx/>
                        <a:buNone/>
                        <a:tabLst/>
                        <a:defRPr/>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4702175" rtl="0" eaLnBrk="1" fontAlgn="base" latinLnBrk="0" hangingPunct="1">
                        <a:lnSpc>
                          <a:spcPct val="115000"/>
                        </a:lnSpc>
                        <a:spcBef>
                          <a:spcPct val="0"/>
                        </a:spcBef>
                        <a:spcAft>
                          <a:spcPct val="0"/>
                        </a:spcAft>
                        <a:buClrTx/>
                        <a:buSzTx/>
                        <a:buFontTx/>
                        <a:buNone/>
                        <a:tabLst/>
                        <a:defRPr/>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4702175"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4702175" rtl="0" eaLnBrk="1" fontAlgn="base" latinLnBrk="0" hangingPunct="1">
                        <a:lnSpc>
                          <a:spcPct val="115000"/>
                        </a:lnSpc>
                        <a:spcBef>
                          <a:spcPct val="0"/>
                        </a:spcBef>
                        <a:spcAft>
                          <a:spcPct val="0"/>
                        </a:spcAft>
                        <a:buClrTx/>
                        <a:buSzTx/>
                        <a:buFontTx/>
                        <a:buNone/>
                        <a:tabLst/>
                        <a:defRPr/>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4702175"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alibri "/>
                        <a:ea typeface="ＭＳ Ｐゴシック" panose="020B0600070205080204" pitchFamily="34" charset="-128"/>
                      </a:endParaRPr>
                    </a:p>
                  </a:txBody>
                  <a:tcPr marT="45608" marB="4560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Picture 18" descr="SacklerLogo_bw_goldleaves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C:\Users\abeaudreault\Google Drive\Communication\Logos\NYAS_aprogramof_CMYK.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950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435" y="791817"/>
            <a:ext cx="7543800" cy="735140"/>
          </a:xfrm>
        </p:spPr>
        <p:txBody>
          <a:bodyPr>
            <a:normAutofit/>
          </a:bodyPr>
          <a:lstStyle/>
          <a:p>
            <a:pPr algn="ctr"/>
            <a:r>
              <a:rPr lang="en-US" altLang="en-US" sz="4000" b="1" dirty="0">
                <a:solidFill>
                  <a:srgbClr val="1735A3"/>
                </a:solidFill>
                <a:latin typeface="Calibri" panose="020F0502020204030204" pitchFamily="34" charset="0"/>
              </a:rPr>
              <a:t>TYPES OF STAKEHOLDERS</a:t>
            </a:r>
            <a:endParaRPr lang="en-US" sz="4000" dirty="0">
              <a:solidFill>
                <a:srgbClr val="1735A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7504" y="1648849"/>
            <a:ext cx="4527103" cy="4621709"/>
          </a:xfrm>
        </p:spPr>
        <p:txBody>
          <a:bodyPr numCol="2">
            <a:normAutofit/>
          </a:bodyPr>
          <a:lstStyle/>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Physicians</a:t>
            </a:r>
          </a:p>
          <a:p>
            <a:pPr marL="635508" lvl="1"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sz="2000" dirty="0">
                <a:solidFill>
                  <a:srgbClr val="404040"/>
                </a:solidFill>
                <a:latin typeface="Calibri" panose="020F0502020204030204" pitchFamily="34" charset="0"/>
                <a:ea typeface="ＭＳ Ｐゴシック" charset="0"/>
                <a:cs typeface="Times New Roman" panose="02020603050405020304" pitchFamily="18" charset="0"/>
              </a:rPr>
              <a:t>Pediatrics</a:t>
            </a:r>
          </a:p>
          <a:p>
            <a:pPr marL="635508" lvl="1"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sz="2000" dirty="0">
                <a:solidFill>
                  <a:srgbClr val="404040"/>
                </a:solidFill>
                <a:latin typeface="Calibri" panose="020F0502020204030204" pitchFamily="34" charset="0"/>
                <a:ea typeface="ＭＳ Ｐゴシック" charset="0"/>
                <a:cs typeface="Times New Roman" panose="02020603050405020304" pitchFamily="18" charset="0"/>
              </a:rPr>
              <a:t>OBGYN</a:t>
            </a:r>
          </a:p>
          <a:p>
            <a:pPr marL="635508" lvl="1"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sz="2000" dirty="0">
                <a:solidFill>
                  <a:srgbClr val="404040"/>
                </a:solidFill>
                <a:latin typeface="Calibri" panose="020F0502020204030204" pitchFamily="34" charset="0"/>
                <a:ea typeface="ＭＳ Ｐゴシック" charset="0"/>
                <a:cs typeface="Times New Roman" panose="02020603050405020304" pitchFamily="18" charset="0"/>
              </a:rPr>
              <a:t>Family Medicine</a:t>
            </a:r>
          </a:p>
          <a:p>
            <a:pPr marL="635508" lvl="1"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sz="2000" dirty="0">
                <a:solidFill>
                  <a:srgbClr val="404040"/>
                </a:solidFill>
                <a:latin typeface="Calibri" panose="020F0502020204030204" pitchFamily="34" charset="0"/>
                <a:ea typeface="ＭＳ Ｐゴシック" charset="0"/>
                <a:cs typeface="Times New Roman" panose="02020603050405020304" pitchFamily="18" charset="0"/>
              </a:rPr>
              <a:t>Bariatric Surgery</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Midwives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Nurses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endParaRPr lang="en-US" dirty="0">
              <a:solidFill>
                <a:srgbClr val="404040"/>
              </a:solidFill>
              <a:latin typeface="Calibri" panose="020F0502020204030204" pitchFamily="34" charset="0"/>
              <a:ea typeface="ＭＳ Ｐゴシック" charset="0"/>
              <a:cs typeface="Times New Roman" panose="02020603050405020304" pitchFamily="18" charset="0"/>
            </a:endParaRP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endParaRPr lang="en-US" dirty="0">
              <a:solidFill>
                <a:srgbClr val="404040"/>
              </a:solidFill>
              <a:latin typeface="Calibri" panose="020F0502020204030204" pitchFamily="34" charset="0"/>
              <a:ea typeface="ＭＳ Ｐゴシック" charset="0"/>
              <a:cs typeface="Times New Roman" panose="02020603050405020304" pitchFamily="18" charset="0"/>
            </a:endParaRP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Nutritionists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Researchers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IT Analysts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Biostatisticians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err="1">
                <a:solidFill>
                  <a:srgbClr val="404040"/>
                </a:solidFill>
                <a:latin typeface="Calibri" panose="020F0502020204030204" pitchFamily="34" charset="0"/>
                <a:ea typeface="ＭＳ Ｐゴシック" charset="0"/>
                <a:cs typeface="Times New Roman" panose="02020603050405020304" pitchFamily="18" charset="0"/>
              </a:rPr>
              <a:t>Bioinformaticians</a:t>
            </a:r>
            <a:endParaRPr lang="en-US" dirty="0">
              <a:solidFill>
                <a:srgbClr val="404040"/>
              </a:solidFill>
              <a:latin typeface="Calibri" panose="020F0502020204030204" pitchFamily="34" charset="0"/>
              <a:ea typeface="ＭＳ Ｐゴシック" charset="0"/>
              <a:cs typeface="Times New Roman" panose="02020603050405020304" pitchFamily="18" charset="0"/>
            </a:endParaRP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Basic Scientists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Funders </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Scientific Publishers</a:t>
            </a:r>
          </a:p>
        </p:txBody>
      </p:sp>
      <p:sp>
        <p:nvSpPr>
          <p:cNvPr id="4" name="Slide Number Placeholder 3"/>
          <p:cNvSpPr>
            <a:spLocks noGrp="1"/>
          </p:cNvSpPr>
          <p:nvPr>
            <p:ph type="sldNum" sz="quarter" idx="12"/>
          </p:nvPr>
        </p:nvSpPr>
        <p:spPr/>
        <p:txBody>
          <a:bodyPr/>
          <a:lstStyle/>
          <a:p>
            <a:fld id="{46ACE207-7526-4C84-96C1-AB393BCA22EA}" type="slidenum">
              <a:rPr lang="en-US" smtClean="0"/>
              <a:t>22</a:t>
            </a:fld>
            <a:endParaRPr lang="en-US"/>
          </a:p>
        </p:txBody>
      </p:sp>
      <p:pic>
        <p:nvPicPr>
          <p:cNvPr id="5" name="Picture 18" descr="SacklerLogo_bw_goldleaves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C:\Users\abeaudreault\Google Drive\Communication\Logos\NYAS_aprogramof_CMYK.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7575" y="2175639"/>
            <a:ext cx="3559257" cy="2393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657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449263" y="1092200"/>
            <a:ext cx="8274323"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200" b="1" dirty="0">
                <a:solidFill>
                  <a:srgbClr val="1735A3"/>
                </a:solidFill>
                <a:latin typeface="Calibri" panose="020F0502020204030204" pitchFamily="34" charset="0"/>
                <a:ea typeface="MS PGothic" panose="020B0600070205080204" pitchFamily="34" charset="-128"/>
              </a:rPr>
              <a:t>OBJECTIVES</a:t>
            </a:r>
          </a:p>
          <a:p>
            <a:pPr algn="ctr" eaLnBrk="1" hangingPunct="1">
              <a:spcBef>
                <a:spcPct val="0"/>
              </a:spcBef>
              <a:buClrTx/>
              <a:buSzTx/>
              <a:buFontTx/>
              <a:buNone/>
            </a:pPr>
            <a:endParaRPr lang="en-US" altLang="en-US" sz="3200" b="1" dirty="0">
              <a:solidFill>
                <a:srgbClr val="1735A3"/>
              </a:solidFill>
              <a:latin typeface="Calibri" panose="020F0502020204030204" pitchFamily="34" charset="0"/>
              <a:ea typeface="MS PGothic" panose="020B0600070205080204" pitchFamily="34" charset="-128"/>
            </a:endParaRPr>
          </a:p>
          <a:p>
            <a:pPr algn="just" eaLnBrk="1" hangingPunct="1">
              <a:spcBef>
                <a:spcPct val="0"/>
              </a:spcBef>
              <a:buClrTx/>
              <a:buSzTx/>
              <a:buFontTx/>
              <a:buNone/>
            </a:pPr>
            <a:r>
              <a:rPr lang="en-US" altLang="en-US" sz="2000" dirty="0">
                <a:solidFill>
                  <a:srgbClr val="000000"/>
                </a:solidFill>
                <a:latin typeface="Calibri" panose="020F0502020204030204" pitchFamily="34" charset="0"/>
                <a:ea typeface="MS PGothic" panose="020B0600070205080204" pitchFamily="34" charset="-128"/>
              </a:rPr>
              <a:t>This community-academic partnership involves the creation of a </a:t>
            </a:r>
            <a:r>
              <a:rPr lang="en-US" altLang="en-US" sz="2000" b="1" dirty="0">
                <a:solidFill>
                  <a:srgbClr val="000000"/>
                </a:solidFill>
                <a:latin typeface="Calibri" panose="020F0502020204030204" pitchFamily="34" charset="0"/>
                <a:ea typeface="MS PGothic" panose="020B0600070205080204" pitchFamily="34" charset="-128"/>
              </a:rPr>
              <a:t>multisite de-identified Electronic Health Records (EHR) database</a:t>
            </a:r>
            <a:r>
              <a:rPr lang="en-US" altLang="en-US" sz="2000" dirty="0">
                <a:solidFill>
                  <a:srgbClr val="000000"/>
                </a:solidFill>
                <a:latin typeface="Calibri" panose="020F0502020204030204" pitchFamily="34" charset="0"/>
                <a:ea typeface="MS PGothic" panose="020B0600070205080204" pitchFamily="34" charset="-128"/>
              </a:rPr>
              <a:t> that will demonstrate the feasibility of using available measures conducted as part of routine clinical care to explore associations and identify targets for future interventions that address adolescent nutritional and pregnancy outcomes.</a:t>
            </a:r>
          </a:p>
          <a:p>
            <a:pPr algn="just" eaLnBrk="1" hangingPunct="1">
              <a:spcBef>
                <a:spcPct val="0"/>
              </a:spcBef>
              <a:buClrTx/>
              <a:buSzTx/>
              <a:buFontTx/>
              <a:buNone/>
            </a:pPr>
            <a:endParaRPr lang="en-US" altLang="en-US" sz="2000" dirty="0">
              <a:solidFill>
                <a:srgbClr val="000000"/>
              </a:solidFill>
              <a:latin typeface="Calibri" panose="020F0502020204030204" pitchFamily="34" charset="0"/>
              <a:ea typeface="MS PGothic" panose="020B0600070205080204" pitchFamily="34" charset="-128"/>
            </a:endParaRPr>
          </a:p>
          <a:p>
            <a:pPr algn="just">
              <a:spcBef>
                <a:spcPct val="0"/>
              </a:spcBef>
              <a:buClrTx/>
              <a:buSzTx/>
              <a:buNone/>
            </a:pPr>
            <a:r>
              <a:rPr lang="en-US" altLang="en-US" sz="2000" dirty="0">
                <a:solidFill>
                  <a:srgbClr val="000000"/>
                </a:solidFill>
                <a:latin typeface="Calibri" panose="020F0502020204030204" pitchFamily="34" charset="0"/>
                <a:ea typeface="MS PGothic" panose="020B0600070205080204" pitchFamily="34" charset="-128"/>
              </a:rPr>
              <a:t>This “Big Data” EHR-based study addresses the disproportionate health burdens experienced by overweight and obese adolescents and their infants up to the age of 24 months.</a:t>
            </a:r>
          </a:p>
          <a:p>
            <a:pPr algn="just" eaLnBrk="1" hangingPunct="1">
              <a:spcBef>
                <a:spcPct val="0"/>
              </a:spcBef>
              <a:buClrTx/>
              <a:buSzTx/>
              <a:buFontTx/>
              <a:buNone/>
            </a:pPr>
            <a:endParaRPr lang="en-US" altLang="en-US" sz="2000" dirty="0">
              <a:solidFill>
                <a:srgbClr val="000000"/>
              </a:solidFill>
              <a:latin typeface="Calibri" panose="020F0502020204030204" pitchFamily="34" charset="0"/>
              <a:ea typeface="MS PGothic" panose="020B0600070205080204" pitchFamily="34" charset="-128"/>
            </a:endParaRPr>
          </a:p>
          <a:p>
            <a:pPr eaLnBrk="1" hangingPunct="1">
              <a:spcBef>
                <a:spcPct val="0"/>
              </a:spcBef>
              <a:buClrTx/>
              <a:buSzTx/>
              <a:buFontTx/>
              <a:buNone/>
            </a:pPr>
            <a:endParaRPr lang="en-US" altLang="en-US" sz="1600" dirty="0">
              <a:solidFill>
                <a:srgbClr val="000000"/>
              </a:solidFill>
              <a:latin typeface="Calibri" panose="020F0502020204030204" pitchFamily="34" charset="0"/>
              <a:ea typeface="MS PGothic" panose="020B0600070205080204" pitchFamily="34" charset="-128"/>
            </a:endParaRPr>
          </a:p>
          <a:p>
            <a:pPr eaLnBrk="1" hangingPunct="1">
              <a:spcBef>
                <a:spcPct val="0"/>
              </a:spcBef>
              <a:buClrTx/>
              <a:buSzTx/>
              <a:buFontTx/>
              <a:buNone/>
            </a:pPr>
            <a:r>
              <a:rPr lang="en-US" altLang="en-US" sz="1600" dirty="0">
                <a:solidFill>
                  <a:srgbClr val="000000"/>
                </a:solidFill>
                <a:latin typeface="Calibri" panose="020F0502020204030204" pitchFamily="34" charset="0"/>
                <a:ea typeface="MS PGothic" panose="020B0600070205080204" pitchFamily="34" charset="-128"/>
              </a:rPr>
              <a:t> </a:t>
            </a:r>
          </a:p>
          <a:p>
            <a:pPr eaLnBrk="1" hangingPunct="1">
              <a:spcBef>
                <a:spcPct val="0"/>
              </a:spcBef>
              <a:buClrTx/>
              <a:buSzTx/>
              <a:buFontTx/>
              <a:buNone/>
            </a:pPr>
            <a:endParaRPr lang="en-US" altLang="en-US" sz="1600" dirty="0">
              <a:solidFill>
                <a:srgbClr val="000000"/>
              </a:solidFill>
              <a:latin typeface="Calibri" panose="020F0502020204030204" pitchFamily="34" charset="0"/>
              <a:ea typeface="MS PGothic" panose="020B0600070205080204" pitchFamily="34" charset="-128"/>
            </a:endParaRPr>
          </a:p>
          <a:p>
            <a:pPr eaLnBrk="1" hangingPunct="1">
              <a:spcBef>
                <a:spcPct val="0"/>
              </a:spcBef>
              <a:buClrTx/>
              <a:buSzTx/>
              <a:buFontTx/>
              <a:buNone/>
            </a:pPr>
            <a:endParaRPr lang="en-US" altLang="en-US" sz="1500" dirty="0">
              <a:solidFill>
                <a:srgbClr val="000000"/>
              </a:solidFill>
              <a:latin typeface="Calibri" panose="020F0502020204030204" pitchFamily="34" charset="0"/>
              <a:ea typeface="MS PGothic" panose="020B0600070205080204" pitchFamily="34" charset="-128"/>
            </a:endParaRPr>
          </a:p>
          <a:p>
            <a:pPr eaLnBrk="1" hangingPunct="1">
              <a:spcBef>
                <a:spcPct val="0"/>
              </a:spcBef>
              <a:buClrTx/>
              <a:buSzTx/>
              <a:buFontTx/>
              <a:buNone/>
            </a:pPr>
            <a:endParaRPr lang="en-US" altLang="en-US" sz="1300" dirty="0">
              <a:solidFill>
                <a:srgbClr val="000000"/>
              </a:solidFill>
              <a:latin typeface="Calibri" panose="020F0502020204030204" pitchFamily="34" charset="0"/>
              <a:ea typeface="MS PGothic" panose="020B0600070205080204" pitchFamily="34" charset="-128"/>
            </a:endParaRPr>
          </a:p>
        </p:txBody>
      </p:sp>
      <p:sp>
        <p:nvSpPr>
          <p:cNvPr id="2" name="Slide Number Placeholder 1"/>
          <p:cNvSpPr>
            <a:spLocks noGrp="1"/>
          </p:cNvSpPr>
          <p:nvPr>
            <p:ph type="sldNum" sz="quarter" idx="12"/>
          </p:nvPr>
        </p:nvSpPr>
        <p:spPr/>
        <p:txBody>
          <a:bodyPr/>
          <a:lstStyle/>
          <a:p>
            <a:fld id="{46ACE207-7526-4C84-96C1-AB393BCA22EA}" type="slidenum">
              <a:rPr lang="en-US" smtClean="0"/>
              <a:t>23</a:t>
            </a:fld>
            <a:endParaRPr lang="en-US"/>
          </a:p>
        </p:txBody>
      </p:sp>
      <p:pic>
        <p:nvPicPr>
          <p:cNvPr id="4" name="Picture 18" descr="SacklerLogo_bw_goldleaves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C:\Users\abeaudreault\Google Drive\Communication\Logos\NYAS_aprogramof_CMYK.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955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p:cNvSpPr txBox="1">
            <a:spLocks noChangeArrowheads="1"/>
          </p:cNvSpPr>
          <p:nvPr/>
        </p:nvSpPr>
        <p:spPr bwMode="auto">
          <a:xfrm>
            <a:off x="123496" y="1412252"/>
            <a:ext cx="555209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000" b="1" dirty="0">
                <a:solidFill>
                  <a:srgbClr val="1735A3"/>
                </a:solidFill>
                <a:latin typeface="Calibri" panose="020F0502020204030204" pitchFamily="34" charset="0"/>
                <a:ea typeface="MS PGothic" panose="020B0600070205080204" pitchFamily="34" charset="-128"/>
              </a:rPr>
              <a:t>METHODS/STUDY POPULATION</a:t>
            </a:r>
          </a:p>
          <a:p>
            <a:pPr eaLnBrk="1" hangingPunct="1">
              <a:spcBef>
                <a:spcPct val="0"/>
              </a:spcBef>
              <a:buClrTx/>
              <a:buSzTx/>
              <a:buFontTx/>
              <a:buNone/>
            </a:pPr>
            <a:endParaRPr lang="en-US" altLang="en-US" sz="2000" b="1" u="sng" dirty="0">
              <a:solidFill>
                <a:srgbClr val="000000"/>
              </a:solidFill>
              <a:latin typeface="Calibri" panose="020F0502020204030204" pitchFamily="34" charset="0"/>
              <a:ea typeface="MS PGothic" panose="020B0600070205080204" pitchFamily="34" charset="-128"/>
            </a:endParaRPr>
          </a:p>
          <a:p>
            <a:pPr algn="just" eaLnBrk="1" hangingPunct="1">
              <a:spcBef>
                <a:spcPct val="0"/>
              </a:spcBef>
              <a:buClrTx/>
              <a:buSzTx/>
              <a:buFontTx/>
              <a:buNone/>
            </a:pPr>
            <a:r>
              <a:rPr lang="en-US" altLang="en-US" sz="1700" dirty="0">
                <a:solidFill>
                  <a:srgbClr val="000000"/>
                </a:solidFill>
                <a:latin typeface="Calibri" panose="020F0502020204030204" pitchFamily="34" charset="0"/>
                <a:ea typeface="MS PGothic" panose="020B0600070205080204" pitchFamily="34" charset="-128"/>
              </a:rPr>
              <a:t>Partnering New York City Community Health Centers (n=4) and Hospitals (n=4) are working with The Rockefeller University, The </a:t>
            </a:r>
            <a:r>
              <a:rPr lang="en-US" altLang="en-US" sz="1700" dirty="0" err="1">
                <a:solidFill>
                  <a:srgbClr val="000000"/>
                </a:solidFill>
                <a:latin typeface="Calibri" panose="020F0502020204030204" pitchFamily="34" charset="0"/>
                <a:ea typeface="MS PGothic" panose="020B0600070205080204" pitchFamily="34" charset="-128"/>
              </a:rPr>
              <a:t>Sackler</a:t>
            </a:r>
            <a:r>
              <a:rPr lang="en-US" altLang="en-US" sz="1700" dirty="0">
                <a:solidFill>
                  <a:srgbClr val="000000"/>
                </a:solidFill>
                <a:latin typeface="Calibri" panose="020F0502020204030204" pitchFamily="34" charset="0"/>
                <a:ea typeface="MS PGothic" panose="020B0600070205080204" pitchFamily="34" charset="-128"/>
              </a:rPr>
              <a:t> Institute for Nutrition Science and Clinical Directors Network (CDN) to build a de-identified database extracted from EHR data from all </a:t>
            </a:r>
            <a:r>
              <a:rPr lang="en-US" altLang="en-US" sz="1700" b="1" dirty="0">
                <a:solidFill>
                  <a:srgbClr val="000000"/>
                </a:solidFill>
                <a:latin typeface="Calibri" panose="020F0502020204030204" pitchFamily="34" charset="0"/>
                <a:ea typeface="MS PGothic" panose="020B0600070205080204" pitchFamily="34" charset="-128"/>
              </a:rPr>
              <a:t>female adolescents, aged 12-21 years and their offspring through 24 months</a:t>
            </a:r>
            <a:r>
              <a:rPr lang="en-US" altLang="en-US" sz="1700" dirty="0">
                <a:solidFill>
                  <a:srgbClr val="000000"/>
                </a:solidFill>
                <a:latin typeface="Calibri" panose="020F0502020204030204" pitchFamily="34" charset="0"/>
                <a:ea typeface="MS PGothic" panose="020B0600070205080204" pitchFamily="34" charset="-128"/>
              </a:rPr>
              <a:t>, who received their primary care at these eight (8) clinical sites between 2011-2015. </a:t>
            </a:r>
          </a:p>
          <a:p>
            <a:pPr eaLnBrk="1" hangingPunct="1">
              <a:spcBef>
                <a:spcPct val="0"/>
              </a:spcBef>
              <a:buClrTx/>
              <a:buSzTx/>
              <a:buFontTx/>
              <a:buNone/>
            </a:pPr>
            <a:endParaRPr lang="en-US" altLang="en-US" sz="1700" dirty="0">
              <a:solidFill>
                <a:srgbClr val="000000"/>
              </a:solidFill>
              <a:latin typeface="Calibri" panose="020F0502020204030204" pitchFamily="34" charset="0"/>
              <a:ea typeface="MS PGothic" panose="020B0600070205080204" pitchFamily="34" charset="-128"/>
            </a:endParaRPr>
          </a:p>
          <a:p>
            <a:pPr eaLnBrk="1" hangingPunct="1">
              <a:spcBef>
                <a:spcPct val="0"/>
              </a:spcBef>
              <a:buClrTx/>
              <a:buSzTx/>
              <a:buFontTx/>
              <a:buNone/>
            </a:pPr>
            <a:r>
              <a:rPr lang="en-US" altLang="en-US" sz="1700" b="1" u="sng" dirty="0">
                <a:solidFill>
                  <a:srgbClr val="000000"/>
                </a:solidFill>
                <a:latin typeface="Calibri" panose="020F0502020204030204" pitchFamily="34" charset="0"/>
                <a:ea typeface="MS PGothic" panose="020B0600070205080204" pitchFamily="34" charset="-128"/>
              </a:rPr>
              <a:t>This time period covers all care visits:</a:t>
            </a:r>
          </a:p>
          <a:p>
            <a:pPr eaLnBrk="1" hangingPunct="1">
              <a:spcBef>
                <a:spcPct val="0"/>
              </a:spcBef>
              <a:buClrTx/>
              <a:buSzTx/>
              <a:buFont typeface="Arial" panose="020B0604020202020204" pitchFamily="34" charset="0"/>
              <a:buChar char="•"/>
            </a:pPr>
            <a:r>
              <a:rPr lang="en-US" altLang="en-US" sz="1700" b="1" dirty="0">
                <a:solidFill>
                  <a:srgbClr val="1735A3"/>
                </a:solidFill>
                <a:latin typeface="Calibri" panose="020F0502020204030204" pitchFamily="34" charset="0"/>
                <a:ea typeface="MS PGothic" panose="020B0600070205080204" pitchFamily="34" charset="-128"/>
              </a:rPr>
              <a:t>Preconception</a:t>
            </a:r>
          </a:p>
          <a:p>
            <a:pPr eaLnBrk="1" hangingPunct="1">
              <a:spcBef>
                <a:spcPct val="0"/>
              </a:spcBef>
              <a:buClrTx/>
              <a:buSzTx/>
              <a:buFont typeface="Arial" panose="020B0604020202020204" pitchFamily="34" charset="0"/>
              <a:buChar char="•"/>
            </a:pPr>
            <a:r>
              <a:rPr lang="en-US" altLang="en-US" sz="1700" b="1" dirty="0">
                <a:solidFill>
                  <a:srgbClr val="1735A3"/>
                </a:solidFill>
                <a:latin typeface="Calibri" panose="020F0502020204030204" pitchFamily="34" charset="0"/>
                <a:ea typeface="MS PGothic" panose="020B0600070205080204" pitchFamily="34" charset="-128"/>
              </a:rPr>
              <a:t>Prenatal</a:t>
            </a:r>
          </a:p>
          <a:p>
            <a:pPr eaLnBrk="1" hangingPunct="1">
              <a:spcBef>
                <a:spcPct val="0"/>
              </a:spcBef>
              <a:buClrTx/>
              <a:buSzTx/>
              <a:buFont typeface="Arial" panose="020B0604020202020204" pitchFamily="34" charset="0"/>
              <a:buChar char="•"/>
            </a:pPr>
            <a:r>
              <a:rPr lang="en-US" altLang="en-US" sz="1700" b="1" dirty="0">
                <a:solidFill>
                  <a:srgbClr val="1735A3"/>
                </a:solidFill>
                <a:latin typeface="Calibri" panose="020F0502020204030204" pitchFamily="34" charset="0"/>
                <a:ea typeface="MS PGothic" panose="020B0600070205080204" pitchFamily="34" charset="-128"/>
              </a:rPr>
              <a:t>Postnatal </a:t>
            </a:r>
          </a:p>
          <a:p>
            <a:pPr eaLnBrk="1" hangingPunct="1">
              <a:spcBef>
                <a:spcPct val="0"/>
              </a:spcBef>
              <a:buClrTx/>
              <a:buSzTx/>
              <a:buFont typeface="Arial" panose="020B0604020202020204" pitchFamily="34" charset="0"/>
              <a:buChar char="•"/>
            </a:pPr>
            <a:r>
              <a:rPr lang="en-US" altLang="en-US" sz="1700" b="1" dirty="0">
                <a:solidFill>
                  <a:srgbClr val="1735A3"/>
                </a:solidFill>
                <a:latin typeface="Calibri" panose="020F0502020204030204" pitchFamily="34" charset="0"/>
                <a:ea typeface="MS PGothic" panose="020B0600070205080204" pitchFamily="34" charset="-128"/>
              </a:rPr>
              <a:t>Pediatric</a:t>
            </a:r>
          </a:p>
          <a:p>
            <a:pPr eaLnBrk="1" hangingPunct="1">
              <a:spcBef>
                <a:spcPct val="0"/>
              </a:spcBef>
              <a:buClrTx/>
              <a:buSzTx/>
              <a:buFontTx/>
              <a:buNone/>
            </a:pPr>
            <a:endParaRPr lang="en-US" altLang="en-US" dirty="0">
              <a:solidFill>
                <a:srgbClr val="000000"/>
              </a:solidFill>
              <a:latin typeface="Calibri" panose="020F0502020204030204" pitchFamily="34" charset="0"/>
              <a:ea typeface="MS PGothic" panose="020B0600070205080204" pitchFamily="34" charset="-128"/>
            </a:endParaRPr>
          </a:p>
          <a:p>
            <a:pPr eaLnBrk="1" hangingPunct="1">
              <a:spcBef>
                <a:spcPct val="0"/>
              </a:spcBef>
              <a:buClrTx/>
              <a:buSzTx/>
              <a:buFontTx/>
              <a:buNone/>
            </a:pPr>
            <a:endParaRPr lang="en-US" altLang="en-US" sz="1600" dirty="0">
              <a:solidFill>
                <a:srgbClr val="000000"/>
              </a:solidFill>
              <a:latin typeface="Calibri" panose="020F0502020204030204" pitchFamily="34" charset="0"/>
              <a:ea typeface="MS PGothic" panose="020B0600070205080204" pitchFamily="34" charset="-128"/>
            </a:endParaRPr>
          </a:p>
        </p:txBody>
      </p:sp>
      <p:sp>
        <p:nvSpPr>
          <p:cNvPr id="2" name="Slide Number Placeholder 1"/>
          <p:cNvSpPr>
            <a:spLocks noGrp="1"/>
          </p:cNvSpPr>
          <p:nvPr>
            <p:ph type="sldNum" sz="quarter" idx="12"/>
          </p:nvPr>
        </p:nvSpPr>
        <p:spPr/>
        <p:txBody>
          <a:bodyPr/>
          <a:lstStyle/>
          <a:p>
            <a:fld id="{46ACE207-7526-4C84-96C1-AB393BCA22EA}" type="slidenum">
              <a:rPr lang="en-US" smtClean="0"/>
              <a:t>24</a:t>
            </a:fld>
            <a:endParaRPr lang="en-US"/>
          </a:p>
        </p:txBody>
      </p:sp>
      <p:pic>
        <p:nvPicPr>
          <p:cNvPr id="5" name="Picture 18" descr="SacklerLogo_bw_goldleaves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C:\Users\abeaudreault\Google Drive\Communication\Logos\NYAS_aprogramof_CMYK.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2" name="Picture 23551"/>
          <p:cNvPicPr>
            <a:picLocks noChangeAspect="1"/>
          </p:cNvPicPr>
          <p:nvPr/>
        </p:nvPicPr>
        <p:blipFill>
          <a:blip r:embed="rId5"/>
          <a:stretch>
            <a:fillRect/>
          </a:stretch>
        </p:blipFill>
        <p:spPr>
          <a:xfrm>
            <a:off x="5678039" y="1655380"/>
            <a:ext cx="3494618" cy="4292770"/>
          </a:xfrm>
          <a:prstGeom prst="rect">
            <a:avLst/>
          </a:prstGeom>
        </p:spPr>
      </p:pic>
    </p:spTree>
    <p:extLst>
      <p:ext uri="{BB962C8B-B14F-4D97-AF65-F5344CB8AC3E}">
        <p14:creationId xmlns:p14="http://schemas.microsoft.com/office/powerpoint/2010/main" val="268742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644" y="1155809"/>
            <a:ext cx="8743950" cy="461665"/>
          </a:xfrm>
          <a:prstGeom prst="rect">
            <a:avLst/>
          </a:prstGeom>
          <a:noFill/>
        </p:spPr>
        <p:txBody>
          <a:bodyPr wrap="square" rtlCol="0">
            <a:spAutoFit/>
          </a:bodyPr>
          <a:lstStyle/>
          <a:p>
            <a:pPr algn="ctr"/>
            <a:r>
              <a:rPr lang="en-US" sz="2400" b="1" dirty="0">
                <a:solidFill>
                  <a:srgbClr val="1735A3"/>
                </a:solidFill>
                <a:cs typeface="Times New Roman" panose="02020603050405020304" pitchFamily="18" charset="0"/>
              </a:rPr>
              <a:t>COMMUNITY HEALTH CENTERS/COMMUNITY HOSPITALS</a:t>
            </a:r>
          </a:p>
        </p:txBody>
      </p:sp>
      <p:graphicFrame>
        <p:nvGraphicFramePr>
          <p:cNvPr id="8" name="Table 7"/>
          <p:cNvGraphicFramePr>
            <a:graphicFrameLocks noGrp="1"/>
          </p:cNvGraphicFramePr>
          <p:nvPr>
            <p:extLst/>
          </p:nvPr>
        </p:nvGraphicFramePr>
        <p:xfrm>
          <a:off x="320094" y="3706232"/>
          <a:ext cx="2146850" cy="2379944"/>
        </p:xfrm>
        <a:graphic>
          <a:graphicData uri="http://schemas.openxmlformats.org/drawingml/2006/table">
            <a:tbl>
              <a:tblPr/>
              <a:tblGrid>
                <a:gridCol w="1281537">
                  <a:extLst>
                    <a:ext uri="{9D8B030D-6E8A-4147-A177-3AD203B41FA5}">
                      <a16:colId xmlns:a16="http://schemas.microsoft.com/office/drawing/2014/main" val="20000"/>
                    </a:ext>
                  </a:extLst>
                </a:gridCol>
                <a:gridCol w="865313">
                  <a:extLst>
                    <a:ext uri="{9D8B030D-6E8A-4147-A177-3AD203B41FA5}">
                      <a16:colId xmlns:a16="http://schemas.microsoft.com/office/drawing/2014/main" val="20001"/>
                    </a:ext>
                  </a:extLst>
                </a:gridCol>
              </a:tblGrid>
              <a:tr h="259393">
                <a:tc>
                  <a:txBody>
                    <a:bodyPr/>
                    <a:lstStyle>
                      <a:lvl1pPr defTabSz="3702050">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1851025" defTabSz="3702050">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3702050" defTabSz="3702050">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5554663" defTabSz="3702050">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7405688" defTabSz="3702050">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7862888" indent="1588" defTabSz="3702050"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8320088" indent="1588" defTabSz="3702050"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8777288" indent="1588" defTabSz="3702050"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9234488" indent="1588" defTabSz="3702050"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000" b="1" i="0" u="none" strike="noStrike" cap="none" normalizeH="0" baseline="0" dirty="0">
                          <a:ln>
                            <a:noFill/>
                          </a:ln>
                          <a:solidFill>
                            <a:schemeClr val="bg1"/>
                          </a:solidFill>
                          <a:effectLst/>
                          <a:latin typeface="ITC Stone Sans Std Medium"/>
                          <a:ea typeface="ＭＳ Ｐゴシック" panose="020B0600070205080204" pitchFamily="34" charset="-128"/>
                        </a:rPr>
                        <a:t>Borough (n=84,714)*</a:t>
                      </a:r>
                      <a:endParaRPr kumimoji="0" lang="en-US" altLang="en-US" sz="1000" b="0" i="0" u="none" strike="noStrike" cap="none" normalizeH="0" baseline="0" dirty="0">
                        <a:ln>
                          <a:noFill/>
                        </a:ln>
                        <a:solidFill>
                          <a:schemeClr val="bg1"/>
                        </a:solidFill>
                        <a:effectLst/>
                        <a:latin typeface="ITC Stone Sans Std Medium"/>
                        <a:ea typeface="ＭＳ Ｐゴシック" panose="020B0600070205080204" pitchFamily="34" charset="-128"/>
                      </a:endParaRPr>
                    </a:p>
                  </a:txBody>
                  <a:tcPr marL="28575" marR="2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defTabSz="3702050">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1851025" defTabSz="3702050">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3702050" defTabSz="3702050">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5554663" defTabSz="3702050">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7405688" defTabSz="3702050">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7862888" indent="1588" defTabSz="3702050"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8320088" indent="1588" defTabSz="3702050"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8777288" indent="1588" defTabSz="3702050"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9234488" indent="1588" defTabSz="3702050"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000" b="1" i="0" u="none" strike="noStrike" cap="none" normalizeH="0" baseline="0" dirty="0">
                          <a:ln>
                            <a:noFill/>
                          </a:ln>
                          <a:solidFill>
                            <a:schemeClr val="bg1"/>
                          </a:solidFill>
                          <a:effectLst/>
                          <a:latin typeface="ITC Stone Sans Std Medium"/>
                          <a:ea typeface="ＭＳ Ｐゴシック" panose="020B0600070205080204" pitchFamily="34" charset="-128"/>
                        </a:rPr>
                        <a:t>Percent</a:t>
                      </a:r>
                      <a:endParaRPr kumimoji="0" lang="en-US" altLang="en-US" sz="1000" b="0" i="0" u="none" strike="noStrike" cap="none" normalizeH="0" baseline="0" dirty="0">
                        <a:ln>
                          <a:noFill/>
                        </a:ln>
                        <a:solidFill>
                          <a:schemeClr val="bg1"/>
                        </a:solidFill>
                        <a:effectLst/>
                        <a:latin typeface="ITC Stone Sans Std Medium"/>
                        <a:ea typeface="ＭＳ Ｐゴシック" panose="020B0600070205080204" pitchFamily="34" charset="-128"/>
                      </a:endParaRPr>
                    </a:p>
                  </a:txBody>
                  <a:tcPr marL="28575" marR="2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59393">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Bronx</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68.5%</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59393">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Brooklyn</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15.4%</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59393">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Manhattan</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5.0%</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59393">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Queens</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5.3%</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59393">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Staten Island</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0.4%</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59393">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Westchester</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rgbClr val="000000"/>
                          </a:solidFill>
                          <a:effectLst/>
                          <a:latin typeface="ITC Stone Sans Std Medium"/>
                          <a:ea typeface="Calibri" panose="020F0502020204030204" pitchFamily="34" charset="0"/>
                          <a:cs typeface="Times New Roman" panose="02020603050405020304" pitchFamily="18" charset="0"/>
                        </a:rPr>
                        <a:t>1.6%</a:t>
                      </a:r>
                      <a:endPar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endParaRP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59393">
                <a:tc>
                  <a:txBody>
                    <a:bodyPr/>
                    <a:lstStyle/>
                    <a:p>
                      <a:pPr marL="0" marR="0" lvl="0" indent="0" algn="l"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rPr>
                        <a:t>Yonkers</a:t>
                      </a: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rPr>
                        <a:t>1.1%</a:t>
                      </a: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59393">
                <a:tc>
                  <a:txBody>
                    <a:bodyPr/>
                    <a:lstStyle/>
                    <a:p>
                      <a:pPr marL="0" marR="0" lvl="0" indent="0" algn="l"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rPr>
                        <a:t>Other</a:t>
                      </a: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ts val="300"/>
                        </a:spcBef>
                        <a:spcAft>
                          <a:spcPts val="300"/>
                        </a:spcAft>
                        <a:buClrTx/>
                        <a:buSzTx/>
                        <a:buFontTx/>
                        <a:buNone/>
                        <a:tabLst/>
                      </a:pPr>
                      <a:r>
                        <a:rPr kumimoji="0" lang="en-US" altLang="en-US" sz="1050" b="0" i="0" u="none" strike="noStrike" cap="none" normalizeH="0" baseline="0" dirty="0">
                          <a:ln>
                            <a:noFill/>
                          </a:ln>
                          <a:solidFill>
                            <a:schemeClr val="tx1"/>
                          </a:solidFill>
                          <a:effectLst/>
                          <a:latin typeface="ITC Stone Sans Std Medium"/>
                          <a:ea typeface="Calibri" panose="020F0502020204030204" pitchFamily="34" charset="0"/>
                          <a:cs typeface="Times New Roman" panose="02020603050405020304" pitchFamily="18" charset="0"/>
                        </a:rPr>
                        <a:t>1.2%</a:t>
                      </a:r>
                    </a:p>
                  </a:txBody>
                  <a:tcPr marL="28567" marR="285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062113585"/>
                  </a:ext>
                </a:extLst>
              </a:tr>
            </a:tbl>
          </a:graphicData>
        </a:graphic>
      </p:graphicFrame>
      <p:grpSp>
        <p:nvGrpSpPr>
          <p:cNvPr id="11" name="Group 10"/>
          <p:cNvGrpSpPr/>
          <p:nvPr/>
        </p:nvGrpSpPr>
        <p:grpSpPr>
          <a:xfrm>
            <a:off x="307394" y="1664044"/>
            <a:ext cx="2146850" cy="1929501"/>
            <a:chOff x="221818" y="27085263"/>
            <a:chExt cx="4562763" cy="4267201"/>
          </a:xfrm>
        </p:grpSpPr>
        <p:grpSp>
          <p:nvGrpSpPr>
            <p:cNvPr id="12" name="Group 11"/>
            <p:cNvGrpSpPr/>
            <p:nvPr/>
          </p:nvGrpSpPr>
          <p:grpSpPr>
            <a:xfrm>
              <a:off x="221818" y="27085263"/>
              <a:ext cx="4562763" cy="4267201"/>
              <a:chOff x="19365865" y="10070257"/>
              <a:chExt cx="5627735" cy="5202165"/>
            </a:xfrm>
          </p:grpSpPr>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07200" y="10070257"/>
                <a:ext cx="5486400" cy="5202165"/>
              </a:xfrm>
              <a:prstGeom prst="rect">
                <a:avLst/>
              </a:prstGeom>
              <a:ln w="38100" cap="sq">
                <a:solidFill>
                  <a:srgbClr val="003469"/>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19365865" y="10360721"/>
                <a:ext cx="3112412" cy="746822"/>
              </a:xfrm>
              <a:prstGeom prst="rect">
                <a:avLst/>
              </a:prstGeom>
              <a:noFill/>
              <a:ln>
                <a:noFill/>
              </a:ln>
            </p:spPr>
            <p:txBody>
              <a:bodyPr wrap="none" rtlCol="0">
                <a:spAutoFit/>
              </a:bodyPr>
              <a:lstStyle/>
              <a:p>
                <a:pPr algn="ctr"/>
                <a:r>
                  <a:rPr lang="en-US" sz="1200" b="1" dirty="0">
                    <a:effectLst>
                      <a:outerShdw blurRad="38100" dist="38100" dir="2700000" algn="tl">
                        <a:srgbClr val="000000">
                          <a:alpha val="43137"/>
                        </a:srgbClr>
                      </a:outerShdw>
                    </a:effectLst>
                    <a:latin typeface="Trebuchet MS" panose="020B0603020202020204" pitchFamily="34" charset="0"/>
                  </a:rPr>
                  <a:t>New York City</a:t>
                </a:r>
              </a:p>
            </p:txBody>
          </p:sp>
        </p:grpSp>
        <p:pic>
          <p:nvPicPr>
            <p:cNvPr id="13" name="Picture 2" descr="Image result for compass map png north"/>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35531" y="27854405"/>
              <a:ext cx="215778" cy="89008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81644" y="6075929"/>
            <a:ext cx="2851935" cy="276999"/>
          </a:xfrm>
          <a:prstGeom prst="rect">
            <a:avLst/>
          </a:prstGeom>
          <a:noFill/>
        </p:spPr>
        <p:txBody>
          <a:bodyPr wrap="none" rtlCol="0">
            <a:spAutoFit/>
          </a:bodyPr>
          <a:lstStyle/>
          <a:p>
            <a:r>
              <a:rPr lang="en-US" sz="1200" dirty="0"/>
              <a:t>*Reflects patients who provided a zip code</a:t>
            </a:r>
          </a:p>
        </p:txBody>
      </p:sp>
      <p:graphicFrame>
        <p:nvGraphicFramePr>
          <p:cNvPr id="16" name="Table 15"/>
          <p:cNvGraphicFramePr>
            <a:graphicFrameLocks noGrp="1"/>
          </p:cNvGraphicFramePr>
          <p:nvPr>
            <p:extLst/>
          </p:nvPr>
        </p:nvGraphicFramePr>
        <p:xfrm>
          <a:off x="2733922" y="1834110"/>
          <a:ext cx="6117978" cy="4058859"/>
        </p:xfrm>
        <a:graphic>
          <a:graphicData uri="http://schemas.openxmlformats.org/drawingml/2006/table">
            <a:tbl>
              <a:tblPr/>
              <a:tblGrid>
                <a:gridCol w="1619957">
                  <a:extLst>
                    <a:ext uri="{9D8B030D-6E8A-4147-A177-3AD203B41FA5}">
                      <a16:colId xmlns:a16="http://schemas.microsoft.com/office/drawing/2014/main" val="20000"/>
                    </a:ext>
                  </a:extLst>
                </a:gridCol>
                <a:gridCol w="1069278">
                  <a:extLst>
                    <a:ext uri="{9D8B030D-6E8A-4147-A177-3AD203B41FA5}">
                      <a16:colId xmlns:a16="http://schemas.microsoft.com/office/drawing/2014/main" val="20001"/>
                    </a:ext>
                  </a:extLst>
                </a:gridCol>
                <a:gridCol w="2183109">
                  <a:extLst>
                    <a:ext uri="{9D8B030D-6E8A-4147-A177-3AD203B41FA5}">
                      <a16:colId xmlns:a16="http://schemas.microsoft.com/office/drawing/2014/main" val="20002"/>
                    </a:ext>
                  </a:extLst>
                </a:gridCol>
                <a:gridCol w="1245634">
                  <a:extLst>
                    <a:ext uri="{9D8B030D-6E8A-4147-A177-3AD203B41FA5}">
                      <a16:colId xmlns:a16="http://schemas.microsoft.com/office/drawing/2014/main" val="20003"/>
                    </a:ext>
                  </a:extLst>
                </a:gridCol>
              </a:tblGrid>
              <a:tr h="373047">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1" i="0" u="none" strike="noStrike" cap="none" normalizeH="0" baseline="0" dirty="0">
                          <a:ln>
                            <a:noFill/>
                          </a:ln>
                          <a:solidFill>
                            <a:schemeClr val="bg1"/>
                          </a:solidFill>
                          <a:effectLst/>
                          <a:latin typeface="ITC Stone Sans Std Medium" pitchFamily="34" charset="0"/>
                          <a:ea typeface="ＭＳ Ｐゴシック" panose="020B0600070205080204" pitchFamily="34" charset="-128"/>
                        </a:rPr>
                        <a:t>Community Health Center/Hospital</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89AB"/>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1" i="0" u="none" strike="noStrike" cap="none" normalizeH="0" baseline="0" dirty="0">
                          <a:ln>
                            <a:noFill/>
                          </a:ln>
                          <a:solidFill>
                            <a:schemeClr val="bg1"/>
                          </a:solidFill>
                          <a:effectLst/>
                          <a:latin typeface="ITC Stone Sans Std Medium" pitchFamily="34" charset="0"/>
                          <a:ea typeface="ＭＳ Ｐゴシック" panose="020B0600070205080204" pitchFamily="34" charset="-128"/>
                        </a:rPr>
                        <a:t>Location(s)</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89AB"/>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1" i="0" u="none" strike="noStrike" cap="none" normalizeH="0" baseline="0" dirty="0">
                          <a:ln>
                            <a:noFill/>
                          </a:ln>
                          <a:solidFill>
                            <a:schemeClr val="bg1"/>
                          </a:solidFill>
                          <a:effectLst/>
                          <a:latin typeface="ITC Stone Sans Std Medium" pitchFamily="34" charset="0"/>
                          <a:ea typeface="ＭＳ Ｐゴシック" panose="020B0600070205080204" pitchFamily="34" charset="-128"/>
                        </a:rPr>
                        <a:t>Co-Investigators</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89AB"/>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1851025"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370205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5554663"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7405688"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78628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83200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87772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92344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1" i="0" u="none" strike="noStrike" cap="none" normalizeH="0" baseline="0" dirty="0">
                          <a:ln>
                            <a:noFill/>
                          </a:ln>
                          <a:solidFill>
                            <a:schemeClr val="bg1"/>
                          </a:solidFill>
                          <a:effectLst/>
                          <a:latin typeface="ITC Stone Sans Std Medium" pitchFamily="34" charset="0"/>
                          <a:ea typeface="ＭＳ Ｐゴシック" panose="020B0600070205080204" pitchFamily="34" charset="-128"/>
                        </a:rPr>
                        <a:t>IRB</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89AB"/>
                    </a:solidFill>
                  </a:tcPr>
                </a:tc>
                <a:extLst>
                  <a:ext uri="{0D108BD9-81ED-4DB2-BD59-A6C34878D82A}">
                    <a16:rowId xmlns:a16="http://schemas.microsoft.com/office/drawing/2014/main" val="10000"/>
                  </a:ext>
                </a:extLst>
              </a:tr>
              <a:tr h="744513">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Community Healthcare Network</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Bronx, NY</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Brooklyn, NY</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New York, NY</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Queens, 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Tyler Evans, MD</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Elizabeth Dubois, MSN, FNP-BC, AAHIVS</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1851025"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370205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5554663"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7405688"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78628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83200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87772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92344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Clinical Directors Network (CDN)</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64173">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err="1">
                          <a:ln>
                            <a:noFill/>
                          </a:ln>
                          <a:solidFill>
                            <a:schemeClr val="tx1"/>
                          </a:solidFill>
                          <a:effectLst/>
                          <a:latin typeface="ITC Stone Sans Std Medium" pitchFamily="34" charset="0"/>
                          <a:ea typeface="ＭＳ Ｐゴシック" panose="020B0600070205080204" pitchFamily="34" charset="-128"/>
                        </a:rPr>
                        <a:t>Morrisania</a:t>
                      </a: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 Diagnostic and Treatment Center</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Bronx, 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Mayer Sagy, MD</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1851025"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370205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5554663"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7405688"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78628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83200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87772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92344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a:ln>
                            <a:noFill/>
                          </a:ln>
                          <a:solidFill>
                            <a:schemeClr val="tx1"/>
                          </a:solidFill>
                          <a:effectLst/>
                          <a:latin typeface="ITC Stone Sans Std Medium" pitchFamily="34" charset="0"/>
                          <a:ea typeface="ＭＳ Ｐゴシック" panose="020B0600070205080204" pitchFamily="34" charset="-128"/>
                        </a:rPr>
                        <a:t>BRANY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98319">
                <a:tc>
                  <a:txBody>
                    <a:body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err="1">
                          <a:ln>
                            <a:noFill/>
                          </a:ln>
                          <a:solidFill>
                            <a:schemeClr val="tx1"/>
                          </a:solidFill>
                          <a:effectLst/>
                          <a:latin typeface="ITC Stone Sans Std Medium" pitchFamily="34" charset="0"/>
                          <a:ea typeface="ＭＳ Ｐゴシック" panose="020B0600070205080204" pitchFamily="34" charset="-128"/>
                        </a:rPr>
                        <a:t>Gouverneur</a:t>
                      </a: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 Health</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New York, 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Mayer </a:t>
                      </a:r>
                      <a:r>
                        <a:rPr kumimoji="0" lang="en-US" altLang="en-US" sz="1150" b="0" i="0" u="none" strike="noStrike" cap="none" normalizeH="0" baseline="0" dirty="0" err="1">
                          <a:ln>
                            <a:noFill/>
                          </a:ln>
                          <a:solidFill>
                            <a:schemeClr val="tx1"/>
                          </a:solidFill>
                          <a:effectLst/>
                          <a:latin typeface="ITC Stone Sans Std Medium" pitchFamily="34" charset="0"/>
                          <a:ea typeface="ＭＳ Ｐゴシック" panose="020B0600070205080204" pitchFamily="34" charset="-128"/>
                        </a:rPr>
                        <a:t>Sagy</a:t>
                      </a: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 MD</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BRANY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92202">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NYU Family Health Centers</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Brooklyn, 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William Pagano, MD, MPH</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Barry Kohn, MD</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Rabih Nemr, MD</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1851025"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370205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5554663"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7405688"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78628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83200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87772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92344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BRANY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64173">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Bronx Lebanon Hospital Center</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Bronx, 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Abbe Kirsch, CNM, MSN, MPH</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1851025"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370205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5554663"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7405688"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78628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83200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87772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92344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BRANY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44114">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Jacobi Medical Center</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Bronx, 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Daryl Wieland, MD, MSMI</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1851025"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370205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5554663"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7405688"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78628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83200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87772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92344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BRANY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64173">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North Central Bronx Hospital</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Bronx, 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Daryl Wieland, MD, MSMI</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1851025"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370205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5554663"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7405688"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78628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83200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87772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92344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BRANY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428243">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Montefiore Medical Center</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Bronx, 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742950" indent="-285750"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1143000" indent="-22860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16002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2057400" indent="-228600"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25146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29718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34290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3886200" indent="-228600"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Peter Bernstein, MD, MPH</a:t>
                      </a:r>
                    </a:p>
                    <a:p>
                      <a:pPr marL="0" marR="0" lvl="0" indent="0" algn="l"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Siobhan Dolan, MD</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702175">
                        <a:lnSpc>
                          <a:spcPct val="90000"/>
                        </a:lnSpc>
                        <a:spcBef>
                          <a:spcPts val="4050"/>
                        </a:spcBef>
                        <a:buFont typeface="Arial" panose="020B0604020202020204" pitchFamily="34" charset="0"/>
                        <a:defRPr sz="10300">
                          <a:solidFill>
                            <a:schemeClr val="tx1"/>
                          </a:solidFill>
                          <a:latin typeface="Calibri" panose="020F0502020204030204" pitchFamily="34" charset="0"/>
                        </a:defRPr>
                      </a:lvl1pPr>
                      <a:lvl2pPr marL="1851025" defTabSz="4702175">
                        <a:lnSpc>
                          <a:spcPct val="90000"/>
                        </a:lnSpc>
                        <a:spcBef>
                          <a:spcPts val="2025"/>
                        </a:spcBef>
                        <a:buFont typeface="Arial" panose="020B0604020202020204" pitchFamily="34" charset="0"/>
                        <a:defRPr sz="8900">
                          <a:solidFill>
                            <a:schemeClr val="tx1"/>
                          </a:solidFill>
                          <a:latin typeface="Calibri" panose="020F0502020204030204" pitchFamily="34" charset="0"/>
                        </a:defRPr>
                      </a:lvl2pPr>
                      <a:lvl3pPr marL="3702050" defTabSz="4702175">
                        <a:lnSpc>
                          <a:spcPct val="90000"/>
                        </a:lnSpc>
                        <a:spcBef>
                          <a:spcPts val="2025"/>
                        </a:spcBef>
                        <a:buFont typeface="Arial" panose="020B0604020202020204" pitchFamily="34" charset="0"/>
                        <a:defRPr sz="7300">
                          <a:solidFill>
                            <a:schemeClr val="tx1"/>
                          </a:solidFill>
                          <a:latin typeface="Calibri" panose="020F0502020204030204" pitchFamily="34" charset="0"/>
                        </a:defRPr>
                      </a:lvl3pPr>
                      <a:lvl4pPr marL="5554663"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4pPr>
                      <a:lvl5pPr marL="7405688" defTabSz="4702175">
                        <a:lnSpc>
                          <a:spcPct val="90000"/>
                        </a:lnSpc>
                        <a:spcBef>
                          <a:spcPts val="2025"/>
                        </a:spcBef>
                        <a:buFont typeface="Arial" panose="020B0604020202020204" pitchFamily="34" charset="0"/>
                        <a:defRPr sz="6600">
                          <a:solidFill>
                            <a:schemeClr val="tx1"/>
                          </a:solidFill>
                          <a:latin typeface="Calibri" panose="020F0502020204030204" pitchFamily="34" charset="0"/>
                        </a:defRPr>
                      </a:lvl5pPr>
                      <a:lvl6pPr marL="78628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6pPr>
                      <a:lvl7pPr marL="83200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7pPr>
                      <a:lvl8pPr marL="87772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8pPr>
                      <a:lvl9pPr marL="9234488" indent="1588" defTabSz="4702175" eaLnBrk="0" fontAlgn="base" hangingPunct="0">
                        <a:lnSpc>
                          <a:spcPct val="90000"/>
                        </a:lnSpc>
                        <a:spcBef>
                          <a:spcPts val="2025"/>
                        </a:spcBef>
                        <a:spcAft>
                          <a:spcPct val="0"/>
                        </a:spcAft>
                        <a:buFont typeface="Arial" panose="020B0604020202020204" pitchFamily="34" charset="0"/>
                        <a:defRPr sz="6600">
                          <a:solidFill>
                            <a:schemeClr val="tx1"/>
                          </a:solidFill>
                          <a:latin typeface="Calibri" panose="020F0502020204030204" pitchFamily="34" charset="0"/>
                        </a:defRPr>
                      </a:lvl9pPr>
                    </a:lstStyle>
                    <a:p>
                      <a:pPr marL="0" marR="0" lvl="0" indent="0" algn="ctr" defTabSz="4702175" rtl="0" eaLnBrk="1" fontAlgn="base" latinLnBrk="0" hangingPunct="1">
                        <a:lnSpc>
                          <a:spcPct val="115000"/>
                        </a:lnSpc>
                        <a:spcBef>
                          <a:spcPct val="0"/>
                        </a:spcBef>
                        <a:spcAft>
                          <a:spcPct val="0"/>
                        </a:spcAft>
                        <a:buClrTx/>
                        <a:buSzTx/>
                        <a:buFontTx/>
                        <a:buNone/>
                        <a:tabLst/>
                      </a:pPr>
                      <a:r>
                        <a:rPr kumimoji="0" lang="en-US" altLang="en-US" sz="1150" b="0" i="0" u="none" strike="noStrike" cap="none" normalizeH="0" baseline="0" dirty="0">
                          <a:ln>
                            <a:noFill/>
                          </a:ln>
                          <a:solidFill>
                            <a:schemeClr val="tx1"/>
                          </a:solidFill>
                          <a:effectLst/>
                          <a:latin typeface="ITC Stone Sans Std Medium" pitchFamily="34" charset="0"/>
                          <a:ea typeface="ＭＳ Ｐゴシック" panose="020B0600070205080204" pitchFamily="34" charset="-128"/>
                        </a:rPr>
                        <a:t>BRANY</a:t>
                      </a:r>
                    </a:p>
                  </a:txBody>
                  <a:tcPr marL="71116" marR="711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46ACE207-7526-4C84-96C1-AB393BCA22EA}" type="slidenum">
              <a:rPr lang="en-US" smtClean="0"/>
              <a:t>25</a:t>
            </a:fld>
            <a:endParaRPr lang="en-US"/>
          </a:p>
        </p:txBody>
      </p:sp>
      <p:pic>
        <p:nvPicPr>
          <p:cNvPr id="17" name="Picture 18" descr="SacklerLogo_bw_goldleaves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C:\Users\abeaudreault\Google Drive\Communication\Logos\NYAS_aprogramof_CMYK.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596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90688"/>
            <a:ext cx="8862646"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7"/>
          <p:cNvSpPr txBox="1">
            <a:spLocks noChangeArrowheads="1"/>
          </p:cNvSpPr>
          <p:nvPr/>
        </p:nvSpPr>
        <p:spPr bwMode="auto">
          <a:xfrm>
            <a:off x="2397125" y="576692"/>
            <a:ext cx="7186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dirty="0">
                <a:solidFill>
                  <a:srgbClr val="1735A3"/>
                </a:solidFill>
                <a:latin typeface="+mn-lt"/>
                <a:cs typeface="Times New Roman" panose="02020603050405020304" pitchFamily="18" charset="0"/>
              </a:rPr>
              <a:t>COHORTS AND TIMELINE</a:t>
            </a:r>
          </a:p>
        </p:txBody>
      </p:sp>
      <p:sp>
        <p:nvSpPr>
          <p:cNvPr id="10" name="TextBox 8"/>
          <p:cNvSpPr txBox="1">
            <a:spLocks noChangeArrowheads="1"/>
          </p:cNvSpPr>
          <p:nvPr/>
        </p:nvSpPr>
        <p:spPr bwMode="auto">
          <a:xfrm>
            <a:off x="533400" y="5943600"/>
            <a:ext cx="82550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defRPr/>
            </a:pPr>
            <a:r>
              <a:rPr lang="en-US" altLang="en-US" sz="750" dirty="0">
                <a:solidFill>
                  <a:prstClr val="black"/>
                </a:solidFill>
                <a:latin typeface="ITC Stone Sans Std Medium" pitchFamily="34" charset="0"/>
              </a:rPr>
              <a:t>Key:          Adolescents                Offspring            Data Analysis  *Age during enrollment (1/1/11-12/31/12)</a:t>
            </a:r>
          </a:p>
        </p:txBody>
      </p:sp>
      <p:sp>
        <p:nvSpPr>
          <p:cNvPr id="11" name="Rectangle 10"/>
          <p:cNvSpPr/>
          <p:nvPr/>
        </p:nvSpPr>
        <p:spPr>
          <a:xfrm>
            <a:off x="838200" y="5991225"/>
            <a:ext cx="180975" cy="111125"/>
          </a:xfrm>
          <a:prstGeom prst="rect">
            <a:avLst/>
          </a:prstGeom>
          <a:solidFill>
            <a:srgbClr val="CCC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defRPr/>
            </a:pPr>
            <a:endParaRPr lang="en-US" altLang="en-US" sz="1300">
              <a:solidFill>
                <a:srgbClr val="FFFFFF"/>
              </a:solidFill>
              <a:latin typeface="Times New Roman" panose="02020603050405020304" pitchFamily="18" charset="0"/>
              <a:ea typeface="MS PGothic" panose="020B0600070205080204" pitchFamily="34" charset="-128"/>
            </a:endParaRPr>
          </a:p>
        </p:txBody>
      </p:sp>
      <p:sp>
        <p:nvSpPr>
          <p:cNvPr id="12" name="Rectangle 11"/>
          <p:cNvSpPr/>
          <p:nvPr/>
        </p:nvSpPr>
        <p:spPr>
          <a:xfrm>
            <a:off x="1676400" y="5995988"/>
            <a:ext cx="166688" cy="1063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defRPr/>
            </a:pPr>
            <a:endParaRPr lang="en-US" altLang="en-US" sz="1300">
              <a:solidFill>
                <a:srgbClr val="FFFFFF"/>
              </a:solidFill>
              <a:latin typeface="Times New Roman" panose="02020603050405020304" pitchFamily="18" charset="0"/>
              <a:ea typeface="MS PGothic" panose="020B0600070205080204" pitchFamily="34" charset="-128"/>
            </a:endParaRPr>
          </a:p>
        </p:txBody>
      </p:sp>
      <p:sp>
        <p:nvSpPr>
          <p:cNvPr id="13" name="Rectangle 12"/>
          <p:cNvSpPr/>
          <p:nvPr/>
        </p:nvSpPr>
        <p:spPr>
          <a:xfrm>
            <a:off x="2500313" y="6005513"/>
            <a:ext cx="171450" cy="1111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defRPr/>
            </a:pPr>
            <a:endParaRPr lang="en-US" altLang="en-US" sz="1300">
              <a:solidFill>
                <a:srgbClr val="FFFFFF"/>
              </a:solidFill>
              <a:latin typeface="Times New Roman" panose="02020603050405020304" pitchFamily="18" charset="0"/>
              <a:ea typeface="MS PGothic" panose="020B0600070205080204" pitchFamily="34" charset="-128"/>
            </a:endParaRPr>
          </a:p>
        </p:txBody>
      </p:sp>
      <p:sp>
        <p:nvSpPr>
          <p:cNvPr id="2" name="Slide Number Placeholder 1"/>
          <p:cNvSpPr>
            <a:spLocks noGrp="1"/>
          </p:cNvSpPr>
          <p:nvPr>
            <p:ph type="sldNum" sz="quarter" idx="12"/>
          </p:nvPr>
        </p:nvSpPr>
        <p:spPr/>
        <p:txBody>
          <a:bodyPr/>
          <a:lstStyle/>
          <a:p>
            <a:fld id="{46ACE207-7526-4C84-96C1-AB393BCA22EA}" type="slidenum">
              <a:rPr lang="en-US" smtClean="0"/>
              <a:t>26</a:t>
            </a:fld>
            <a:endParaRPr lang="en-US"/>
          </a:p>
        </p:txBody>
      </p:sp>
      <p:pic>
        <p:nvPicPr>
          <p:cNvPr id="9" name="Picture 18" descr="SacklerLogo_bw_goldleaves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C:\Users\abeaudreault\Google Drive\Communication\Logos\NYAS_aprogramof_CMYK.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194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ACE207-7526-4C84-96C1-AB393BCA22EA}" type="slidenum">
              <a:rPr lang="en-US" smtClean="0"/>
              <a:t>27</a:t>
            </a:fld>
            <a:endParaRPr lang="en-US"/>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096" y="2190671"/>
            <a:ext cx="2225233" cy="3279932"/>
          </a:xfrm>
          <a:prstGeom prst="rect">
            <a:avLst/>
          </a:prstGeom>
          <a:ln w="12700">
            <a:solidFill>
              <a:schemeClr val="tx1"/>
            </a:solidFill>
          </a:ln>
          <a:effectLst>
            <a:outerShdw blurRad="50800" dist="38100" dir="2700000" algn="tl" rotWithShape="0">
              <a:prstClr val="black">
                <a:alpha val="40000"/>
              </a:prstClr>
            </a:outerShdw>
          </a:effectLst>
        </p:spPr>
      </p:pic>
      <p:sp>
        <p:nvSpPr>
          <p:cNvPr id="12" name="TextBox 11"/>
          <p:cNvSpPr txBox="1"/>
          <p:nvPr/>
        </p:nvSpPr>
        <p:spPr>
          <a:xfrm rot="19500400">
            <a:off x="297799" y="3645970"/>
            <a:ext cx="2169825" cy="369332"/>
          </a:xfrm>
          <a:prstGeom prst="rect">
            <a:avLst/>
          </a:prstGeom>
          <a:solidFill>
            <a:schemeClr val="accent2">
              <a:lumMod val="20000"/>
              <a:lumOff val="80000"/>
            </a:schemeClr>
          </a:solidFill>
          <a:ln w="19050">
            <a:solidFill>
              <a:schemeClr val="accent2"/>
            </a:solidFill>
          </a:ln>
        </p:spPr>
        <p:txBody>
          <a:bodyPr wrap="none" rtlCol="0">
            <a:spAutoFit/>
          </a:bodyPr>
          <a:lstStyle/>
          <a:p>
            <a:r>
              <a:rPr lang="en-US" dirty="0"/>
              <a:t>List of 100+ Variables</a:t>
            </a:r>
          </a:p>
        </p:txBody>
      </p:sp>
      <p:sp>
        <p:nvSpPr>
          <p:cNvPr id="16" name="Title 1"/>
          <p:cNvSpPr>
            <a:spLocks noGrp="1"/>
          </p:cNvSpPr>
          <p:nvPr>
            <p:ph type="title"/>
          </p:nvPr>
        </p:nvSpPr>
        <p:spPr>
          <a:xfrm>
            <a:off x="128954" y="780094"/>
            <a:ext cx="8850923" cy="735140"/>
          </a:xfrm>
        </p:spPr>
        <p:txBody>
          <a:bodyPr>
            <a:noAutofit/>
          </a:bodyPr>
          <a:lstStyle/>
          <a:p>
            <a:pPr algn="ctr"/>
            <a:r>
              <a:rPr lang="en-US" altLang="en-US" sz="2400" b="1" dirty="0">
                <a:solidFill>
                  <a:srgbClr val="1735A3"/>
                </a:solidFill>
                <a:latin typeface="Calibri" panose="020F0502020204030204" pitchFamily="34" charset="0"/>
              </a:rPr>
              <a:t>SACKLER – FROM BIG PICTURE TO IMPLEMENTATION</a:t>
            </a:r>
            <a:endParaRPr lang="en-US" sz="2400" dirty="0">
              <a:solidFill>
                <a:srgbClr val="1735A3"/>
              </a:solidFill>
              <a:latin typeface="Arial" panose="020B0604020202020204" pitchFamily="34" charset="0"/>
              <a:cs typeface="Arial" panose="020B0604020202020204" pitchFamily="34" charset="0"/>
            </a:endParaRPr>
          </a:p>
        </p:txBody>
      </p:sp>
      <p:sp>
        <p:nvSpPr>
          <p:cNvPr id="17" name="Right Arrow 16"/>
          <p:cNvSpPr/>
          <p:nvPr/>
        </p:nvSpPr>
        <p:spPr>
          <a:xfrm>
            <a:off x="2696066" y="3723588"/>
            <a:ext cx="273377" cy="282804"/>
          </a:xfrm>
          <a:prstGeom prst="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lded Corner 17"/>
          <p:cNvSpPr/>
          <p:nvPr/>
        </p:nvSpPr>
        <p:spPr>
          <a:xfrm>
            <a:off x="4077686" y="3930976"/>
            <a:ext cx="320512" cy="349886"/>
          </a:xfrm>
          <a:prstGeom prst="foldedCorner">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rPr>
              <a:t>3</a:t>
            </a:r>
          </a:p>
        </p:txBody>
      </p:sp>
      <p:sp>
        <p:nvSpPr>
          <p:cNvPr id="19" name="Folded Corner 18"/>
          <p:cNvSpPr/>
          <p:nvPr/>
        </p:nvSpPr>
        <p:spPr>
          <a:xfrm>
            <a:off x="3655541" y="3930976"/>
            <a:ext cx="320512" cy="349886"/>
          </a:xfrm>
          <a:prstGeom prst="foldedCorner">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50000"/>
                  </a:schemeClr>
                </a:solidFill>
              </a:rPr>
              <a:t>2</a:t>
            </a:r>
          </a:p>
        </p:txBody>
      </p:sp>
      <p:sp>
        <p:nvSpPr>
          <p:cNvPr id="20" name="Folded Corner 19"/>
          <p:cNvSpPr/>
          <p:nvPr/>
        </p:nvSpPr>
        <p:spPr>
          <a:xfrm>
            <a:off x="3233396" y="3930976"/>
            <a:ext cx="320512" cy="349886"/>
          </a:xfrm>
          <a:prstGeom prst="foldedCorner">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1</a:t>
            </a:r>
          </a:p>
        </p:txBody>
      </p:sp>
      <p:sp>
        <p:nvSpPr>
          <p:cNvPr id="21" name="TextBox 20"/>
          <p:cNvSpPr txBox="1"/>
          <p:nvPr/>
        </p:nvSpPr>
        <p:spPr>
          <a:xfrm>
            <a:off x="3036268" y="3040661"/>
            <a:ext cx="1579661" cy="923330"/>
          </a:xfrm>
          <a:prstGeom prst="rect">
            <a:avLst/>
          </a:prstGeom>
          <a:noFill/>
        </p:spPr>
        <p:txBody>
          <a:bodyPr wrap="square" rtlCol="0">
            <a:spAutoFit/>
          </a:bodyPr>
          <a:lstStyle/>
          <a:p>
            <a:pPr algn="ctr"/>
            <a:r>
              <a:rPr lang="en-US" dirty="0"/>
              <a:t>3 separate extractions &amp; transmissions</a:t>
            </a:r>
          </a:p>
        </p:txBody>
      </p:sp>
      <p:sp>
        <p:nvSpPr>
          <p:cNvPr id="22" name="Right Arrow 21"/>
          <p:cNvSpPr/>
          <p:nvPr/>
        </p:nvSpPr>
        <p:spPr>
          <a:xfrm>
            <a:off x="4590855" y="3723588"/>
            <a:ext cx="273377" cy="282804"/>
          </a:xfrm>
          <a:prstGeom prst="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4979256" y="3035430"/>
            <a:ext cx="1752116" cy="1486460"/>
          </a:xfrm>
          <a:prstGeom prst="cloud">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accent6">
                    <a:lumMod val="50000"/>
                  </a:schemeClr>
                </a:solidFill>
              </a:rPr>
              <a:t>Combining data from multiple transmissions</a:t>
            </a:r>
          </a:p>
        </p:txBody>
      </p:sp>
      <p:sp>
        <p:nvSpPr>
          <p:cNvPr id="24" name="Right Arrow 23"/>
          <p:cNvSpPr/>
          <p:nvPr/>
        </p:nvSpPr>
        <p:spPr>
          <a:xfrm>
            <a:off x="6909849" y="3723588"/>
            <a:ext cx="273377" cy="282804"/>
          </a:xfrm>
          <a:prstGeom prst="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315838" y="2697035"/>
            <a:ext cx="1476141" cy="626723"/>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rPr>
              <a:t>Data Cleaning</a:t>
            </a:r>
          </a:p>
        </p:txBody>
      </p:sp>
      <p:sp>
        <p:nvSpPr>
          <p:cNvPr id="26" name="Rounded Rectangle 25"/>
          <p:cNvSpPr/>
          <p:nvPr/>
        </p:nvSpPr>
        <p:spPr>
          <a:xfrm>
            <a:off x="7315838" y="3380320"/>
            <a:ext cx="1476141" cy="626723"/>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rPr>
              <a:t>Data Analysis</a:t>
            </a:r>
          </a:p>
        </p:txBody>
      </p:sp>
      <p:sp>
        <p:nvSpPr>
          <p:cNvPr id="28" name="Rounded Rectangle 27"/>
          <p:cNvSpPr/>
          <p:nvPr/>
        </p:nvSpPr>
        <p:spPr>
          <a:xfrm>
            <a:off x="7312430" y="2013109"/>
            <a:ext cx="1476141" cy="626723"/>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50000"/>
                  </a:schemeClr>
                </a:solidFill>
              </a:rPr>
              <a:t>Confirmation of De-Identification</a:t>
            </a:r>
          </a:p>
        </p:txBody>
      </p:sp>
      <p:sp>
        <p:nvSpPr>
          <p:cNvPr id="29" name="Rounded Rectangle 28"/>
          <p:cNvSpPr/>
          <p:nvPr/>
        </p:nvSpPr>
        <p:spPr>
          <a:xfrm>
            <a:off x="7315836" y="4061084"/>
            <a:ext cx="1476141" cy="626723"/>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rPr>
              <a:t>Reporting</a:t>
            </a:r>
          </a:p>
        </p:txBody>
      </p:sp>
      <p:pic>
        <p:nvPicPr>
          <p:cNvPr id="30" name="Picture 18" descr="SacklerLogo_bw_goldleaves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9" descr="C:\Users\abeaudreault\Google Drive\Communication\Logos\NYAS_aprogramof_CMYK.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0096" y="5630773"/>
            <a:ext cx="2225233" cy="646331"/>
          </a:xfrm>
          <a:prstGeom prst="rect">
            <a:avLst/>
          </a:prstGeom>
          <a:noFill/>
        </p:spPr>
        <p:txBody>
          <a:bodyPr wrap="square" rtlCol="0">
            <a:spAutoFit/>
          </a:bodyPr>
          <a:lstStyle/>
          <a:p>
            <a:pPr algn="ctr"/>
            <a:r>
              <a:rPr lang="en-US" dirty="0"/>
              <a:t>Primary Investigator and Clinicians</a:t>
            </a:r>
          </a:p>
        </p:txBody>
      </p:sp>
      <p:sp>
        <p:nvSpPr>
          <p:cNvPr id="32" name="TextBox 31"/>
          <p:cNvSpPr txBox="1"/>
          <p:nvPr/>
        </p:nvSpPr>
        <p:spPr>
          <a:xfrm>
            <a:off x="2638999" y="5630773"/>
            <a:ext cx="2225233" cy="369332"/>
          </a:xfrm>
          <a:prstGeom prst="rect">
            <a:avLst/>
          </a:prstGeom>
          <a:noFill/>
        </p:spPr>
        <p:txBody>
          <a:bodyPr wrap="square" rtlCol="0">
            <a:spAutoFit/>
          </a:bodyPr>
          <a:lstStyle/>
          <a:p>
            <a:pPr algn="ctr"/>
            <a:r>
              <a:rPr lang="en-US" dirty="0"/>
              <a:t>Site IT and PBRN Staff</a:t>
            </a:r>
          </a:p>
        </p:txBody>
      </p:sp>
      <p:sp>
        <p:nvSpPr>
          <p:cNvPr id="33" name="TextBox 32"/>
          <p:cNvSpPr txBox="1"/>
          <p:nvPr/>
        </p:nvSpPr>
        <p:spPr>
          <a:xfrm>
            <a:off x="4793420" y="5422475"/>
            <a:ext cx="2225233" cy="923330"/>
          </a:xfrm>
          <a:prstGeom prst="rect">
            <a:avLst/>
          </a:prstGeom>
          <a:noFill/>
        </p:spPr>
        <p:txBody>
          <a:bodyPr wrap="square" rtlCol="0">
            <a:spAutoFit/>
          </a:bodyPr>
          <a:lstStyle/>
          <a:p>
            <a:pPr algn="ctr"/>
            <a:r>
              <a:rPr lang="en-US" dirty="0"/>
              <a:t>PBRN Staff Biostatistician/</a:t>
            </a:r>
          </a:p>
          <a:p>
            <a:pPr algn="ctr"/>
            <a:r>
              <a:rPr lang="en-US" dirty="0" err="1"/>
              <a:t>Bioinformatician</a:t>
            </a:r>
            <a:endParaRPr lang="en-US" dirty="0"/>
          </a:p>
        </p:txBody>
      </p:sp>
      <p:sp>
        <p:nvSpPr>
          <p:cNvPr id="34" name="TextBox 33"/>
          <p:cNvSpPr txBox="1"/>
          <p:nvPr/>
        </p:nvSpPr>
        <p:spPr>
          <a:xfrm>
            <a:off x="6901351" y="5434507"/>
            <a:ext cx="2225233" cy="923330"/>
          </a:xfrm>
          <a:prstGeom prst="rect">
            <a:avLst/>
          </a:prstGeom>
          <a:noFill/>
        </p:spPr>
        <p:txBody>
          <a:bodyPr wrap="square" rtlCol="0">
            <a:spAutoFit/>
          </a:bodyPr>
          <a:lstStyle/>
          <a:p>
            <a:pPr algn="ctr"/>
            <a:r>
              <a:rPr lang="en-US" dirty="0"/>
              <a:t>PBRN Staff Biostatistician/</a:t>
            </a:r>
          </a:p>
          <a:p>
            <a:pPr algn="ctr"/>
            <a:r>
              <a:rPr lang="en-US" dirty="0" err="1"/>
              <a:t>Bioinformatician</a:t>
            </a:r>
            <a:endParaRPr lang="en-US" dirty="0"/>
          </a:p>
        </p:txBody>
      </p:sp>
      <p:sp>
        <p:nvSpPr>
          <p:cNvPr id="35" name="Rounded Rectangle 34"/>
          <p:cNvSpPr/>
          <p:nvPr/>
        </p:nvSpPr>
        <p:spPr>
          <a:xfrm>
            <a:off x="7323855" y="4766948"/>
            <a:ext cx="1476141" cy="626723"/>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5">
                    <a:lumMod val="50000"/>
                  </a:schemeClr>
                </a:solidFill>
              </a:rPr>
              <a:t>Dissemination</a:t>
            </a:r>
          </a:p>
        </p:txBody>
      </p:sp>
    </p:spTree>
    <p:extLst>
      <p:ext uri="{BB962C8B-B14F-4D97-AF65-F5344CB8AC3E}">
        <p14:creationId xmlns:p14="http://schemas.microsoft.com/office/powerpoint/2010/main" val="2051841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200" dirty="0">
                <a:solidFill>
                  <a:srgbClr val="1735A3"/>
                </a:solidFill>
                <a:latin typeface="Calibri "/>
              </a:rPr>
              <a:t>CARDIOMETABOLIC ANALYSIS </a:t>
            </a:r>
          </a:p>
        </p:txBody>
      </p:sp>
      <p:sp>
        <p:nvSpPr>
          <p:cNvPr id="2" name="Slide Number Placeholder 1"/>
          <p:cNvSpPr>
            <a:spLocks noGrp="1"/>
          </p:cNvSpPr>
          <p:nvPr>
            <p:ph type="sldNum" sz="quarter" idx="12"/>
          </p:nvPr>
        </p:nvSpPr>
        <p:spPr/>
        <p:txBody>
          <a:bodyPr/>
          <a:lstStyle/>
          <a:p>
            <a:fld id="{46ACE207-7526-4C84-96C1-AB393BCA22EA}" type="slidenum">
              <a:rPr lang="en-US" smtClean="0"/>
              <a:t>28</a:t>
            </a:fld>
            <a:endParaRPr lang="en-US"/>
          </a:p>
        </p:txBody>
      </p:sp>
      <p:pic>
        <p:nvPicPr>
          <p:cNvPr id="5" name="Picture 18" descr="SacklerLogo_bw_goldleaves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C:\Users\abeaudreault\Google Drive\Communication\Logos\NYAS_aprogramof_CMYK.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20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823911" y="966768"/>
            <a:ext cx="72151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800" b="1" dirty="0">
                <a:solidFill>
                  <a:srgbClr val="1735A3"/>
                </a:solidFill>
                <a:latin typeface="+mn-lt"/>
                <a:ea typeface="Calibri" panose="020F0502020204030204" pitchFamily="34" charset="0"/>
                <a:cs typeface="Times New Roman" panose="02020603050405020304" pitchFamily="18" charset="0"/>
              </a:rPr>
              <a:t>Blood Pressure </a:t>
            </a:r>
          </a:p>
          <a:p>
            <a:pPr algn="ctr" eaLnBrk="1" hangingPunct="1">
              <a:spcBef>
                <a:spcPct val="0"/>
              </a:spcBef>
              <a:buClrTx/>
              <a:buSzTx/>
              <a:buFontTx/>
              <a:buNone/>
            </a:pPr>
            <a:r>
              <a:rPr lang="en-US" altLang="en-US" sz="2800" b="1" dirty="0">
                <a:solidFill>
                  <a:srgbClr val="1735A3"/>
                </a:solidFill>
                <a:latin typeface="+mn-lt"/>
                <a:ea typeface="Calibri" panose="020F0502020204030204" pitchFamily="34" charset="0"/>
                <a:cs typeface="Times New Roman" panose="02020603050405020304" pitchFamily="18" charset="0"/>
              </a:rPr>
              <a:t>(Sites A, B, C, D, E; n = 45,541)</a:t>
            </a:r>
          </a:p>
        </p:txBody>
      </p:sp>
      <p:sp>
        <p:nvSpPr>
          <p:cNvPr id="399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73341BA2-5FE3-4B31-AE41-CF7A1339F25B}" type="slidenum">
              <a:rPr lang="en-US" altLang="en-US" smtClean="0">
                <a:solidFill>
                  <a:schemeClr val="accent1"/>
                </a:solidFill>
                <a:latin typeface="Arial" panose="020B0604020202020204" pitchFamily="34" charset="0"/>
              </a:rPr>
              <a:pPr>
                <a:spcBef>
                  <a:spcPct val="0"/>
                </a:spcBef>
                <a:buClrTx/>
                <a:buSzTx/>
                <a:buFontTx/>
                <a:buNone/>
              </a:pPr>
              <a:t>29</a:t>
            </a:fld>
            <a:endParaRPr lang="en-US" altLang="en-US">
              <a:solidFill>
                <a:schemeClr val="accent1"/>
              </a:solidFill>
              <a:latin typeface="Arial" panose="020B0604020202020204" pitchFamily="34" charset="0"/>
            </a:endParaRPr>
          </a:p>
        </p:txBody>
      </p:sp>
      <p:grpSp>
        <p:nvGrpSpPr>
          <p:cNvPr id="22" name="Group 21"/>
          <p:cNvGrpSpPr/>
          <p:nvPr/>
        </p:nvGrpSpPr>
        <p:grpSpPr>
          <a:xfrm>
            <a:off x="0" y="1968500"/>
            <a:ext cx="9144000" cy="4086225"/>
            <a:chOff x="0" y="1968500"/>
            <a:chExt cx="9144000" cy="4086225"/>
          </a:xfrm>
        </p:grpSpPr>
        <p:grpSp>
          <p:nvGrpSpPr>
            <p:cNvPr id="7" name="Group 6"/>
            <p:cNvGrpSpPr/>
            <p:nvPr/>
          </p:nvGrpSpPr>
          <p:grpSpPr>
            <a:xfrm>
              <a:off x="0" y="1968500"/>
              <a:ext cx="9144000" cy="4086225"/>
              <a:chOff x="0" y="2330450"/>
              <a:chExt cx="9144000" cy="4086225"/>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330450"/>
                <a:ext cx="9144000" cy="3635057"/>
              </a:xfrm>
              <a:prstGeom prst="rect">
                <a:avLst/>
              </a:prstGeom>
            </p:spPr>
          </p:pic>
          <p:sp>
            <p:nvSpPr>
              <p:cNvPr id="39939" name="TextBox 15"/>
              <p:cNvSpPr txBox="1">
                <a:spLocks noChangeArrowheads="1"/>
              </p:cNvSpPr>
              <p:nvPr/>
            </p:nvSpPr>
            <p:spPr bwMode="auto">
              <a:xfrm>
                <a:off x="1273175" y="5770563"/>
                <a:ext cx="6316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1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ClrTx/>
                  <a:buSzTx/>
                  <a:buFontTx/>
                  <a:buNone/>
                </a:pPr>
                <a:endParaRPr lang="en-US" altLang="en-US" sz="12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ClrTx/>
                  <a:buSzTx/>
                  <a:buFontTx/>
                  <a:buNone/>
                </a:pPr>
                <a:endParaRPr lang="en-US" altLang="en-US" sz="12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1051658" y="4273403"/>
                <a:ext cx="1492716" cy="553998"/>
              </a:xfrm>
              <a:prstGeom prst="rect">
                <a:avLst/>
              </a:prstGeom>
              <a:noFill/>
            </p:spPr>
            <p:txBody>
              <a:bodyPr wrap="none" rtlCol="0">
                <a:spAutoFit/>
              </a:bodyPr>
              <a:lstStyle/>
              <a:p>
                <a:r>
                  <a:rPr lang="en-US" sz="1500" dirty="0">
                    <a:solidFill>
                      <a:schemeClr val="bg2">
                        <a:lumMod val="50000"/>
                      </a:schemeClr>
                    </a:solidFill>
                  </a:rPr>
                  <a:t>N = 45,537</a:t>
                </a:r>
              </a:p>
              <a:p>
                <a:r>
                  <a:rPr lang="en-US" sz="1500" dirty="0">
                    <a:solidFill>
                      <a:schemeClr val="bg2">
                        <a:lumMod val="50000"/>
                      </a:schemeClr>
                    </a:solidFill>
                  </a:rPr>
                  <a:t>Trend p &lt; 0.0001</a:t>
                </a:r>
              </a:p>
            </p:txBody>
          </p:sp>
          <p:sp>
            <p:nvSpPr>
              <p:cNvPr id="11" name="TextBox 10"/>
              <p:cNvSpPr txBox="1"/>
              <p:nvPr/>
            </p:nvSpPr>
            <p:spPr>
              <a:xfrm>
                <a:off x="5053379" y="4273403"/>
                <a:ext cx="1492716" cy="553998"/>
              </a:xfrm>
              <a:prstGeom prst="rect">
                <a:avLst/>
              </a:prstGeom>
              <a:noFill/>
            </p:spPr>
            <p:txBody>
              <a:bodyPr wrap="none" rtlCol="0">
                <a:spAutoFit/>
              </a:bodyPr>
              <a:lstStyle/>
              <a:p>
                <a:r>
                  <a:rPr lang="en-US" sz="1500" dirty="0">
                    <a:solidFill>
                      <a:schemeClr val="bg2">
                        <a:lumMod val="50000"/>
                      </a:schemeClr>
                    </a:solidFill>
                  </a:rPr>
                  <a:t>N = 45,541</a:t>
                </a:r>
              </a:p>
              <a:p>
                <a:r>
                  <a:rPr lang="en-US" sz="1500" dirty="0">
                    <a:solidFill>
                      <a:schemeClr val="bg2">
                        <a:lumMod val="50000"/>
                      </a:schemeClr>
                    </a:solidFill>
                  </a:rPr>
                  <a:t>Trend p &lt; 0.0001</a:t>
                </a:r>
              </a:p>
            </p:txBody>
          </p:sp>
          <p:sp>
            <p:nvSpPr>
              <p:cNvPr id="12" name="TextBox 11"/>
              <p:cNvSpPr txBox="1"/>
              <p:nvPr/>
            </p:nvSpPr>
            <p:spPr>
              <a:xfrm>
                <a:off x="2689679" y="2624992"/>
                <a:ext cx="963725" cy="369332"/>
              </a:xfrm>
              <a:prstGeom prst="rect">
                <a:avLst/>
              </a:prstGeom>
              <a:noFill/>
            </p:spPr>
            <p:txBody>
              <a:bodyPr wrap="none" rtlCol="0">
                <a:spAutoFit/>
              </a:bodyPr>
              <a:lstStyle/>
              <a:p>
                <a:r>
                  <a:rPr lang="en-US" dirty="0">
                    <a:solidFill>
                      <a:schemeClr val="bg2">
                        <a:lumMod val="50000"/>
                      </a:schemeClr>
                    </a:solidFill>
                  </a:rPr>
                  <a:t>120 (13)</a:t>
                </a:r>
              </a:p>
            </p:txBody>
          </p:sp>
          <p:sp>
            <p:nvSpPr>
              <p:cNvPr id="13" name="TextBox 12"/>
              <p:cNvSpPr txBox="1"/>
              <p:nvPr/>
            </p:nvSpPr>
            <p:spPr>
              <a:xfrm>
                <a:off x="7051078" y="2624992"/>
                <a:ext cx="729687" cy="369332"/>
              </a:xfrm>
              <a:prstGeom prst="rect">
                <a:avLst/>
              </a:prstGeom>
              <a:noFill/>
            </p:spPr>
            <p:txBody>
              <a:bodyPr wrap="none" rtlCol="0">
                <a:spAutoFit/>
              </a:bodyPr>
              <a:lstStyle/>
              <a:p>
                <a:r>
                  <a:rPr lang="en-US" dirty="0">
                    <a:solidFill>
                      <a:schemeClr val="bg2">
                        <a:lumMod val="50000"/>
                      </a:schemeClr>
                    </a:solidFill>
                  </a:rPr>
                  <a:t>71 (9)</a:t>
                </a:r>
              </a:p>
            </p:txBody>
          </p:sp>
          <p:sp>
            <p:nvSpPr>
              <p:cNvPr id="14" name="TextBox 13"/>
              <p:cNvSpPr txBox="1"/>
              <p:nvPr/>
            </p:nvSpPr>
            <p:spPr>
              <a:xfrm>
                <a:off x="2634554" y="3117788"/>
                <a:ext cx="963725" cy="369332"/>
              </a:xfrm>
              <a:prstGeom prst="rect">
                <a:avLst/>
              </a:prstGeom>
              <a:noFill/>
            </p:spPr>
            <p:txBody>
              <a:bodyPr wrap="none" rtlCol="0">
                <a:spAutoFit/>
              </a:bodyPr>
              <a:lstStyle/>
              <a:p>
                <a:r>
                  <a:rPr lang="en-US" dirty="0">
                    <a:solidFill>
                      <a:schemeClr val="bg2">
                        <a:lumMod val="50000"/>
                      </a:schemeClr>
                    </a:solidFill>
                  </a:rPr>
                  <a:t>115 (13)</a:t>
                </a:r>
              </a:p>
            </p:txBody>
          </p:sp>
          <p:sp>
            <p:nvSpPr>
              <p:cNvPr id="15" name="TextBox 14"/>
              <p:cNvSpPr txBox="1"/>
              <p:nvPr/>
            </p:nvSpPr>
            <p:spPr>
              <a:xfrm>
                <a:off x="6968528" y="3114256"/>
                <a:ext cx="729687" cy="369332"/>
              </a:xfrm>
              <a:prstGeom prst="rect">
                <a:avLst/>
              </a:prstGeom>
              <a:noFill/>
            </p:spPr>
            <p:txBody>
              <a:bodyPr wrap="none" rtlCol="0">
                <a:spAutoFit/>
              </a:bodyPr>
              <a:lstStyle/>
              <a:p>
                <a:r>
                  <a:rPr lang="en-US" dirty="0">
                    <a:solidFill>
                      <a:schemeClr val="bg2">
                        <a:lumMod val="50000"/>
                      </a:schemeClr>
                    </a:solidFill>
                  </a:rPr>
                  <a:t>69 (9)</a:t>
                </a:r>
              </a:p>
            </p:txBody>
          </p:sp>
          <p:sp>
            <p:nvSpPr>
              <p:cNvPr id="16" name="TextBox 15"/>
              <p:cNvSpPr txBox="1"/>
              <p:nvPr/>
            </p:nvSpPr>
            <p:spPr>
              <a:xfrm>
                <a:off x="2546599" y="3603521"/>
                <a:ext cx="963725" cy="369332"/>
              </a:xfrm>
              <a:prstGeom prst="rect">
                <a:avLst/>
              </a:prstGeom>
              <a:noFill/>
            </p:spPr>
            <p:txBody>
              <a:bodyPr wrap="none" rtlCol="0">
                <a:spAutoFit/>
              </a:bodyPr>
              <a:lstStyle/>
              <a:p>
                <a:r>
                  <a:rPr lang="en-US" dirty="0">
                    <a:solidFill>
                      <a:schemeClr val="bg2">
                        <a:lumMod val="50000"/>
                      </a:schemeClr>
                    </a:solidFill>
                  </a:rPr>
                  <a:t>111 (12)</a:t>
                </a:r>
              </a:p>
            </p:txBody>
          </p:sp>
          <p:sp>
            <p:nvSpPr>
              <p:cNvPr id="17" name="TextBox 16"/>
              <p:cNvSpPr txBox="1"/>
              <p:nvPr/>
            </p:nvSpPr>
            <p:spPr>
              <a:xfrm>
                <a:off x="6917301" y="3603521"/>
                <a:ext cx="729687" cy="369332"/>
              </a:xfrm>
              <a:prstGeom prst="rect">
                <a:avLst/>
              </a:prstGeom>
              <a:noFill/>
            </p:spPr>
            <p:txBody>
              <a:bodyPr wrap="none" rtlCol="0">
                <a:spAutoFit/>
              </a:bodyPr>
              <a:lstStyle/>
              <a:p>
                <a:r>
                  <a:rPr lang="en-US" dirty="0">
                    <a:solidFill>
                      <a:schemeClr val="bg2">
                        <a:lumMod val="50000"/>
                      </a:schemeClr>
                    </a:solidFill>
                  </a:rPr>
                  <a:t>67 (8)</a:t>
                </a:r>
              </a:p>
            </p:txBody>
          </p:sp>
          <p:sp>
            <p:nvSpPr>
              <p:cNvPr id="18" name="TextBox 17"/>
              <p:cNvSpPr txBox="1"/>
              <p:nvPr/>
            </p:nvSpPr>
            <p:spPr>
              <a:xfrm>
                <a:off x="2498229" y="4103089"/>
                <a:ext cx="963725" cy="369332"/>
              </a:xfrm>
              <a:prstGeom prst="rect">
                <a:avLst/>
              </a:prstGeom>
              <a:noFill/>
            </p:spPr>
            <p:txBody>
              <a:bodyPr wrap="none" rtlCol="0">
                <a:spAutoFit/>
              </a:bodyPr>
              <a:lstStyle/>
              <a:p>
                <a:r>
                  <a:rPr lang="en-US" dirty="0">
                    <a:solidFill>
                      <a:schemeClr val="bg2">
                        <a:lumMod val="50000"/>
                      </a:schemeClr>
                    </a:solidFill>
                  </a:rPr>
                  <a:t>108 (13)</a:t>
                </a:r>
              </a:p>
            </p:txBody>
          </p:sp>
          <p:sp>
            <p:nvSpPr>
              <p:cNvPr id="19" name="TextBox 18"/>
              <p:cNvSpPr txBox="1"/>
              <p:nvPr/>
            </p:nvSpPr>
            <p:spPr>
              <a:xfrm>
                <a:off x="6891901" y="4107885"/>
                <a:ext cx="729687" cy="369332"/>
              </a:xfrm>
              <a:prstGeom prst="rect">
                <a:avLst/>
              </a:prstGeom>
              <a:noFill/>
            </p:spPr>
            <p:txBody>
              <a:bodyPr wrap="none" rtlCol="0">
                <a:spAutoFit/>
              </a:bodyPr>
              <a:lstStyle/>
              <a:p>
                <a:r>
                  <a:rPr lang="en-US" dirty="0">
                    <a:solidFill>
                      <a:schemeClr val="bg2">
                        <a:lumMod val="50000"/>
                      </a:schemeClr>
                    </a:solidFill>
                  </a:rPr>
                  <a:t>66 (9)</a:t>
                </a:r>
              </a:p>
            </p:txBody>
          </p:sp>
          <p:sp>
            <p:nvSpPr>
              <p:cNvPr id="20" name="TextBox 19"/>
              <p:cNvSpPr txBox="1"/>
              <p:nvPr/>
            </p:nvSpPr>
            <p:spPr>
              <a:xfrm>
                <a:off x="3901784" y="5401231"/>
                <a:ext cx="1340432" cy="369332"/>
              </a:xfrm>
              <a:prstGeom prst="rect">
                <a:avLst/>
              </a:prstGeom>
              <a:noFill/>
            </p:spPr>
            <p:txBody>
              <a:bodyPr wrap="none" rtlCol="0">
                <a:spAutoFit/>
              </a:bodyPr>
              <a:lstStyle/>
              <a:p>
                <a:r>
                  <a:rPr lang="en-US">
                    <a:solidFill>
                      <a:schemeClr val="bg2">
                        <a:lumMod val="50000"/>
                      </a:schemeClr>
                    </a:solidFill>
                  </a:rPr>
                  <a:t>* Mean (SD)</a:t>
                </a:r>
              </a:p>
            </p:txBody>
          </p:sp>
        </p:grpSp>
        <p:cxnSp>
          <p:nvCxnSpPr>
            <p:cNvPr id="3" name="Straight Connector 2"/>
            <p:cNvCxnSpPr/>
            <p:nvPr/>
          </p:nvCxnSpPr>
          <p:spPr>
            <a:xfrm flipV="1">
              <a:off x="2980091" y="2688256"/>
              <a:ext cx="204839" cy="1516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256501" y="2693070"/>
              <a:ext cx="125376" cy="1511248"/>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1" name="Picture 18" descr="SacklerLogo_bw_goldleaves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C:\Users\abeaudreault\Google Drive\Communication\Logos\NYAS_aprogramof_CMYK.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p:nvPr/>
        </p:nvCxnSpPr>
        <p:spPr>
          <a:xfrm flipV="1">
            <a:off x="2975279" y="2716823"/>
            <a:ext cx="220912" cy="1535120"/>
          </a:xfrm>
          <a:prstGeom prst="line">
            <a:avLst/>
          </a:prstGeom>
          <a:ln w="28575">
            <a:solidFill>
              <a:srgbClr val="CA36A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234291" y="2716823"/>
            <a:ext cx="136325" cy="1535120"/>
          </a:xfrm>
          <a:prstGeom prst="line">
            <a:avLst/>
          </a:prstGeom>
          <a:ln w="28575">
            <a:solidFill>
              <a:srgbClr val="CA36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50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ACE207-7526-4C84-96C1-AB393BCA22EA}" type="slidenum">
              <a:rPr lang="en-US" smtClean="0"/>
              <a:t>3</a:t>
            </a:fld>
            <a:endParaRPr lang="en-US"/>
          </a:p>
        </p:txBody>
      </p:sp>
      <p:pic>
        <p:nvPicPr>
          <p:cNvPr id="5" name="Picture 4"/>
          <p:cNvPicPr>
            <a:picLocks noChangeAspect="1"/>
          </p:cNvPicPr>
          <p:nvPr/>
        </p:nvPicPr>
        <p:blipFill>
          <a:blip r:embed="rId2"/>
          <a:stretch>
            <a:fillRect/>
          </a:stretch>
        </p:blipFill>
        <p:spPr>
          <a:xfrm>
            <a:off x="604492" y="2497895"/>
            <a:ext cx="7980735" cy="2843146"/>
          </a:xfrm>
          <a:prstGeom prst="rect">
            <a:avLst/>
          </a:prstGeom>
          <a:effectLst>
            <a:outerShdw blurRad="50800" dist="38100" dir="2700000" algn="tl" rotWithShape="0">
              <a:prstClr val="black">
                <a:alpha val="40000"/>
              </a:prstClr>
            </a:outerShdw>
          </a:effectLst>
        </p:spPr>
      </p:pic>
      <p:sp>
        <p:nvSpPr>
          <p:cNvPr id="6" name="Title 1"/>
          <p:cNvSpPr>
            <a:spLocks noGrp="1"/>
          </p:cNvSpPr>
          <p:nvPr>
            <p:ph type="title"/>
          </p:nvPr>
        </p:nvSpPr>
        <p:spPr>
          <a:xfrm>
            <a:off x="822959" y="1203382"/>
            <a:ext cx="7543800" cy="735140"/>
          </a:xfrm>
        </p:spPr>
        <p:txBody>
          <a:bodyPr>
            <a:normAutofit fontScale="90000"/>
          </a:bodyPr>
          <a:lstStyle/>
          <a:p>
            <a:pPr algn="ctr"/>
            <a:r>
              <a:rPr lang="en-US" sz="4000" b="1" dirty="0">
                <a:solidFill>
                  <a:srgbClr val="1735A3"/>
                </a:solidFill>
                <a:latin typeface="Calibri" panose="020F0502020204030204" pitchFamily="34" charset="0"/>
              </a:rPr>
              <a:t>SPECTRUM OF </a:t>
            </a:r>
            <a:br>
              <a:rPr lang="en-US" sz="4000" b="1" dirty="0">
                <a:solidFill>
                  <a:srgbClr val="1735A3"/>
                </a:solidFill>
                <a:latin typeface="Calibri" panose="020F0502020204030204" pitchFamily="34" charset="0"/>
              </a:rPr>
            </a:br>
            <a:r>
              <a:rPr lang="en-US" sz="4000" b="1" dirty="0">
                <a:solidFill>
                  <a:srgbClr val="1735A3"/>
                </a:solidFill>
                <a:latin typeface="Calibri" panose="020F0502020204030204" pitchFamily="34" charset="0"/>
              </a:rPr>
              <a:t>TRANSLATIONAL RESEARCH</a:t>
            </a:r>
            <a:endParaRPr lang="en-US" sz="4000" dirty="0">
              <a:solidFill>
                <a:srgbClr val="1735A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042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t="8885"/>
          <a:stretch/>
        </p:blipFill>
        <p:spPr>
          <a:xfrm>
            <a:off x="750278" y="1744579"/>
            <a:ext cx="7715926" cy="3704298"/>
          </a:xfrm>
          <a:prstGeom prst="rect">
            <a:avLst/>
          </a:prstGeom>
        </p:spPr>
      </p:pic>
      <p:grpSp>
        <p:nvGrpSpPr>
          <p:cNvPr id="6" name="Group 5"/>
          <p:cNvGrpSpPr/>
          <p:nvPr/>
        </p:nvGrpSpPr>
        <p:grpSpPr>
          <a:xfrm>
            <a:off x="750278" y="1263003"/>
            <a:ext cx="7715926" cy="4694162"/>
            <a:chOff x="356837" y="-73967"/>
            <a:chExt cx="11574966" cy="7236471"/>
          </a:xfrm>
        </p:grpSpPr>
        <p:grpSp>
          <p:nvGrpSpPr>
            <p:cNvPr id="10" name="Group 9"/>
            <p:cNvGrpSpPr/>
            <p:nvPr/>
          </p:nvGrpSpPr>
          <p:grpSpPr>
            <a:xfrm>
              <a:off x="5712521" y="6362286"/>
              <a:ext cx="1618905" cy="800218"/>
              <a:chOff x="5712521" y="6362286"/>
              <a:chExt cx="1618905" cy="800218"/>
            </a:xfrm>
          </p:grpSpPr>
          <p:sp>
            <p:nvSpPr>
              <p:cNvPr id="9" name="TextBox 8"/>
              <p:cNvSpPr txBox="1"/>
              <p:nvPr/>
            </p:nvSpPr>
            <p:spPr>
              <a:xfrm>
                <a:off x="5712521" y="6362286"/>
                <a:ext cx="1618905" cy="400109"/>
              </a:xfrm>
              <a:prstGeom prst="rect">
                <a:avLst/>
              </a:prstGeom>
              <a:noFill/>
            </p:spPr>
            <p:txBody>
              <a:bodyPr wrap="none" rtlCol="0">
                <a:spAutoFit/>
              </a:bodyPr>
              <a:lstStyle/>
              <a:p>
                <a:r>
                  <a:rPr lang="en-US" sz="1350" dirty="0">
                    <a:solidFill>
                      <a:schemeClr val="bg2">
                        <a:lumMod val="50000"/>
                      </a:schemeClr>
                    </a:solidFill>
                  </a:rPr>
                  <a:t>BMI Percentile</a:t>
                </a:r>
              </a:p>
            </p:txBody>
          </p:sp>
          <p:sp>
            <p:nvSpPr>
              <p:cNvPr id="8" name="TextBox 7"/>
              <p:cNvSpPr txBox="1"/>
              <p:nvPr/>
            </p:nvSpPr>
            <p:spPr>
              <a:xfrm>
                <a:off x="5907274" y="6762395"/>
                <a:ext cx="1229396" cy="400109"/>
              </a:xfrm>
              <a:prstGeom prst="rect">
                <a:avLst/>
              </a:prstGeom>
              <a:noFill/>
            </p:spPr>
            <p:txBody>
              <a:bodyPr wrap="none" rtlCol="0">
                <a:spAutoFit/>
              </a:bodyPr>
              <a:lstStyle/>
              <a:p>
                <a:r>
                  <a:rPr lang="en-US" sz="1350" dirty="0">
                    <a:solidFill>
                      <a:schemeClr val="bg2">
                        <a:lumMod val="50000"/>
                      </a:schemeClr>
                    </a:solidFill>
                  </a:rPr>
                  <a:t>P &lt; 0.0001</a:t>
                </a:r>
              </a:p>
            </p:txBody>
          </p:sp>
        </p:gr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b="92002"/>
            <a:stretch/>
          </p:blipFill>
          <p:spPr>
            <a:xfrm>
              <a:off x="356837" y="-73967"/>
              <a:ext cx="11574966" cy="501266"/>
            </a:xfrm>
            <a:prstGeom prst="rect">
              <a:avLst/>
            </a:prstGeom>
          </p:spPr>
        </p:pic>
      </p:grpSp>
      <p:sp>
        <p:nvSpPr>
          <p:cNvPr id="11" name="Title 1"/>
          <p:cNvSpPr>
            <a:spLocks noGrp="1"/>
          </p:cNvSpPr>
          <p:nvPr>
            <p:ph type="title"/>
          </p:nvPr>
        </p:nvSpPr>
        <p:spPr>
          <a:xfrm>
            <a:off x="704435" y="567226"/>
            <a:ext cx="7543800" cy="735140"/>
          </a:xfrm>
        </p:spPr>
        <p:txBody>
          <a:bodyPr>
            <a:noAutofit/>
          </a:bodyPr>
          <a:lstStyle/>
          <a:p>
            <a:pPr algn="ctr"/>
            <a:r>
              <a:rPr lang="en-US" altLang="en-US" sz="2400" b="1" dirty="0">
                <a:solidFill>
                  <a:srgbClr val="1735A3"/>
                </a:solidFill>
                <a:latin typeface="Calibri" panose="020F0502020204030204" pitchFamily="34" charset="0"/>
              </a:rPr>
              <a:t>ABNORMAL BLOOD PRESSURE BY BMI PERCENTILE</a:t>
            </a:r>
            <a:endParaRPr lang="en-US" sz="2400" dirty="0">
              <a:solidFill>
                <a:srgbClr val="1735A3"/>
              </a:solidFill>
              <a:latin typeface="Arial" panose="020B0604020202020204" pitchFamily="34" charset="0"/>
              <a:cs typeface="Arial" panose="020B0604020202020204" pitchFamily="34" charset="0"/>
            </a:endParaRPr>
          </a:p>
        </p:txBody>
      </p:sp>
      <p:pic>
        <p:nvPicPr>
          <p:cNvPr id="12" name="Picture 18" descr="SacklerLogo_bw_goldleaves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C:\Users\abeaudreault\Google Drive\Communication\Logos\NYAS_aprogramof_CMYK.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145219" y="1542913"/>
            <a:ext cx="7510509" cy="323116"/>
          </a:xfrm>
          <a:prstGeom prst="rect">
            <a:avLst/>
          </a:prstGeom>
        </p:spPr>
      </p:pic>
      <p:sp>
        <p:nvSpPr>
          <p:cNvPr id="16" name="TextBox 15"/>
          <p:cNvSpPr txBox="1"/>
          <p:nvPr/>
        </p:nvSpPr>
        <p:spPr>
          <a:xfrm>
            <a:off x="1509063" y="1811911"/>
            <a:ext cx="466794" cy="369332"/>
          </a:xfrm>
          <a:prstGeom prst="rect">
            <a:avLst/>
          </a:prstGeom>
          <a:noFill/>
          <a:ln>
            <a:solidFill>
              <a:schemeClr val="accent1"/>
            </a:solidFill>
          </a:ln>
        </p:spPr>
        <p:txBody>
          <a:bodyPr wrap="none" rtlCol="0">
            <a:spAutoFit/>
          </a:bodyPr>
          <a:lstStyle/>
          <a:p>
            <a:r>
              <a:rPr lang="en-US" dirty="0">
                <a:solidFill>
                  <a:schemeClr val="accent1">
                    <a:lumMod val="75000"/>
                  </a:schemeClr>
                </a:solidFill>
              </a:rPr>
              <a:t>3%</a:t>
            </a:r>
          </a:p>
        </p:txBody>
      </p:sp>
      <p:sp>
        <p:nvSpPr>
          <p:cNvPr id="17" name="TextBox 16"/>
          <p:cNvSpPr txBox="1"/>
          <p:nvPr/>
        </p:nvSpPr>
        <p:spPr>
          <a:xfrm>
            <a:off x="4035605" y="1816389"/>
            <a:ext cx="466794" cy="369332"/>
          </a:xfrm>
          <a:prstGeom prst="rect">
            <a:avLst/>
          </a:prstGeom>
          <a:noFill/>
          <a:ln>
            <a:solidFill>
              <a:schemeClr val="accent1"/>
            </a:solidFill>
          </a:ln>
        </p:spPr>
        <p:txBody>
          <a:bodyPr wrap="none" rtlCol="0">
            <a:spAutoFit/>
          </a:bodyPr>
          <a:lstStyle/>
          <a:p>
            <a:r>
              <a:rPr lang="en-US" dirty="0">
                <a:solidFill>
                  <a:schemeClr val="accent1">
                    <a:lumMod val="75000"/>
                  </a:schemeClr>
                </a:solidFill>
              </a:rPr>
              <a:t>5%</a:t>
            </a:r>
          </a:p>
        </p:txBody>
      </p:sp>
      <p:sp>
        <p:nvSpPr>
          <p:cNvPr id="18" name="TextBox 17"/>
          <p:cNvSpPr txBox="1"/>
          <p:nvPr/>
        </p:nvSpPr>
        <p:spPr>
          <a:xfrm>
            <a:off x="6562147" y="1784052"/>
            <a:ext cx="583814" cy="369332"/>
          </a:xfrm>
          <a:prstGeom prst="rect">
            <a:avLst/>
          </a:prstGeom>
          <a:noFill/>
          <a:ln>
            <a:solidFill>
              <a:schemeClr val="accent1"/>
            </a:solidFill>
          </a:ln>
        </p:spPr>
        <p:txBody>
          <a:bodyPr wrap="none" rtlCol="0">
            <a:spAutoFit/>
          </a:bodyPr>
          <a:lstStyle/>
          <a:p>
            <a:r>
              <a:rPr lang="en-US" dirty="0">
                <a:solidFill>
                  <a:schemeClr val="accent1">
                    <a:lumMod val="75000"/>
                  </a:schemeClr>
                </a:solidFill>
              </a:rPr>
              <a:t>11%</a:t>
            </a:r>
          </a:p>
        </p:txBody>
      </p:sp>
      <p:sp>
        <p:nvSpPr>
          <p:cNvPr id="19" name="TextBox 18"/>
          <p:cNvSpPr txBox="1"/>
          <p:nvPr/>
        </p:nvSpPr>
        <p:spPr>
          <a:xfrm>
            <a:off x="7607568" y="1783756"/>
            <a:ext cx="583814" cy="369332"/>
          </a:xfrm>
          <a:prstGeom prst="rect">
            <a:avLst/>
          </a:prstGeom>
          <a:noFill/>
          <a:ln>
            <a:solidFill>
              <a:schemeClr val="accent1"/>
            </a:solidFill>
          </a:ln>
        </p:spPr>
        <p:txBody>
          <a:bodyPr wrap="none" rtlCol="0">
            <a:spAutoFit/>
          </a:bodyPr>
          <a:lstStyle/>
          <a:p>
            <a:r>
              <a:rPr lang="en-US" dirty="0">
                <a:solidFill>
                  <a:schemeClr val="accent1">
                    <a:lumMod val="75000"/>
                  </a:schemeClr>
                </a:solidFill>
              </a:rPr>
              <a:t>19%</a:t>
            </a:r>
          </a:p>
        </p:txBody>
      </p:sp>
      <p:sp>
        <p:nvSpPr>
          <p:cNvPr id="20" name="TextBox 19"/>
          <p:cNvSpPr txBox="1"/>
          <p:nvPr/>
        </p:nvSpPr>
        <p:spPr>
          <a:xfrm>
            <a:off x="5582354" y="1959017"/>
            <a:ext cx="1079134" cy="954107"/>
          </a:xfrm>
          <a:prstGeom prst="rect">
            <a:avLst/>
          </a:prstGeom>
          <a:noFill/>
        </p:spPr>
        <p:txBody>
          <a:bodyPr wrap="square" rtlCol="0">
            <a:spAutoFit/>
          </a:bodyPr>
          <a:lstStyle/>
          <a:p>
            <a:pPr algn="ctr"/>
            <a:r>
              <a:rPr lang="en-US" sz="1400" dirty="0">
                <a:solidFill>
                  <a:srgbClr val="FF0000"/>
                </a:solidFill>
              </a:rPr>
              <a:t>Rate of Abnormal BP is 2-4x Higher</a:t>
            </a:r>
          </a:p>
        </p:txBody>
      </p:sp>
      <p:sp>
        <p:nvSpPr>
          <p:cNvPr id="22" name="TextBox 21"/>
          <p:cNvSpPr txBox="1"/>
          <p:nvPr/>
        </p:nvSpPr>
        <p:spPr>
          <a:xfrm>
            <a:off x="275421" y="5957165"/>
            <a:ext cx="8672759" cy="369332"/>
          </a:xfrm>
          <a:prstGeom prst="rect">
            <a:avLst/>
          </a:prstGeom>
          <a:noFill/>
          <a:ln>
            <a:solidFill>
              <a:schemeClr val="accent1"/>
            </a:solidFill>
          </a:ln>
        </p:spPr>
        <p:txBody>
          <a:bodyPr wrap="none" rtlCol="0">
            <a:spAutoFit/>
          </a:bodyPr>
          <a:lstStyle/>
          <a:p>
            <a:r>
              <a:rPr lang="en-US" dirty="0">
                <a:solidFill>
                  <a:schemeClr val="accent1">
                    <a:lumMod val="75000"/>
                  </a:schemeClr>
                </a:solidFill>
              </a:rPr>
              <a:t>*3 measurements with systolic BP </a:t>
            </a:r>
            <a:r>
              <a:rPr lang="en-US" u="sng" dirty="0">
                <a:solidFill>
                  <a:schemeClr val="accent1">
                    <a:lumMod val="75000"/>
                  </a:schemeClr>
                </a:solidFill>
              </a:rPr>
              <a:t>&gt;</a:t>
            </a:r>
            <a:r>
              <a:rPr lang="en-US" dirty="0">
                <a:solidFill>
                  <a:schemeClr val="accent1">
                    <a:lumMod val="75000"/>
                  </a:schemeClr>
                </a:solidFill>
              </a:rPr>
              <a:t> 120 or diastolic BP </a:t>
            </a:r>
            <a:r>
              <a:rPr lang="en-US" u="sng" dirty="0">
                <a:solidFill>
                  <a:schemeClr val="accent1">
                    <a:lumMod val="75000"/>
                  </a:schemeClr>
                </a:solidFill>
              </a:rPr>
              <a:t>&gt; </a:t>
            </a:r>
            <a:r>
              <a:rPr lang="en-US" dirty="0">
                <a:solidFill>
                  <a:schemeClr val="accent1">
                    <a:lumMod val="75000"/>
                  </a:schemeClr>
                </a:solidFill>
              </a:rPr>
              <a:t>80 mmHg per Cheung et al. 2017 </a:t>
            </a:r>
          </a:p>
        </p:txBody>
      </p:sp>
    </p:spTree>
    <p:extLst>
      <p:ext uri="{BB962C8B-B14F-4D97-AF65-F5344CB8AC3E}">
        <p14:creationId xmlns:p14="http://schemas.microsoft.com/office/powerpoint/2010/main" val="303222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1670050" y="835025"/>
            <a:ext cx="5522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b="1" dirty="0" err="1">
                <a:solidFill>
                  <a:srgbClr val="1735A3"/>
                </a:solidFill>
                <a:latin typeface="+mn-lt"/>
                <a:ea typeface="Calibri" panose="020F0502020204030204" pitchFamily="34" charset="0"/>
                <a:cs typeface="Times New Roman" panose="02020603050405020304" pitchFamily="18" charset="0"/>
              </a:rPr>
              <a:t>Cardiometabolic</a:t>
            </a:r>
            <a:r>
              <a:rPr lang="en-US" altLang="en-US" sz="2400" b="1" dirty="0">
                <a:solidFill>
                  <a:srgbClr val="1735A3"/>
                </a:solidFill>
                <a:latin typeface="+mn-lt"/>
                <a:ea typeface="Calibri" panose="020F0502020204030204" pitchFamily="34" charset="0"/>
                <a:cs typeface="Times New Roman" panose="02020603050405020304" pitchFamily="18" charset="0"/>
              </a:rPr>
              <a:t> Measures (Sites A, B, C)</a:t>
            </a:r>
          </a:p>
          <a:p>
            <a:pPr algn="ctr" eaLnBrk="1" hangingPunct="1">
              <a:spcBef>
                <a:spcPct val="0"/>
              </a:spcBef>
              <a:buClrTx/>
              <a:buSzTx/>
              <a:buFontTx/>
              <a:buNone/>
            </a:pPr>
            <a:r>
              <a:rPr lang="en-US" altLang="en-US" sz="2400" b="1" dirty="0">
                <a:solidFill>
                  <a:srgbClr val="1735A3"/>
                </a:solidFill>
                <a:latin typeface="+mn-lt"/>
                <a:ea typeface="Calibri" panose="020F0502020204030204" pitchFamily="34" charset="0"/>
                <a:cs typeface="Times New Roman" panose="02020603050405020304" pitchFamily="18" charset="0"/>
              </a:rPr>
              <a:t>(n = 3,569 – 5,576)</a:t>
            </a:r>
          </a:p>
        </p:txBody>
      </p:sp>
      <p:sp>
        <p:nvSpPr>
          <p:cNvPr id="41987" name="TextBox 15"/>
          <p:cNvSpPr txBox="1">
            <a:spLocks noChangeArrowheads="1"/>
          </p:cNvSpPr>
          <p:nvPr/>
        </p:nvSpPr>
        <p:spPr bwMode="auto">
          <a:xfrm>
            <a:off x="1273175" y="5770563"/>
            <a:ext cx="6316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12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buClrTx/>
              <a:buSzTx/>
              <a:buFontTx/>
              <a:buNone/>
            </a:pPr>
            <a:endParaRPr lang="en-US" altLang="en-US" sz="12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9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6CD7C86E-2AB3-4C64-AC6D-D71150C5BFE0}" type="slidenum">
              <a:rPr lang="en-US" altLang="en-US" smtClean="0">
                <a:solidFill>
                  <a:schemeClr val="accent1"/>
                </a:solidFill>
                <a:latin typeface="Arial" panose="020B0604020202020204" pitchFamily="34" charset="0"/>
              </a:rPr>
              <a:pPr>
                <a:spcBef>
                  <a:spcPct val="0"/>
                </a:spcBef>
                <a:buClrTx/>
                <a:buSzTx/>
                <a:buFontTx/>
                <a:buNone/>
              </a:pPr>
              <a:t>31</a:t>
            </a:fld>
            <a:endParaRPr lang="en-US" altLang="en-US">
              <a:solidFill>
                <a:schemeClr val="accent1"/>
              </a:solidFill>
              <a:latin typeface="Arial" panose="020B0604020202020204" pitchFamily="34" charset="0"/>
            </a:endParaRPr>
          </a:p>
        </p:txBody>
      </p:sp>
      <p:pic>
        <p:nvPicPr>
          <p:cNvPr id="4198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2217" y="1666875"/>
            <a:ext cx="7677150" cy="43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SacklerLogo_bw_goldleaves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Users\abeaudreault\Google Drive\Communication\Logos\NYAS_aprogramof_CMYK.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1587500" y="2863850"/>
            <a:ext cx="2603500" cy="19050"/>
          </a:xfrm>
          <a:prstGeom prst="line">
            <a:avLst/>
          </a:prstGeom>
          <a:ln w="28575">
            <a:solidFill>
              <a:srgbClr val="CA3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435600" y="3324225"/>
            <a:ext cx="2565400" cy="73025"/>
          </a:xfrm>
          <a:prstGeom prst="line">
            <a:avLst/>
          </a:prstGeom>
          <a:ln w="28575">
            <a:solidFill>
              <a:srgbClr val="CA36A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270500" y="5318126"/>
            <a:ext cx="2730500" cy="1"/>
          </a:xfrm>
          <a:prstGeom prst="line">
            <a:avLst/>
          </a:prstGeom>
          <a:ln w="28575">
            <a:solidFill>
              <a:srgbClr val="CA36A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511300" y="5260976"/>
            <a:ext cx="2730500" cy="1"/>
          </a:xfrm>
          <a:prstGeom prst="line">
            <a:avLst/>
          </a:prstGeom>
          <a:ln w="28575">
            <a:solidFill>
              <a:srgbClr val="CA36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493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200" dirty="0">
                <a:solidFill>
                  <a:srgbClr val="1735A3"/>
                </a:solidFill>
                <a:latin typeface="Calibri "/>
              </a:rPr>
              <a:t>PREGNANCY &amp; BIRTH OUTCOMES ANALYSES</a:t>
            </a:r>
          </a:p>
        </p:txBody>
      </p:sp>
      <p:sp>
        <p:nvSpPr>
          <p:cNvPr id="2" name="Slide Number Placeholder 1"/>
          <p:cNvSpPr>
            <a:spLocks noGrp="1"/>
          </p:cNvSpPr>
          <p:nvPr>
            <p:ph type="sldNum" sz="quarter" idx="12"/>
          </p:nvPr>
        </p:nvSpPr>
        <p:spPr/>
        <p:txBody>
          <a:bodyPr/>
          <a:lstStyle/>
          <a:p>
            <a:fld id="{46ACE207-7526-4C84-96C1-AB393BCA22EA}" type="slidenum">
              <a:rPr lang="en-US" smtClean="0"/>
              <a:t>32</a:t>
            </a:fld>
            <a:endParaRPr lang="en-US"/>
          </a:p>
        </p:txBody>
      </p:sp>
      <p:pic>
        <p:nvPicPr>
          <p:cNvPr id="5" name="Picture 18" descr="SacklerLogo_bw_goldleaves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C:\Users\abeaudreault\Google Drive\Communication\Logos\NYAS_aprogramof_CMYK.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002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454" y="729627"/>
            <a:ext cx="7543800" cy="865002"/>
          </a:xfrm>
        </p:spPr>
        <p:txBody>
          <a:bodyPr/>
          <a:lstStyle/>
          <a:p>
            <a:r>
              <a:rPr lang="en-US" altLang="en-US" sz="2800" b="1" spc="0" dirty="0">
                <a:solidFill>
                  <a:srgbClr val="1735A3"/>
                </a:solidFill>
                <a:latin typeface="Calibri"/>
                <a:ea typeface="Calibri" panose="020F0502020204030204" pitchFamily="34" charset="0"/>
                <a:cs typeface="Times New Roman" panose="02020603050405020304" pitchFamily="18" charset="0"/>
              </a:rPr>
              <a:t>LOW BIRTHWEIGHT BY MATERNAL BMI GROUP</a:t>
            </a:r>
            <a:endParaRPr lang="en-US" dirty="0">
              <a:solidFill>
                <a:srgbClr val="295887"/>
              </a:solidFill>
            </a:endParaRPr>
          </a:p>
        </p:txBody>
      </p:sp>
      <p:sp>
        <p:nvSpPr>
          <p:cNvPr id="4" name="Slide Number Placeholder 3"/>
          <p:cNvSpPr>
            <a:spLocks noGrp="1"/>
          </p:cNvSpPr>
          <p:nvPr>
            <p:ph type="sldNum" sz="quarter" idx="12"/>
          </p:nvPr>
        </p:nvSpPr>
        <p:spPr/>
        <p:txBody>
          <a:bodyPr/>
          <a:lstStyle/>
          <a:p>
            <a:fld id="{46ACE207-7526-4C84-96C1-AB393BCA22EA}" type="slidenum">
              <a:rPr lang="en-US" smtClean="0"/>
              <a:t>33</a:t>
            </a:fld>
            <a:endParaRPr lang="en-US"/>
          </a:p>
        </p:txBody>
      </p:sp>
      <p:grpSp>
        <p:nvGrpSpPr>
          <p:cNvPr id="13" name="Group 12"/>
          <p:cNvGrpSpPr/>
          <p:nvPr/>
        </p:nvGrpSpPr>
        <p:grpSpPr>
          <a:xfrm>
            <a:off x="67220" y="1665873"/>
            <a:ext cx="6926317" cy="3756994"/>
            <a:chOff x="1135116" y="2057399"/>
            <a:chExt cx="6926317" cy="3756994"/>
          </a:xfrm>
        </p:grpSpPr>
        <p:graphicFrame>
          <p:nvGraphicFramePr>
            <p:cNvPr id="5" name="Chart 4"/>
            <p:cNvGraphicFramePr>
              <a:graphicFrameLocks/>
            </p:cNvGraphicFramePr>
            <p:nvPr>
              <p:extLst/>
            </p:nvPr>
          </p:nvGraphicFramePr>
          <p:xfrm>
            <a:off x="1135116" y="2057399"/>
            <a:ext cx="6926317" cy="35866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524677" y="2082764"/>
              <a:ext cx="2004138" cy="646331"/>
            </a:xfrm>
            <a:prstGeom prst="rect">
              <a:avLst/>
            </a:prstGeom>
            <a:noFill/>
          </p:spPr>
          <p:txBody>
            <a:bodyPr wrap="none" rtlCol="0">
              <a:spAutoFit/>
            </a:bodyPr>
            <a:lstStyle/>
            <a:p>
              <a:pPr algn="ctr"/>
              <a:r>
                <a:rPr lang="en-US" dirty="0">
                  <a:solidFill>
                    <a:schemeClr val="bg1">
                      <a:lumMod val="50000"/>
                    </a:schemeClr>
                  </a:solidFill>
                </a:rPr>
                <a:t>Trend test: p=0.001</a:t>
              </a:r>
            </a:p>
            <a:p>
              <a:pPr algn="ctr"/>
              <a:r>
                <a:rPr lang="en-US" dirty="0">
                  <a:solidFill>
                    <a:schemeClr val="bg1">
                      <a:lumMod val="50000"/>
                    </a:schemeClr>
                  </a:solidFill>
                </a:rPr>
                <a:t>(n=2,866)</a:t>
              </a:r>
            </a:p>
          </p:txBody>
        </p:sp>
        <p:sp>
          <p:nvSpPr>
            <p:cNvPr id="8" name="TextBox 7"/>
            <p:cNvSpPr txBox="1"/>
            <p:nvPr/>
          </p:nvSpPr>
          <p:spPr>
            <a:xfrm>
              <a:off x="2457037" y="5532850"/>
              <a:ext cx="591829" cy="276999"/>
            </a:xfrm>
            <a:prstGeom prst="rect">
              <a:avLst/>
            </a:prstGeom>
            <a:noFill/>
          </p:spPr>
          <p:txBody>
            <a:bodyPr wrap="none" rtlCol="0">
              <a:spAutoFit/>
            </a:bodyPr>
            <a:lstStyle/>
            <a:p>
              <a:r>
                <a:rPr lang="en-US" sz="1200" dirty="0">
                  <a:solidFill>
                    <a:schemeClr val="bg1">
                      <a:lumMod val="50000"/>
                    </a:schemeClr>
                  </a:solidFill>
                </a:rPr>
                <a:t>(n=94)</a:t>
              </a:r>
            </a:p>
          </p:txBody>
        </p:sp>
        <p:sp>
          <p:nvSpPr>
            <p:cNvPr id="9" name="TextBox 8"/>
            <p:cNvSpPr txBox="1"/>
            <p:nvPr/>
          </p:nvSpPr>
          <p:spPr>
            <a:xfrm>
              <a:off x="3851381" y="5535122"/>
              <a:ext cx="787395" cy="276999"/>
            </a:xfrm>
            <a:prstGeom prst="rect">
              <a:avLst/>
            </a:prstGeom>
            <a:noFill/>
          </p:spPr>
          <p:txBody>
            <a:bodyPr wrap="none" rtlCol="0">
              <a:spAutoFit/>
            </a:bodyPr>
            <a:lstStyle/>
            <a:p>
              <a:r>
                <a:rPr lang="en-US" sz="1200" dirty="0">
                  <a:solidFill>
                    <a:schemeClr val="bg1">
                      <a:lumMod val="50000"/>
                    </a:schemeClr>
                  </a:solidFill>
                </a:rPr>
                <a:t>(n=1,278)</a:t>
              </a:r>
            </a:p>
          </p:txBody>
        </p:sp>
        <p:sp>
          <p:nvSpPr>
            <p:cNvPr id="10" name="TextBox 9"/>
            <p:cNvSpPr txBox="1"/>
            <p:nvPr/>
          </p:nvSpPr>
          <p:spPr>
            <a:xfrm>
              <a:off x="5382203" y="5537394"/>
              <a:ext cx="670376" cy="276999"/>
            </a:xfrm>
            <a:prstGeom prst="rect">
              <a:avLst/>
            </a:prstGeom>
            <a:noFill/>
          </p:spPr>
          <p:txBody>
            <a:bodyPr wrap="none" rtlCol="0">
              <a:spAutoFit/>
            </a:bodyPr>
            <a:lstStyle/>
            <a:p>
              <a:r>
                <a:rPr lang="en-US" sz="1200" dirty="0">
                  <a:solidFill>
                    <a:schemeClr val="bg1">
                      <a:lumMod val="50000"/>
                    </a:schemeClr>
                  </a:solidFill>
                </a:rPr>
                <a:t>(n=809)</a:t>
              </a:r>
            </a:p>
          </p:txBody>
        </p:sp>
        <p:sp>
          <p:nvSpPr>
            <p:cNvPr id="11" name="TextBox 10"/>
            <p:cNvSpPr txBox="1"/>
            <p:nvPr/>
          </p:nvSpPr>
          <p:spPr>
            <a:xfrm>
              <a:off x="6858439" y="5526018"/>
              <a:ext cx="670376" cy="276999"/>
            </a:xfrm>
            <a:prstGeom prst="rect">
              <a:avLst/>
            </a:prstGeom>
            <a:noFill/>
          </p:spPr>
          <p:txBody>
            <a:bodyPr wrap="none" rtlCol="0">
              <a:spAutoFit/>
            </a:bodyPr>
            <a:lstStyle/>
            <a:p>
              <a:r>
                <a:rPr lang="en-US" sz="1200" dirty="0">
                  <a:solidFill>
                    <a:schemeClr val="bg1">
                      <a:lumMod val="50000"/>
                    </a:schemeClr>
                  </a:solidFill>
                </a:rPr>
                <a:t>(n=685)</a:t>
              </a:r>
            </a:p>
          </p:txBody>
        </p:sp>
      </p:grpSp>
      <p:sp>
        <p:nvSpPr>
          <p:cNvPr id="12" name="TextBox 11"/>
          <p:cNvSpPr txBox="1"/>
          <p:nvPr/>
        </p:nvSpPr>
        <p:spPr>
          <a:xfrm>
            <a:off x="6643565" y="2477045"/>
            <a:ext cx="2500435" cy="2554545"/>
          </a:xfrm>
          <a:prstGeom prst="rect">
            <a:avLst/>
          </a:prstGeom>
          <a:noFill/>
        </p:spPr>
        <p:txBody>
          <a:bodyPr wrap="square" rtlCol="0">
            <a:spAutoFit/>
          </a:bodyPr>
          <a:lstStyle/>
          <a:p>
            <a:pPr algn="ctr">
              <a:defRPr/>
            </a:pPr>
            <a:r>
              <a:rPr lang="en-US" sz="1600" dirty="0">
                <a:solidFill>
                  <a:prstClr val="black"/>
                </a:solidFill>
                <a:ea typeface="Arial" charset="0"/>
                <a:cs typeface="Arial" charset="0"/>
              </a:rPr>
              <a:t>OR [Obese/Normal] = 0.44, </a:t>
            </a:r>
          </a:p>
          <a:p>
            <a:pPr algn="ctr">
              <a:defRPr/>
            </a:pPr>
            <a:r>
              <a:rPr lang="en-US" sz="1600" dirty="0">
                <a:solidFill>
                  <a:prstClr val="black"/>
                </a:solidFill>
                <a:ea typeface="Arial" charset="0"/>
                <a:cs typeface="Arial" charset="0"/>
              </a:rPr>
              <a:t>95% CI [0.26, 0.74]</a:t>
            </a:r>
          </a:p>
          <a:p>
            <a:pPr algn="just">
              <a:defRPr/>
            </a:pPr>
            <a:endParaRPr lang="en-US" sz="1600" dirty="0">
              <a:solidFill>
                <a:prstClr val="black"/>
              </a:solidFill>
              <a:ea typeface="Arial" charset="0"/>
              <a:cs typeface="Arial" charset="0"/>
            </a:endParaRPr>
          </a:p>
          <a:p>
            <a:pPr algn="ctr">
              <a:defRPr/>
            </a:pPr>
            <a:r>
              <a:rPr lang="en-US" sz="1600" dirty="0">
                <a:solidFill>
                  <a:prstClr val="black"/>
                </a:solidFill>
                <a:ea typeface="Arial" charset="0"/>
                <a:cs typeface="Arial" charset="0"/>
              </a:rPr>
              <a:t>The odds of having a </a:t>
            </a:r>
          </a:p>
          <a:p>
            <a:pPr algn="ctr">
              <a:defRPr/>
            </a:pPr>
            <a:r>
              <a:rPr lang="en-US" sz="1600" dirty="0">
                <a:solidFill>
                  <a:prstClr val="black"/>
                </a:solidFill>
                <a:ea typeface="Arial" charset="0"/>
                <a:cs typeface="Arial" charset="0"/>
              </a:rPr>
              <a:t>low birth weight baby are </a:t>
            </a:r>
          </a:p>
          <a:p>
            <a:pPr algn="ctr">
              <a:defRPr/>
            </a:pPr>
            <a:r>
              <a:rPr lang="en-US" sz="1600" b="1" dirty="0">
                <a:solidFill>
                  <a:prstClr val="black"/>
                </a:solidFill>
                <a:ea typeface="Arial" charset="0"/>
                <a:cs typeface="Arial" charset="0"/>
              </a:rPr>
              <a:t>0.44 lower in obese </a:t>
            </a:r>
          </a:p>
          <a:p>
            <a:pPr algn="ctr">
              <a:defRPr/>
            </a:pPr>
            <a:r>
              <a:rPr lang="en-US" sz="1600" b="1" dirty="0">
                <a:solidFill>
                  <a:prstClr val="black"/>
                </a:solidFill>
                <a:ea typeface="Arial" charset="0"/>
                <a:cs typeface="Arial" charset="0"/>
              </a:rPr>
              <a:t>compared to </a:t>
            </a:r>
          </a:p>
          <a:p>
            <a:pPr algn="ctr">
              <a:defRPr/>
            </a:pPr>
            <a:r>
              <a:rPr lang="en-US" sz="1600" b="1" dirty="0">
                <a:solidFill>
                  <a:prstClr val="black"/>
                </a:solidFill>
                <a:ea typeface="Arial" charset="0"/>
                <a:cs typeface="Arial" charset="0"/>
              </a:rPr>
              <a:t>normal weight </a:t>
            </a:r>
          </a:p>
          <a:p>
            <a:pPr algn="ctr">
              <a:defRPr/>
            </a:pPr>
            <a:r>
              <a:rPr lang="en-US" sz="1600" b="1" dirty="0">
                <a:solidFill>
                  <a:prstClr val="black"/>
                </a:solidFill>
                <a:ea typeface="Arial" charset="0"/>
                <a:cs typeface="Arial" charset="0"/>
              </a:rPr>
              <a:t>female adolescents</a:t>
            </a:r>
          </a:p>
          <a:p>
            <a:endParaRPr lang="en-US" sz="1600" dirty="0"/>
          </a:p>
        </p:txBody>
      </p:sp>
      <p:cxnSp>
        <p:nvCxnSpPr>
          <p:cNvPr id="6" name="Straight Connector 5"/>
          <p:cNvCxnSpPr/>
          <p:nvPr/>
        </p:nvCxnSpPr>
        <p:spPr>
          <a:xfrm>
            <a:off x="1389141" y="2267720"/>
            <a:ext cx="5071778" cy="1450740"/>
          </a:xfrm>
          <a:prstGeom prst="line">
            <a:avLst/>
          </a:prstGeom>
          <a:ln w="12700">
            <a:solidFill>
              <a:srgbClr val="CA36A5"/>
            </a:solidFill>
          </a:ln>
        </p:spPr>
        <p:style>
          <a:lnRef idx="3">
            <a:schemeClr val="dk1"/>
          </a:lnRef>
          <a:fillRef idx="0">
            <a:schemeClr val="dk1"/>
          </a:fillRef>
          <a:effectRef idx="2">
            <a:schemeClr val="dk1"/>
          </a:effectRef>
          <a:fontRef idx="minor">
            <a:schemeClr val="tx1"/>
          </a:fontRef>
        </p:style>
      </p:cxnSp>
      <p:graphicFrame>
        <p:nvGraphicFramePr>
          <p:cNvPr id="16" name="Table 15"/>
          <p:cNvGraphicFramePr>
            <a:graphicFrameLocks noGrp="1"/>
          </p:cNvGraphicFramePr>
          <p:nvPr>
            <p:extLst/>
          </p:nvPr>
        </p:nvGraphicFramePr>
        <p:xfrm>
          <a:off x="2320685" y="5727950"/>
          <a:ext cx="4272192" cy="914400"/>
        </p:xfrm>
        <a:graphic>
          <a:graphicData uri="http://schemas.openxmlformats.org/drawingml/2006/table">
            <a:tbl>
              <a:tblPr firstRow="1" bandRow="1">
                <a:tableStyleId>{F5AB1C69-6EDB-4FF4-983F-18BD219EF322}</a:tableStyleId>
              </a:tblPr>
              <a:tblGrid>
                <a:gridCol w="1721458">
                  <a:extLst>
                    <a:ext uri="{9D8B030D-6E8A-4147-A177-3AD203B41FA5}">
                      <a16:colId xmlns:a16="http://schemas.microsoft.com/office/drawing/2014/main" val="1973959326"/>
                    </a:ext>
                  </a:extLst>
                </a:gridCol>
                <a:gridCol w="1072739">
                  <a:extLst>
                    <a:ext uri="{9D8B030D-6E8A-4147-A177-3AD203B41FA5}">
                      <a16:colId xmlns:a16="http://schemas.microsoft.com/office/drawing/2014/main" val="3872062853"/>
                    </a:ext>
                  </a:extLst>
                </a:gridCol>
                <a:gridCol w="1477995">
                  <a:extLst>
                    <a:ext uri="{9D8B030D-6E8A-4147-A177-3AD203B41FA5}">
                      <a16:colId xmlns:a16="http://schemas.microsoft.com/office/drawing/2014/main" val="4214564830"/>
                    </a:ext>
                  </a:extLst>
                </a:gridCol>
              </a:tblGrid>
              <a:tr h="274320">
                <a:tc>
                  <a:txBody>
                    <a:bodyPr/>
                    <a:lstStyle/>
                    <a:p>
                      <a:pPr algn="ctr"/>
                      <a:r>
                        <a:rPr lang="en-US" sz="1400" dirty="0"/>
                        <a:t>Data Source</a:t>
                      </a:r>
                    </a:p>
                  </a:txBody>
                  <a:tcPr/>
                </a:tc>
                <a:tc>
                  <a:txBody>
                    <a:bodyPr/>
                    <a:lstStyle/>
                    <a:p>
                      <a:pPr algn="ctr"/>
                      <a:r>
                        <a:rPr lang="en-US" sz="1400" dirty="0"/>
                        <a:t>OR/RR</a:t>
                      </a:r>
                    </a:p>
                  </a:txBody>
                  <a:tcPr/>
                </a:tc>
                <a:tc>
                  <a:txBody>
                    <a:bodyPr/>
                    <a:lstStyle/>
                    <a:p>
                      <a:pPr algn="ctr"/>
                      <a:r>
                        <a:rPr lang="en-US" sz="1400" dirty="0"/>
                        <a:t>95% CI</a:t>
                      </a:r>
                    </a:p>
                  </a:txBody>
                  <a:tcPr/>
                </a:tc>
                <a:extLst>
                  <a:ext uri="{0D108BD9-81ED-4DB2-BD59-A6C34878D82A}">
                    <a16:rowId xmlns:a16="http://schemas.microsoft.com/office/drawing/2014/main" val="2726533278"/>
                  </a:ext>
                </a:extLst>
              </a:tr>
              <a:tr h="274320">
                <a:tc>
                  <a:txBody>
                    <a:bodyPr/>
                    <a:lstStyle/>
                    <a:p>
                      <a:r>
                        <a:rPr lang="en-US" sz="1400" dirty="0"/>
                        <a:t>Sackler (sites</a:t>
                      </a:r>
                      <a:r>
                        <a:rPr lang="en-US" sz="1400" baseline="0" dirty="0"/>
                        <a:t> A-D)</a:t>
                      </a:r>
                      <a:endParaRPr lang="en-US" sz="1400" dirty="0"/>
                    </a:p>
                  </a:txBody>
                  <a:tcPr/>
                </a:tc>
                <a:tc>
                  <a:txBody>
                    <a:bodyPr/>
                    <a:lstStyle/>
                    <a:p>
                      <a:pPr algn="ctr"/>
                      <a:r>
                        <a:rPr lang="en-US" sz="1400" dirty="0"/>
                        <a:t>OR = 0.44</a:t>
                      </a:r>
                    </a:p>
                  </a:txBody>
                  <a:tcPr/>
                </a:tc>
                <a:tc>
                  <a:txBody>
                    <a:bodyPr/>
                    <a:lstStyle/>
                    <a:p>
                      <a:pPr algn="ctr"/>
                      <a:r>
                        <a:rPr lang="en-US" sz="1400" dirty="0"/>
                        <a:t>(0.26,</a:t>
                      </a:r>
                      <a:r>
                        <a:rPr lang="en-US" sz="1400" baseline="0" dirty="0"/>
                        <a:t> 0.74)</a:t>
                      </a:r>
                      <a:endParaRPr lang="en-US" sz="1400" dirty="0"/>
                    </a:p>
                  </a:txBody>
                  <a:tcPr/>
                </a:tc>
                <a:extLst>
                  <a:ext uri="{0D108BD9-81ED-4DB2-BD59-A6C34878D82A}">
                    <a16:rowId xmlns:a16="http://schemas.microsoft.com/office/drawing/2014/main" val="4174074279"/>
                  </a:ext>
                </a:extLst>
              </a:tr>
              <a:tr h="274320">
                <a:tc>
                  <a:txBody>
                    <a:bodyPr/>
                    <a:lstStyle/>
                    <a:p>
                      <a:r>
                        <a:rPr lang="en-US" sz="1400" dirty="0"/>
                        <a:t>McDonald et al 2010</a:t>
                      </a:r>
                    </a:p>
                  </a:txBody>
                  <a:tcPr/>
                </a:tc>
                <a:tc>
                  <a:txBody>
                    <a:bodyPr/>
                    <a:lstStyle/>
                    <a:p>
                      <a:pPr algn="ctr"/>
                      <a:r>
                        <a:rPr lang="en-US" sz="1400" dirty="0"/>
                        <a:t>RR = 0.84</a:t>
                      </a:r>
                    </a:p>
                  </a:txBody>
                  <a:tcPr/>
                </a:tc>
                <a:tc>
                  <a:txBody>
                    <a:bodyPr/>
                    <a:lstStyle/>
                    <a:p>
                      <a:pPr algn="ctr"/>
                      <a:r>
                        <a:rPr lang="en-US" sz="1400" dirty="0"/>
                        <a:t>(0.75,</a:t>
                      </a:r>
                      <a:r>
                        <a:rPr lang="en-US" sz="1400" baseline="0" dirty="0"/>
                        <a:t> 0.95)</a:t>
                      </a:r>
                      <a:endParaRPr lang="en-US" sz="1400" dirty="0"/>
                    </a:p>
                  </a:txBody>
                  <a:tcPr/>
                </a:tc>
                <a:extLst>
                  <a:ext uri="{0D108BD9-81ED-4DB2-BD59-A6C34878D82A}">
                    <a16:rowId xmlns:a16="http://schemas.microsoft.com/office/drawing/2014/main" val="301845933"/>
                  </a:ext>
                </a:extLst>
              </a:tr>
            </a:tbl>
          </a:graphicData>
        </a:graphic>
      </p:graphicFrame>
      <p:pic>
        <p:nvPicPr>
          <p:cNvPr id="15" name="Picture 14"/>
          <p:cNvPicPr>
            <a:picLocks noChangeAspect="1"/>
          </p:cNvPicPr>
          <p:nvPr/>
        </p:nvPicPr>
        <p:blipFill>
          <a:blip r:embed="rId4"/>
          <a:stretch>
            <a:fillRect/>
          </a:stretch>
        </p:blipFill>
        <p:spPr>
          <a:xfrm>
            <a:off x="0" y="938618"/>
            <a:ext cx="9144000" cy="5521170"/>
          </a:xfrm>
          <a:prstGeom prst="rect">
            <a:avLst/>
          </a:prstGeom>
          <a:solidFill>
            <a:srgbClr val="E8F5F6"/>
          </a:solidFill>
          <a:effectLst/>
        </p:spPr>
      </p:pic>
      <p:pic>
        <p:nvPicPr>
          <p:cNvPr id="17" name="Picture 18" descr="SacklerLogo_bw_goldleaves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C:\Users\abeaudreault\Google Drive\Communication\Logos\NYAS_aprogramof_CMYK.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51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ACE207-7526-4C84-96C1-AB393BCA22EA}" type="slidenum">
              <a:rPr lang="en-US" smtClean="0"/>
              <a:t>34</a:t>
            </a:fld>
            <a:endParaRPr lang="en-US"/>
          </a:p>
        </p:txBody>
      </p:sp>
      <p:grpSp>
        <p:nvGrpSpPr>
          <p:cNvPr id="5" name="Group 4"/>
          <p:cNvGrpSpPr/>
          <p:nvPr/>
        </p:nvGrpSpPr>
        <p:grpSpPr>
          <a:xfrm>
            <a:off x="1507385" y="1527323"/>
            <a:ext cx="5917963" cy="4356219"/>
            <a:chOff x="940037" y="444381"/>
            <a:chExt cx="5917963" cy="4356219"/>
          </a:xfrm>
        </p:grpSpPr>
        <p:graphicFrame>
          <p:nvGraphicFramePr>
            <p:cNvPr id="6" name="Chart 5"/>
            <p:cNvGraphicFramePr>
              <a:graphicFrameLocks/>
            </p:cNvGraphicFramePr>
            <p:nvPr>
              <p:extLst/>
            </p:nvPr>
          </p:nvGraphicFramePr>
          <p:xfrm>
            <a:off x="940037" y="444381"/>
            <a:ext cx="5917963" cy="435621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V="1">
              <a:off x="2307364" y="2068083"/>
              <a:ext cx="3794333" cy="1914257"/>
            </a:xfrm>
            <a:prstGeom prst="line">
              <a:avLst/>
            </a:prstGeom>
            <a:ln w="28575">
              <a:solidFill>
                <a:srgbClr val="CA36A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Title 1"/>
          <p:cNvSpPr>
            <a:spLocks noGrp="1"/>
          </p:cNvSpPr>
          <p:nvPr>
            <p:ph type="title"/>
          </p:nvPr>
        </p:nvSpPr>
        <p:spPr>
          <a:xfrm>
            <a:off x="1251857" y="518576"/>
            <a:ext cx="7543800" cy="865002"/>
          </a:xfrm>
        </p:spPr>
        <p:txBody>
          <a:bodyPr/>
          <a:lstStyle/>
          <a:p>
            <a:r>
              <a:rPr lang="en-US" altLang="en-US" sz="2800" b="1" spc="0" dirty="0">
                <a:solidFill>
                  <a:srgbClr val="1735A3"/>
                </a:solidFill>
                <a:latin typeface="Calibri"/>
                <a:ea typeface="Calibri" panose="020F0502020204030204" pitchFamily="34" charset="0"/>
                <a:cs typeface="Times New Roman" panose="02020603050405020304" pitchFamily="18" charset="0"/>
              </a:rPr>
              <a:t>HIGH BIRTHWEIGHT BY MATERNAL BMI</a:t>
            </a:r>
            <a:endParaRPr lang="en-US" dirty="0">
              <a:solidFill>
                <a:srgbClr val="295887"/>
              </a:solidFill>
            </a:endParaRPr>
          </a:p>
        </p:txBody>
      </p:sp>
      <p:sp>
        <p:nvSpPr>
          <p:cNvPr id="2" name="TextBox 1"/>
          <p:cNvSpPr txBox="1"/>
          <p:nvPr/>
        </p:nvSpPr>
        <p:spPr>
          <a:xfrm>
            <a:off x="88900" y="6065387"/>
            <a:ext cx="6841873" cy="307777"/>
          </a:xfrm>
          <a:prstGeom prst="rect">
            <a:avLst/>
          </a:prstGeom>
          <a:noFill/>
        </p:spPr>
        <p:txBody>
          <a:bodyPr wrap="none" rtlCol="0">
            <a:spAutoFit/>
          </a:bodyPr>
          <a:lstStyle/>
          <a:p>
            <a:r>
              <a:rPr lang="en-US" sz="1400" dirty="0"/>
              <a:t>*Defined as a birthweight &gt;4,000 grams according to Institute of Medicine (IOM) guidelines</a:t>
            </a:r>
          </a:p>
        </p:txBody>
      </p:sp>
      <p:pic>
        <p:nvPicPr>
          <p:cNvPr id="9" name="Picture 8"/>
          <p:cNvPicPr>
            <a:picLocks noChangeAspect="1"/>
          </p:cNvPicPr>
          <p:nvPr/>
        </p:nvPicPr>
        <p:blipFill>
          <a:blip r:embed="rId4"/>
          <a:stretch>
            <a:fillRect/>
          </a:stretch>
        </p:blipFill>
        <p:spPr>
          <a:xfrm>
            <a:off x="0" y="901700"/>
            <a:ext cx="9144793" cy="5431335"/>
          </a:xfrm>
          <a:prstGeom prst="rect">
            <a:avLst/>
          </a:prstGeom>
          <a:solidFill>
            <a:srgbClr val="E8F5F6"/>
          </a:solidFill>
        </p:spPr>
      </p:pic>
      <p:pic>
        <p:nvPicPr>
          <p:cNvPr id="10" name="Picture 18" descr="SacklerLogo_bw_goldleaves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C:\Users\abeaudreault\Google Drive\Communication\Logos\NYAS_aprogramof_CMYK.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20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6"/>
          <p:cNvSpPr txBox="1">
            <a:spLocks noChangeArrowheads="1"/>
          </p:cNvSpPr>
          <p:nvPr/>
        </p:nvSpPr>
        <p:spPr bwMode="auto">
          <a:xfrm>
            <a:off x="304800" y="990600"/>
            <a:ext cx="8350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000" dirty="0">
                <a:solidFill>
                  <a:srgbClr val="000000"/>
                </a:solidFill>
                <a:latin typeface="Arial" panose="020B0604020202020204" pitchFamily="34" charset="0"/>
              </a:rPr>
              <a:t>Baby Birth Weight by Maternal BMI Group for Pregnant Adolescents</a:t>
            </a:r>
          </a:p>
          <a:p>
            <a:pPr algn="ctr" eaLnBrk="1" hangingPunct="1">
              <a:spcBef>
                <a:spcPct val="0"/>
              </a:spcBef>
              <a:buClrTx/>
              <a:buSzTx/>
              <a:buFontTx/>
              <a:buNone/>
            </a:pPr>
            <a:r>
              <a:rPr lang="en-US" altLang="en-US" sz="2000" dirty="0">
                <a:solidFill>
                  <a:srgbClr val="000000"/>
                </a:solidFill>
                <a:latin typeface="Arial" panose="020B0604020202020204" pitchFamily="34" charset="0"/>
              </a:rPr>
              <a:t>(Sites A, B, C, D: n=2,866)</a:t>
            </a:r>
            <a:endParaRPr lang="en-US" altLang="en-US" sz="2000" b="1" dirty="0">
              <a:solidFill>
                <a:srgbClr val="FF0000"/>
              </a:solidFill>
              <a:latin typeface="Arial" panose="020B0604020202020204" pitchFamily="34" charset="0"/>
            </a:endParaRPr>
          </a:p>
        </p:txBody>
      </p:sp>
      <p:graphicFrame>
        <p:nvGraphicFramePr>
          <p:cNvPr id="5" name="Table 4"/>
          <p:cNvGraphicFramePr>
            <a:graphicFrameLocks noGrp="1"/>
          </p:cNvGraphicFramePr>
          <p:nvPr>
            <p:extLst/>
          </p:nvPr>
        </p:nvGraphicFramePr>
        <p:xfrm>
          <a:off x="930275" y="1851025"/>
          <a:ext cx="7162800" cy="2162177"/>
        </p:xfrm>
        <a:graphic>
          <a:graphicData uri="http://schemas.openxmlformats.org/drawingml/2006/table">
            <a:tbl>
              <a:tblPr/>
              <a:tblGrid>
                <a:gridCol w="1176338">
                  <a:extLst>
                    <a:ext uri="{9D8B030D-6E8A-4147-A177-3AD203B41FA5}">
                      <a16:colId xmlns:a16="http://schemas.microsoft.com/office/drawing/2014/main" val="20000"/>
                    </a:ext>
                  </a:extLst>
                </a:gridCol>
                <a:gridCol w="1111250">
                  <a:extLst>
                    <a:ext uri="{9D8B030D-6E8A-4147-A177-3AD203B41FA5}">
                      <a16:colId xmlns:a16="http://schemas.microsoft.com/office/drawing/2014/main" val="20001"/>
                    </a:ext>
                  </a:extLst>
                </a:gridCol>
                <a:gridCol w="1074737">
                  <a:extLst>
                    <a:ext uri="{9D8B030D-6E8A-4147-A177-3AD203B41FA5}">
                      <a16:colId xmlns:a16="http://schemas.microsoft.com/office/drawing/2014/main" val="20002"/>
                    </a:ext>
                  </a:extLst>
                </a:gridCol>
                <a:gridCol w="1146175">
                  <a:extLst>
                    <a:ext uri="{9D8B030D-6E8A-4147-A177-3AD203B41FA5}">
                      <a16:colId xmlns:a16="http://schemas.microsoft.com/office/drawing/2014/main" val="20003"/>
                    </a:ext>
                  </a:extLst>
                </a:gridCol>
                <a:gridCol w="1085850">
                  <a:extLst>
                    <a:ext uri="{9D8B030D-6E8A-4147-A177-3AD203B41FA5}">
                      <a16:colId xmlns:a16="http://schemas.microsoft.com/office/drawing/2014/main" val="20004"/>
                    </a:ext>
                  </a:extLst>
                </a:gridCol>
                <a:gridCol w="884238">
                  <a:extLst>
                    <a:ext uri="{9D8B030D-6E8A-4147-A177-3AD203B41FA5}">
                      <a16:colId xmlns:a16="http://schemas.microsoft.com/office/drawing/2014/main" val="20005"/>
                    </a:ext>
                  </a:extLst>
                </a:gridCol>
                <a:gridCol w="684212">
                  <a:extLst>
                    <a:ext uri="{9D8B030D-6E8A-4147-A177-3AD203B41FA5}">
                      <a16:colId xmlns:a16="http://schemas.microsoft.com/office/drawing/2014/main" val="20006"/>
                    </a:ext>
                  </a:extLst>
                </a:gridCol>
              </a:tblGrid>
              <a:tr h="594359">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Birth Weight Group </a:t>
                      </a:r>
                      <a:endParaRPr kumimoji="0" lang="en-US" altLang="en-US" sz="13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marL="28571" marR="285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36292"/>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Underweight</a:t>
                      </a:r>
                      <a:endParaRPr kumimoji="0" lang="en-US" altLang="en-US" sz="1300" b="0"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(n=94)</a:t>
                      </a:r>
                    </a:p>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(3%)</a:t>
                      </a:r>
                      <a:endParaRPr kumimoji="0" lang="en-US" altLang="en-US" sz="1300" b="0"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36292"/>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Normal     (n=1,278) (45%)</a:t>
                      </a:r>
                      <a:endParaRPr kumimoji="0" lang="en-US" altLang="en-US" sz="1300" b="0"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28571" marR="285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36292"/>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Overweight (n=809)  (29%)</a:t>
                      </a:r>
                      <a:endParaRPr kumimoji="0" lang="en-US" altLang="en-US" sz="1300" b="0"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28571" marR="285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36292"/>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Obese </a:t>
                      </a:r>
                      <a:r>
                        <a:rPr kumimoji="0" lang="en-US" altLang="en-US" sz="1300" b="0"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13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(n=685) (23%)</a:t>
                      </a:r>
                      <a:endParaRPr kumimoji="0" lang="en-US" altLang="en-US" sz="1300" b="0"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28571" marR="285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36292"/>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Total</a:t>
                      </a:r>
                      <a:r>
                        <a:rPr kumimoji="0" lang="en-US" altLang="en-US" sz="1300" b="0"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 </a:t>
                      </a:r>
                      <a:r>
                        <a:rPr kumimoji="0" lang="en-US" altLang="en-US" sz="13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(n=2,866)</a:t>
                      </a:r>
                    </a:p>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(100%)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36292"/>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P-value</a:t>
                      </a:r>
                      <a:endParaRPr kumimoji="0" lang="en-US" altLang="en-US" sz="13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36292"/>
                    </a:solidFill>
                  </a:tcPr>
                </a:tc>
                <a:extLst>
                  <a:ext uri="{0D108BD9-81ED-4DB2-BD59-A6C34878D82A}">
                    <a16:rowId xmlns:a16="http://schemas.microsoft.com/office/drawing/2014/main" val="10000"/>
                  </a:ext>
                </a:extLst>
              </a:tr>
              <a:tr h="482405">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Extremely LBW</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0.5%</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0.7%</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0.9%</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0.001*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71353">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Very LBW</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1.06%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0.7%</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0.5%</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0.3%</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71353">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LBW</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8.5%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EAF9"/>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7.4%</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4.9%</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3.8%</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5.9%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71353">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Normal</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90.3%</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92.6%</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91.7%</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71353">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Large</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E38D"/>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1.2%</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1.2%</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E38D"/>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ts val="300"/>
                        </a:spcBef>
                        <a:spcAft>
                          <a:spcPts val="300"/>
                        </a:spcAft>
                        <a:buClrTx/>
                        <a:buSzTx/>
                        <a:buFontTx/>
                        <a:buNone/>
                        <a:tabLst/>
                      </a:pPr>
                      <a:r>
                        <a:rPr kumimoji="0" lang="en-US" altLang="en-US" sz="13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3.4%</a:t>
                      </a:r>
                    </a:p>
                  </a:txBody>
                  <a:tcPr marL="28571" marR="285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E38D"/>
                    </a:solid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7020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ea typeface="ＭＳ Ｐゴシック" panose="020B0600070205080204" pitchFamily="34" charset="-128"/>
                        </a:defRPr>
                      </a:lvl1pPr>
                      <a:lvl2pPr marL="742950" indent="-285750" defTabSz="37020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ea typeface="ＭＳ Ｐゴシック" panose="020B0600070205080204" pitchFamily="34" charset="-128"/>
                        </a:defRPr>
                      </a:lvl2pPr>
                      <a:lvl3pPr marL="1143000" indent="-228600" defTabSz="370205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ea typeface="ＭＳ Ｐゴシック" panose="020B0600070205080204" pitchFamily="34" charset="-128"/>
                        </a:defRPr>
                      </a:lvl3pPr>
                      <a:lvl4pPr marL="16002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4pPr>
                      <a:lvl5pPr marL="2057400" indent="-228600" defTabSz="370205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5pPr>
                      <a:lvl6pPr marL="25146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6pPr>
                      <a:lvl7pPr marL="29718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7pPr>
                      <a:lvl8pPr marL="34290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8pPr>
                      <a:lvl9pPr marL="3886200" indent="-228600" defTabSz="370205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ea typeface="ＭＳ Ｐゴシック" panose="020B0600070205080204" pitchFamily="34" charset="-128"/>
                        </a:defRPr>
                      </a:lvl9pPr>
                    </a:lstStyle>
                    <a:p>
                      <a:pPr marL="0" marR="0" lvl="0" indent="0" algn="ctr" defTabSz="37020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104509" name="TextBox 6"/>
          <p:cNvSpPr txBox="1">
            <a:spLocks noChangeArrowheads="1"/>
          </p:cNvSpPr>
          <p:nvPr/>
        </p:nvSpPr>
        <p:spPr bwMode="auto">
          <a:xfrm>
            <a:off x="1463675" y="4041775"/>
            <a:ext cx="6365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solidFill>
                  <a:srgbClr val="000000"/>
                </a:solidFill>
                <a:latin typeface="Arial" panose="020B0604020202020204" pitchFamily="34" charset="0"/>
              </a:rPr>
              <a:t>*P-value from logistic regression after combining [ELBW, VLBW, LBW] and [Normal, Large]</a:t>
            </a:r>
          </a:p>
          <a:p>
            <a:pPr eaLnBrk="1" hangingPunct="1">
              <a:spcBef>
                <a:spcPct val="0"/>
              </a:spcBef>
              <a:buClrTx/>
              <a:buSzTx/>
              <a:buFontTx/>
              <a:buNone/>
            </a:pPr>
            <a:r>
              <a:rPr lang="en-US" altLang="en-US" sz="1200">
                <a:solidFill>
                  <a:srgbClr val="000000"/>
                </a:solidFill>
                <a:latin typeface="Arial" panose="020B0604020202020204" pitchFamily="34" charset="0"/>
              </a:rPr>
              <a:t>with BMI group as a continuous variable for trend testing and site as a fixed effect.</a:t>
            </a:r>
          </a:p>
          <a:p>
            <a:pPr eaLnBrk="1" hangingPunct="1">
              <a:spcBef>
                <a:spcPct val="0"/>
              </a:spcBef>
              <a:buClrTx/>
              <a:buSzTx/>
              <a:buFontTx/>
              <a:buNone/>
            </a:pPr>
            <a:r>
              <a:rPr lang="en-US" altLang="en-US" sz="1200">
                <a:solidFill>
                  <a:srgbClr val="000000"/>
                </a:solidFill>
                <a:latin typeface="Arial" panose="020B0604020202020204" pitchFamily="34" charset="0"/>
              </a:rPr>
              <a:t> </a:t>
            </a:r>
          </a:p>
        </p:txBody>
      </p:sp>
      <p:sp>
        <p:nvSpPr>
          <p:cNvPr id="13" name="Right Arrow 12"/>
          <p:cNvSpPr/>
          <p:nvPr/>
        </p:nvSpPr>
        <p:spPr>
          <a:xfrm rot="10800000">
            <a:off x="8067507" y="2613025"/>
            <a:ext cx="274637" cy="141288"/>
          </a:xfrm>
          <a:prstGeom prst="rightArrow">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300">
              <a:solidFill>
                <a:srgbClr val="FFFFFF"/>
              </a:solidFill>
              <a:latin typeface="Times New Roman" panose="02020603050405020304" pitchFamily="18" charset="0"/>
            </a:endParaRPr>
          </a:p>
        </p:txBody>
      </p:sp>
      <p:sp>
        <p:nvSpPr>
          <p:cNvPr id="23" name="Double Bracket 22"/>
          <p:cNvSpPr/>
          <p:nvPr/>
        </p:nvSpPr>
        <p:spPr>
          <a:xfrm>
            <a:off x="749300" y="2452688"/>
            <a:ext cx="1524000" cy="998537"/>
          </a:xfrm>
          <a:prstGeom prst="bracketPair">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latin typeface="Trebuchet MS" panose="020B0603020202020204" pitchFamily="34" charset="0"/>
            </a:endParaRPr>
          </a:p>
        </p:txBody>
      </p:sp>
      <p:sp>
        <p:nvSpPr>
          <p:cNvPr id="24" name="Double Bracket 23"/>
          <p:cNvSpPr/>
          <p:nvPr/>
        </p:nvSpPr>
        <p:spPr>
          <a:xfrm>
            <a:off x="762000" y="3451225"/>
            <a:ext cx="1524000" cy="561975"/>
          </a:xfrm>
          <a:prstGeom prst="bracketPair">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latin typeface="Trebuchet MS" panose="020B0603020202020204" pitchFamily="34" charset="0"/>
            </a:endParaRPr>
          </a:p>
        </p:txBody>
      </p:sp>
      <p:sp>
        <p:nvSpPr>
          <p:cNvPr id="14" name="TextBox 13"/>
          <p:cNvSpPr txBox="1"/>
          <p:nvPr/>
        </p:nvSpPr>
        <p:spPr bwMode="auto">
          <a:xfrm>
            <a:off x="8189913" y="6481763"/>
            <a:ext cx="954087" cy="300037"/>
          </a:xfrm>
          <a:prstGeom prst="rect">
            <a:avLst/>
          </a:prstGeom>
          <a:noFill/>
        </p:spPr>
        <p:txBody>
          <a:bodyPr wrap="none">
            <a:spAutoFit/>
          </a:bodyPr>
          <a:lstStyle/>
          <a:p>
            <a:pPr eaLnBrk="1" fontAlgn="auto" hangingPunct="1">
              <a:spcBef>
                <a:spcPts val="0"/>
              </a:spcBef>
              <a:spcAft>
                <a:spcPts val="0"/>
              </a:spcAft>
              <a:defRPr/>
            </a:pPr>
            <a:r>
              <a:rPr lang="en-US" sz="1350" dirty="0">
                <a:latin typeface="Arial" charset="0"/>
                <a:ea typeface="Arial" charset="0"/>
                <a:cs typeface="Arial" charset="0"/>
              </a:rPr>
              <a:t>9/13/2016</a:t>
            </a:r>
          </a:p>
        </p:txBody>
      </p:sp>
      <p:grpSp>
        <p:nvGrpSpPr>
          <p:cNvPr id="71755" name="Group 7"/>
          <p:cNvGrpSpPr>
            <a:grpSpLocks/>
          </p:cNvGrpSpPr>
          <p:nvPr/>
        </p:nvGrpSpPr>
        <p:grpSpPr bwMode="auto">
          <a:xfrm>
            <a:off x="338138" y="4687888"/>
            <a:ext cx="1828800" cy="990600"/>
            <a:chOff x="218594" y="2222822"/>
            <a:chExt cx="1828867" cy="990600"/>
          </a:xfrm>
        </p:grpSpPr>
        <p:sp>
          <p:nvSpPr>
            <p:cNvPr id="4" name="Oval 3"/>
            <p:cNvSpPr/>
            <p:nvPr/>
          </p:nvSpPr>
          <p:spPr>
            <a:xfrm>
              <a:off x="218594" y="2222822"/>
              <a:ext cx="1828867" cy="990600"/>
            </a:xfrm>
            <a:prstGeom prst="ellipse">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dirty="0">
                <a:solidFill>
                  <a:srgbClr val="FFFFFF"/>
                </a:solidFill>
                <a:latin typeface="Trebuchet MS" panose="020B0603020202020204" pitchFamily="34" charset="0"/>
              </a:endParaRPr>
            </a:p>
          </p:txBody>
        </p:sp>
        <p:sp>
          <p:nvSpPr>
            <p:cNvPr id="104532" name="TextBox 2"/>
            <p:cNvSpPr txBox="1">
              <a:spLocks noChangeArrowheads="1"/>
            </p:cNvSpPr>
            <p:nvPr/>
          </p:nvSpPr>
          <p:spPr bwMode="auto">
            <a:xfrm>
              <a:off x="523278" y="2436559"/>
              <a:ext cx="12378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lgn="ctr">
                <a:spcBef>
                  <a:spcPct val="0"/>
                </a:spcBef>
                <a:buClrTx/>
                <a:buSzTx/>
                <a:buFontTx/>
                <a:buNone/>
              </a:pPr>
              <a:r>
                <a:rPr lang="en-US" altLang="en-US">
                  <a:solidFill>
                    <a:srgbClr val="C11A06"/>
                  </a:solidFill>
                  <a:latin typeface="Arial" panose="020B0604020202020204" pitchFamily="34" charset="0"/>
                </a:rPr>
                <a:t>F0</a:t>
              </a:r>
            </a:p>
            <a:p>
              <a:pPr algn="ctr">
                <a:spcBef>
                  <a:spcPct val="0"/>
                </a:spcBef>
                <a:buClrTx/>
                <a:buSzTx/>
                <a:buFontTx/>
                <a:buNone/>
              </a:pPr>
              <a:r>
                <a:rPr lang="en-US" altLang="en-US" sz="1400">
                  <a:solidFill>
                    <a:srgbClr val="C11A06"/>
                  </a:solidFill>
                  <a:latin typeface="Arial" panose="020B0604020202020204" pitchFamily="34" charset="0"/>
                </a:rPr>
                <a:t>Grandmother</a:t>
              </a:r>
            </a:p>
          </p:txBody>
        </p:sp>
      </p:grpSp>
      <p:grpSp>
        <p:nvGrpSpPr>
          <p:cNvPr id="71756" name="Group 19"/>
          <p:cNvGrpSpPr>
            <a:grpSpLocks/>
          </p:cNvGrpSpPr>
          <p:nvPr/>
        </p:nvGrpSpPr>
        <p:grpSpPr bwMode="auto">
          <a:xfrm>
            <a:off x="6854825" y="4687888"/>
            <a:ext cx="1828800" cy="990600"/>
            <a:chOff x="6735519" y="2222822"/>
            <a:chExt cx="1828867" cy="990600"/>
          </a:xfrm>
        </p:grpSpPr>
        <p:sp>
          <p:nvSpPr>
            <p:cNvPr id="11" name="Oval 10"/>
            <p:cNvSpPr/>
            <p:nvPr/>
          </p:nvSpPr>
          <p:spPr>
            <a:xfrm>
              <a:off x="6735519" y="2222822"/>
              <a:ext cx="1828867" cy="990600"/>
            </a:xfrm>
            <a:prstGeom prst="ellipse">
              <a:avLst/>
            </a:prstGeom>
            <a:solidFill>
              <a:srgbClr val="7030A0">
                <a:alpha val="29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Trebuchet MS" panose="020B0603020202020204" pitchFamily="34" charset="0"/>
              </a:endParaRPr>
            </a:p>
          </p:txBody>
        </p:sp>
        <p:sp>
          <p:nvSpPr>
            <p:cNvPr id="104530" name="TextBox 8"/>
            <p:cNvSpPr txBox="1">
              <a:spLocks noChangeArrowheads="1"/>
            </p:cNvSpPr>
            <p:nvPr/>
          </p:nvSpPr>
          <p:spPr bwMode="auto">
            <a:xfrm>
              <a:off x="7168950" y="2436558"/>
              <a:ext cx="10503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lgn="ctr">
                <a:spcBef>
                  <a:spcPct val="0"/>
                </a:spcBef>
                <a:buClrTx/>
                <a:buSzTx/>
                <a:buFontTx/>
                <a:buNone/>
              </a:pPr>
              <a:r>
                <a:rPr lang="en-US" altLang="en-US">
                  <a:solidFill>
                    <a:srgbClr val="652A93"/>
                  </a:solidFill>
                  <a:latin typeface="Arial" panose="020B0604020202020204" pitchFamily="34" charset="0"/>
                </a:rPr>
                <a:t>F3</a:t>
              </a:r>
            </a:p>
            <a:p>
              <a:pPr algn="ctr">
                <a:spcBef>
                  <a:spcPct val="0"/>
                </a:spcBef>
                <a:buClrTx/>
                <a:buSzTx/>
                <a:buFontTx/>
                <a:buNone/>
              </a:pPr>
              <a:r>
                <a:rPr lang="en-US" altLang="en-US" sz="1400">
                  <a:solidFill>
                    <a:srgbClr val="652A93"/>
                  </a:solidFill>
                  <a:latin typeface="Arial" panose="020B0604020202020204" pitchFamily="34" charset="0"/>
                </a:rPr>
                <a:t>Grandchild</a:t>
              </a:r>
            </a:p>
          </p:txBody>
        </p:sp>
      </p:grpSp>
      <p:grpSp>
        <p:nvGrpSpPr>
          <p:cNvPr id="104516" name="Group 9"/>
          <p:cNvGrpSpPr>
            <a:grpSpLocks/>
          </p:cNvGrpSpPr>
          <p:nvPr/>
        </p:nvGrpSpPr>
        <p:grpSpPr bwMode="auto">
          <a:xfrm>
            <a:off x="2481263" y="4687888"/>
            <a:ext cx="1828800" cy="990600"/>
            <a:chOff x="2361797" y="2222822"/>
            <a:chExt cx="1828867" cy="990600"/>
          </a:xfrm>
        </p:grpSpPr>
        <p:sp>
          <p:nvSpPr>
            <p:cNvPr id="16" name="Oval 15"/>
            <p:cNvSpPr/>
            <p:nvPr/>
          </p:nvSpPr>
          <p:spPr>
            <a:xfrm>
              <a:off x="2361797" y="2222822"/>
              <a:ext cx="1828867" cy="990600"/>
            </a:xfrm>
            <a:prstGeom prst="ellipse">
              <a:avLst/>
            </a:prstGeom>
            <a:solidFill>
              <a:srgbClr val="0070C0">
                <a:alpha val="29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Trebuchet MS" panose="020B0603020202020204" pitchFamily="34" charset="0"/>
              </a:endParaRPr>
            </a:p>
          </p:txBody>
        </p:sp>
        <p:sp>
          <p:nvSpPr>
            <p:cNvPr id="104528" name="TextBox 16"/>
            <p:cNvSpPr txBox="1">
              <a:spLocks noChangeArrowheads="1"/>
            </p:cNvSpPr>
            <p:nvPr/>
          </p:nvSpPr>
          <p:spPr bwMode="auto">
            <a:xfrm>
              <a:off x="2928216" y="2425734"/>
              <a:ext cx="740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lgn="ctr">
                <a:spcBef>
                  <a:spcPct val="0"/>
                </a:spcBef>
                <a:buClrTx/>
                <a:buSzTx/>
                <a:buFontTx/>
                <a:buNone/>
              </a:pPr>
              <a:r>
                <a:rPr lang="en-US" altLang="en-US">
                  <a:solidFill>
                    <a:srgbClr val="0062AB"/>
                  </a:solidFill>
                  <a:latin typeface="Arial" panose="020B0604020202020204" pitchFamily="34" charset="0"/>
                </a:rPr>
                <a:t>F1</a:t>
              </a:r>
            </a:p>
            <a:p>
              <a:pPr algn="ctr">
                <a:spcBef>
                  <a:spcPct val="0"/>
                </a:spcBef>
                <a:buClrTx/>
                <a:buSzTx/>
                <a:buFontTx/>
                <a:buNone/>
              </a:pPr>
              <a:r>
                <a:rPr lang="en-US" altLang="en-US" sz="1400">
                  <a:solidFill>
                    <a:srgbClr val="0062AB"/>
                  </a:solidFill>
                  <a:latin typeface="Arial" panose="020B0604020202020204" pitchFamily="34" charset="0"/>
                </a:rPr>
                <a:t>Mother</a:t>
              </a:r>
            </a:p>
          </p:txBody>
        </p:sp>
      </p:grpSp>
      <p:grpSp>
        <p:nvGrpSpPr>
          <p:cNvPr id="104517" name="Group 11"/>
          <p:cNvGrpSpPr>
            <a:grpSpLocks/>
          </p:cNvGrpSpPr>
          <p:nvPr/>
        </p:nvGrpSpPr>
        <p:grpSpPr bwMode="auto">
          <a:xfrm>
            <a:off x="4668838" y="4687888"/>
            <a:ext cx="1828800" cy="990600"/>
            <a:chOff x="4549452" y="2222822"/>
            <a:chExt cx="1828867" cy="990600"/>
          </a:xfrm>
        </p:grpSpPr>
        <p:sp>
          <p:nvSpPr>
            <p:cNvPr id="18" name="Oval 17"/>
            <p:cNvSpPr/>
            <p:nvPr/>
          </p:nvSpPr>
          <p:spPr>
            <a:xfrm>
              <a:off x="4549452" y="2222822"/>
              <a:ext cx="1828867" cy="990600"/>
            </a:xfrm>
            <a:prstGeom prst="ellipse">
              <a:avLst/>
            </a:prstGeom>
            <a:solidFill>
              <a:srgbClr val="00B050">
                <a:alpha val="29000"/>
              </a:srgbClr>
            </a:solidFill>
            <a:ln>
              <a:solidFill>
                <a:srgbClr val="008F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Trebuchet MS" panose="020B0603020202020204" pitchFamily="34" charset="0"/>
              </a:endParaRPr>
            </a:p>
          </p:txBody>
        </p:sp>
        <p:sp>
          <p:nvSpPr>
            <p:cNvPr id="104526" name="TextBox 18"/>
            <p:cNvSpPr txBox="1">
              <a:spLocks noChangeArrowheads="1"/>
            </p:cNvSpPr>
            <p:nvPr/>
          </p:nvSpPr>
          <p:spPr bwMode="auto">
            <a:xfrm>
              <a:off x="5208316" y="2436559"/>
              <a:ext cx="593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lgn="ctr">
                <a:spcBef>
                  <a:spcPct val="0"/>
                </a:spcBef>
                <a:buClrTx/>
                <a:buSzTx/>
                <a:buFontTx/>
                <a:buNone/>
              </a:pPr>
              <a:r>
                <a:rPr lang="en-US" altLang="en-US">
                  <a:solidFill>
                    <a:srgbClr val="008F40"/>
                  </a:solidFill>
                  <a:latin typeface="Arial" panose="020B0604020202020204" pitchFamily="34" charset="0"/>
                </a:rPr>
                <a:t>F2</a:t>
              </a:r>
            </a:p>
            <a:p>
              <a:pPr algn="ctr">
                <a:spcBef>
                  <a:spcPct val="0"/>
                </a:spcBef>
                <a:buClrTx/>
                <a:buSzTx/>
                <a:buFontTx/>
                <a:buNone/>
              </a:pPr>
              <a:r>
                <a:rPr lang="en-US" altLang="en-US" sz="1400">
                  <a:solidFill>
                    <a:srgbClr val="008F40"/>
                  </a:solidFill>
                  <a:latin typeface="Arial" panose="020B0604020202020204" pitchFamily="34" charset="0"/>
                </a:rPr>
                <a:t>Child</a:t>
              </a:r>
            </a:p>
          </p:txBody>
        </p:sp>
      </p:grpSp>
      <p:sp>
        <p:nvSpPr>
          <p:cNvPr id="54" name="Curved Left Arrow 53"/>
          <p:cNvSpPr/>
          <p:nvPr/>
        </p:nvSpPr>
        <p:spPr bwMode="auto">
          <a:xfrm rot="5400000">
            <a:off x="2029129" y="5316622"/>
            <a:ext cx="519112" cy="990600"/>
          </a:xfrm>
          <a:prstGeom prst="curvedLeftArrow">
            <a:avLst/>
          </a:prstGeom>
          <a:solidFill>
            <a:srgbClr val="0062AB">
              <a:alpha val="41000"/>
            </a:srgbClr>
          </a:solidFill>
          <a:ln>
            <a:solidFill>
              <a:srgbClr val="0062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latin typeface="Trebuchet MS" panose="020B0603020202020204" pitchFamily="34" charset="0"/>
            </a:endParaRPr>
          </a:p>
        </p:txBody>
      </p:sp>
      <p:sp>
        <p:nvSpPr>
          <p:cNvPr id="55" name="Right Arrow 54"/>
          <p:cNvSpPr/>
          <p:nvPr/>
        </p:nvSpPr>
        <p:spPr bwMode="auto">
          <a:xfrm>
            <a:off x="4335463" y="5127625"/>
            <a:ext cx="304800" cy="169863"/>
          </a:xfrm>
          <a:prstGeom prst="rightArrow">
            <a:avLst/>
          </a:prstGeom>
          <a:solidFill>
            <a:srgbClr val="0062AB">
              <a:alpha val="41000"/>
            </a:srgbClr>
          </a:solidFill>
          <a:ln>
            <a:solidFill>
              <a:srgbClr val="0062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Trebuchet MS" panose="020B0603020202020204" pitchFamily="34" charset="0"/>
            </a:endParaRPr>
          </a:p>
        </p:txBody>
      </p:sp>
      <p:sp>
        <p:nvSpPr>
          <p:cNvPr id="56" name="Curved Right Arrow 55"/>
          <p:cNvSpPr/>
          <p:nvPr/>
        </p:nvSpPr>
        <p:spPr bwMode="auto">
          <a:xfrm rot="16200000">
            <a:off x="6436519" y="5308904"/>
            <a:ext cx="477837" cy="936625"/>
          </a:xfrm>
          <a:prstGeom prst="curvedRightArrow">
            <a:avLst/>
          </a:prstGeom>
          <a:solidFill>
            <a:srgbClr val="008F40">
              <a:alpha val="29000"/>
            </a:srgbClr>
          </a:solidFill>
          <a:ln>
            <a:solidFill>
              <a:srgbClr val="008F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latin typeface="Trebuchet MS" panose="020B0603020202020204" pitchFamily="34" charset="0"/>
            </a:endParaRPr>
          </a:p>
        </p:txBody>
      </p:sp>
      <p:sp>
        <p:nvSpPr>
          <p:cNvPr id="2" name="Rectangle 1"/>
          <p:cNvSpPr/>
          <p:nvPr/>
        </p:nvSpPr>
        <p:spPr bwMode="auto">
          <a:xfrm>
            <a:off x="2362200" y="4518025"/>
            <a:ext cx="42672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latin typeface="Trebuchet MS" panose="020B0603020202020204" pitchFamily="34" charset="0"/>
            </a:endParaRPr>
          </a:p>
        </p:txBody>
      </p:sp>
      <p:sp>
        <p:nvSpPr>
          <p:cNvPr id="104522" name="TextBox 2"/>
          <p:cNvSpPr txBox="1">
            <a:spLocks noChangeArrowheads="1"/>
          </p:cNvSpPr>
          <p:nvPr/>
        </p:nvSpPr>
        <p:spPr bwMode="auto">
          <a:xfrm>
            <a:off x="3914336" y="4475821"/>
            <a:ext cx="118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spcBef>
                <a:spcPct val="0"/>
              </a:spcBef>
              <a:buClrTx/>
              <a:buSzTx/>
              <a:buFontTx/>
              <a:buNone/>
            </a:pPr>
            <a:r>
              <a:rPr lang="en-US" altLang="en-US" dirty="0">
                <a:solidFill>
                  <a:schemeClr val="tx1"/>
                </a:solidFill>
                <a:latin typeface="Arial" panose="020B0604020202020204" pitchFamily="34" charset="0"/>
              </a:rPr>
              <a:t>Observed</a:t>
            </a:r>
          </a:p>
        </p:txBody>
      </p:sp>
      <p:cxnSp>
        <p:nvCxnSpPr>
          <p:cNvPr id="10" name="Straight Arrow Connector 9"/>
          <p:cNvCxnSpPr/>
          <p:nvPr/>
        </p:nvCxnSpPr>
        <p:spPr>
          <a:xfrm flipH="1">
            <a:off x="1066800" y="6308512"/>
            <a:ext cx="6778625" cy="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524" name="TextBox 20"/>
          <p:cNvSpPr txBox="1">
            <a:spLocks noChangeArrowheads="1"/>
          </p:cNvSpPr>
          <p:nvPr/>
        </p:nvSpPr>
        <p:spPr bwMode="auto">
          <a:xfrm>
            <a:off x="2371995" y="5983288"/>
            <a:ext cx="4231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spcBef>
                <a:spcPct val="0"/>
              </a:spcBef>
              <a:buClrTx/>
              <a:buSzTx/>
              <a:buFontTx/>
              <a:buNone/>
            </a:pPr>
            <a:r>
              <a:rPr lang="en-US" altLang="en-US" sz="1600" dirty="0">
                <a:solidFill>
                  <a:schemeClr val="tx1"/>
                </a:solidFill>
                <a:latin typeface="Arial" panose="020B0604020202020204" pitchFamily="34" charset="0"/>
              </a:rPr>
              <a:t>Inference of multi-generational health effects</a:t>
            </a:r>
          </a:p>
        </p:txBody>
      </p:sp>
      <p:sp>
        <p:nvSpPr>
          <p:cNvPr id="3" name="Slide Number Placeholder 2"/>
          <p:cNvSpPr>
            <a:spLocks noGrp="1"/>
          </p:cNvSpPr>
          <p:nvPr>
            <p:ph type="sldNum" sz="quarter" idx="12"/>
          </p:nvPr>
        </p:nvSpPr>
        <p:spPr/>
        <p:txBody>
          <a:bodyPr/>
          <a:lstStyle/>
          <a:p>
            <a:fld id="{46ACE207-7526-4C84-96C1-AB393BCA22EA}" type="slidenum">
              <a:rPr lang="en-US" smtClean="0"/>
              <a:t>35</a:t>
            </a:fld>
            <a:endParaRPr lang="en-US"/>
          </a:p>
        </p:txBody>
      </p:sp>
      <p:pic>
        <p:nvPicPr>
          <p:cNvPr id="29" name="Picture 18" descr="SacklerLogo_bw_goldleaves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C:\Users\abeaudreault\Google Drive\Communication\Logos\NYAS_aprogramof_CMYK.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723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56"/>
                                        </p:tgtEl>
                                        <p:attrNameLst>
                                          <p:attrName>style.visibility</p:attrName>
                                        </p:attrNameLst>
                                      </p:cBhvr>
                                      <p:to>
                                        <p:strVal val="visible"/>
                                      </p:to>
                                    </p:set>
                                    <p:animEffect transition="in" filter="fade">
                                      <p:cBhvr>
                                        <p:cTn id="7" dur="500"/>
                                        <p:tgtEl>
                                          <p:spTgt spid="717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1755"/>
                                        </p:tgtEl>
                                        <p:attrNameLst>
                                          <p:attrName>style.visibility</p:attrName>
                                        </p:attrNameLst>
                                      </p:cBhvr>
                                      <p:to>
                                        <p:strVal val="visible"/>
                                      </p:to>
                                    </p:set>
                                    <p:animEffect transition="in" filter="fade">
                                      <p:cBhvr>
                                        <p:cTn id="15" dur="500"/>
                                        <p:tgtEl>
                                          <p:spTgt spid="71755"/>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right)">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693" y="1611275"/>
            <a:ext cx="8358554" cy="4023360"/>
          </a:xfrm>
        </p:spPr>
        <p:txBody>
          <a:bodyPr>
            <a:normAutofit/>
          </a:bodyPr>
          <a:lstStyle/>
          <a:p>
            <a:pPr marL="457200" indent="-457200" algn="just">
              <a:buFont typeface="+mj-lt"/>
              <a:buAutoNum type="arabicPeriod"/>
            </a:pPr>
            <a:r>
              <a:rPr lang="en-US" sz="1800" dirty="0">
                <a:latin typeface="Calibri "/>
              </a:rPr>
              <a:t>NIH-NIMHHD/Weill Cornell-Hunter CTSA Conference: “Stress &amp; Resilience: The Science of Adapting to a Challenging World Symposium – 30th Annual  Symposium of the Center for Translational and Basic Research Conference” (NYC May 15, 2017) -  Received Best Poster Award: 1st Place (out of 81 posters).</a:t>
            </a:r>
          </a:p>
          <a:p>
            <a:pPr marL="457200" indent="-457200" algn="just">
              <a:buFont typeface="+mj-lt"/>
              <a:buAutoNum type="arabicPeriod"/>
            </a:pPr>
            <a:r>
              <a:rPr lang="en-US" sz="1800" dirty="0">
                <a:latin typeface="Calibri "/>
              </a:rPr>
              <a:t>NIH-NCATS article entitled “NCATS Enables Scientists, Community Clinicians to Collaborate on Health Initiatives” (Posted August 2017 at </a:t>
            </a:r>
            <a:r>
              <a:rPr lang="en-US" sz="1800" dirty="0">
                <a:latin typeface="Calibri "/>
                <a:hlinkClick r:id="rId2"/>
              </a:rPr>
              <a:t>https://ncats.nih.gov/pubs/features/rockefeller</a:t>
            </a:r>
            <a:r>
              <a:rPr lang="en-US" sz="1800" dirty="0">
                <a:latin typeface="Calibri "/>
              </a:rPr>
              <a:t> )</a:t>
            </a:r>
          </a:p>
          <a:p>
            <a:endParaRPr lang="en-US" sz="1800" dirty="0"/>
          </a:p>
        </p:txBody>
      </p:sp>
      <p:sp>
        <p:nvSpPr>
          <p:cNvPr id="4" name="Slide Number Placeholder 3"/>
          <p:cNvSpPr>
            <a:spLocks noGrp="1"/>
          </p:cNvSpPr>
          <p:nvPr>
            <p:ph type="sldNum" sz="quarter" idx="12"/>
          </p:nvPr>
        </p:nvSpPr>
        <p:spPr/>
        <p:txBody>
          <a:bodyPr/>
          <a:lstStyle/>
          <a:p>
            <a:fld id="{46ACE207-7526-4C84-96C1-AB393BCA22EA}" type="slidenum">
              <a:rPr lang="en-US" smtClean="0"/>
              <a:t>36</a:t>
            </a:fld>
            <a:endParaRPr lang="en-US"/>
          </a:p>
        </p:txBody>
      </p:sp>
      <p:sp>
        <p:nvSpPr>
          <p:cNvPr id="5" name="Title 1"/>
          <p:cNvSpPr>
            <a:spLocks noGrp="1"/>
          </p:cNvSpPr>
          <p:nvPr>
            <p:ph type="title"/>
          </p:nvPr>
        </p:nvSpPr>
        <p:spPr>
          <a:xfrm>
            <a:off x="704435" y="826986"/>
            <a:ext cx="7543800" cy="735140"/>
          </a:xfrm>
        </p:spPr>
        <p:txBody>
          <a:bodyPr>
            <a:normAutofit/>
          </a:bodyPr>
          <a:lstStyle/>
          <a:p>
            <a:pPr algn="ctr"/>
            <a:r>
              <a:rPr lang="en-US" altLang="en-US" sz="4000" b="1" dirty="0">
                <a:solidFill>
                  <a:srgbClr val="1735A3"/>
                </a:solidFill>
                <a:latin typeface="Calibri" panose="020F0502020204030204" pitchFamily="34" charset="0"/>
              </a:rPr>
              <a:t>SACKLER DISSEMINATION</a:t>
            </a:r>
            <a:endParaRPr lang="en-US" sz="4000" dirty="0">
              <a:solidFill>
                <a:srgbClr val="1735A3"/>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rot="20916772">
            <a:off x="2792374" y="4041039"/>
            <a:ext cx="1562846" cy="214930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1" name="Group 10"/>
          <p:cNvGrpSpPr/>
          <p:nvPr/>
        </p:nvGrpSpPr>
        <p:grpSpPr>
          <a:xfrm>
            <a:off x="351693" y="3991112"/>
            <a:ext cx="2219121" cy="2224936"/>
            <a:chOff x="351690" y="4056992"/>
            <a:chExt cx="2891766" cy="2253092"/>
          </a:xfrm>
        </p:grpSpPr>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1692" y="4056992"/>
              <a:ext cx="2891764" cy="2253092"/>
            </a:xfrm>
            <a:prstGeom prst="rect">
              <a:avLst/>
            </a:prstGeom>
            <a:ln>
              <a:noFill/>
            </a:ln>
            <a:effectLst>
              <a:outerShdw blurRad="190500" algn="tl" rotWithShape="0">
                <a:srgbClr val="000000">
                  <a:alpha val="70000"/>
                </a:srgbClr>
              </a:outerShdw>
            </a:effectLst>
          </p:spPr>
        </p:pic>
        <p:pic>
          <p:nvPicPr>
            <p:cNvPr id="10" name="Content Placeholder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1690" y="4056992"/>
              <a:ext cx="2891765" cy="1487394"/>
            </a:xfrm>
            <a:prstGeom prst="rect">
              <a:avLst/>
            </a:prstGeom>
            <a:ln>
              <a:noFill/>
            </a:ln>
            <a:effectLst>
              <a:outerShdw blurRad="292100" dist="139700" dir="2700000" algn="tl" rotWithShape="0">
                <a:srgbClr val="333333">
                  <a:alpha val="65000"/>
                </a:srgbClr>
              </a:outerShdw>
            </a:effectLst>
          </p:spPr>
        </p:pic>
      </p:gr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1534" t="3468" r="402" b="4133"/>
          <a:stretch/>
        </p:blipFill>
        <p:spPr>
          <a:xfrm rot="17220000">
            <a:off x="6753197" y="3862281"/>
            <a:ext cx="1862844" cy="2482598"/>
          </a:xfrm>
          <a:prstGeom prst="rect">
            <a:avLst/>
          </a:prstGeom>
        </p:spPr>
      </p:pic>
      <p:pic>
        <p:nvPicPr>
          <p:cNvPr id="8" name="Picture 7"/>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t="9169" b="8187"/>
          <a:stretch/>
        </p:blipFill>
        <p:spPr>
          <a:xfrm>
            <a:off x="4334701" y="4537762"/>
            <a:ext cx="2320981" cy="158263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8" descr="SacklerLogo_bw_goldleavesn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225425"/>
            <a:ext cx="18303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C:\Users\abeaudreault\Google Drive\Communication\Logos\NYAS_aprogramof_CMYK.ep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184150"/>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089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pPr algn="ctr"/>
            <a:r>
              <a:rPr lang="en-US" sz="3600" dirty="0">
                <a:solidFill>
                  <a:srgbClr val="344068"/>
                </a:solidFill>
                <a:latin typeface="Calibri "/>
              </a:rPr>
              <a:t>Team Science Principles </a:t>
            </a:r>
            <a:br>
              <a:rPr lang="en-US" sz="3600" dirty="0">
                <a:solidFill>
                  <a:srgbClr val="344068"/>
                </a:solidFill>
                <a:latin typeface="Calibri "/>
              </a:rPr>
            </a:br>
            <a:r>
              <a:rPr lang="en-US" sz="3600" dirty="0">
                <a:solidFill>
                  <a:srgbClr val="344068"/>
                </a:solidFill>
                <a:latin typeface="Calibri "/>
              </a:rPr>
              <a:t>of Community-Academic </a:t>
            </a:r>
            <a:br>
              <a:rPr lang="en-US" sz="3600" dirty="0">
                <a:solidFill>
                  <a:srgbClr val="344068"/>
                </a:solidFill>
                <a:latin typeface="Calibri "/>
              </a:rPr>
            </a:br>
            <a:r>
              <a:rPr lang="en-US" sz="3600" dirty="0">
                <a:solidFill>
                  <a:srgbClr val="344068"/>
                </a:solidFill>
                <a:latin typeface="Calibri "/>
              </a:rPr>
              <a:t>Research-to-Practice Partnerships</a:t>
            </a:r>
          </a:p>
        </p:txBody>
      </p:sp>
      <p:sp>
        <p:nvSpPr>
          <p:cNvPr id="4" name="Slide Number Placeholder 3"/>
          <p:cNvSpPr>
            <a:spLocks noGrp="1"/>
          </p:cNvSpPr>
          <p:nvPr>
            <p:ph type="sldNum" sz="quarter" idx="12"/>
          </p:nvPr>
        </p:nvSpPr>
        <p:spPr/>
        <p:txBody>
          <a:bodyPr/>
          <a:lstStyle/>
          <a:p>
            <a:fld id="{46ACE207-7526-4C84-96C1-AB393BCA22EA}" type="slidenum">
              <a:rPr lang="en-US" smtClean="0"/>
              <a:t>37</a:t>
            </a:fld>
            <a:endParaRPr lang="en-US"/>
          </a:p>
        </p:txBody>
      </p:sp>
      <p:sp>
        <p:nvSpPr>
          <p:cNvPr id="7" name="Subtitle 6"/>
          <p:cNvSpPr>
            <a:spLocks noGrp="1"/>
          </p:cNvSpPr>
          <p:nvPr>
            <p:ph type="subTitle" idx="1"/>
          </p:nvPr>
        </p:nvSpPr>
        <p:spPr>
          <a:xfrm>
            <a:off x="822960" y="1399032"/>
            <a:ext cx="7543800" cy="1143000"/>
          </a:xfrm>
        </p:spPr>
        <p:txBody>
          <a:bodyPr>
            <a:noAutofit/>
          </a:bodyPr>
          <a:lstStyle/>
          <a:p>
            <a:pPr algn="ctr"/>
            <a:r>
              <a:rPr lang="en-US" sz="4000" b="1" dirty="0">
                <a:solidFill>
                  <a:schemeClr val="accent2"/>
                </a:solidFill>
                <a:effectLst>
                  <a:outerShdw blurRad="38100" dist="38100" dir="2700000" algn="tl">
                    <a:srgbClr val="000000">
                      <a:alpha val="43137"/>
                    </a:srgbClr>
                  </a:outerShdw>
                </a:effectLst>
                <a:latin typeface="Calibri "/>
              </a:rPr>
              <a:t>HOW DID WE DO THIS?</a:t>
            </a:r>
          </a:p>
        </p:txBody>
      </p:sp>
    </p:spTree>
    <p:extLst>
      <p:ext uri="{BB962C8B-B14F-4D97-AF65-F5344CB8AC3E}">
        <p14:creationId xmlns:p14="http://schemas.microsoft.com/office/powerpoint/2010/main" val="170266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ACE207-7526-4C84-96C1-AB393BCA22EA}" type="slidenum">
              <a:rPr lang="en-US" smtClean="0"/>
              <a:t>38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81715729"/>
              </p:ext>
            </p:extLst>
          </p:nvPr>
        </p:nvGraphicFramePr>
        <p:xfrm>
          <a:off x="197209" y="1381707"/>
          <a:ext cx="8795301" cy="4866640"/>
        </p:xfrm>
        <a:graphic>
          <a:graphicData uri="http://schemas.openxmlformats.org/drawingml/2006/table">
            <a:tbl>
              <a:tblPr firstRow="1" bandRow="1">
                <a:tableStyleId>{0660B408-B3CF-4A94-85FC-2B1E0A45F4A2}</a:tableStyleId>
              </a:tblPr>
              <a:tblGrid>
                <a:gridCol w="6691574">
                  <a:extLst>
                    <a:ext uri="{9D8B030D-6E8A-4147-A177-3AD203B41FA5}">
                      <a16:colId xmlns:a16="http://schemas.microsoft.com/office/drawing/2014/main" val="2424395548"/>
                    </a:ext>
                  </a:extLst>
                </a:gridCol>
                <a:gridCol w="1030027">
                  <a:extLst>
                    <a:ext uri="{9D8B030D-6E8A-4147-A177-3AD203B41FA5}">
                      <a16:colId xmlns:a16="http://schemas.microsoft.com/office/drawing/2014/main" val="2471681081"/>
                    </a:ext>
                  </a:extLst>
                </a:gridCol>
                <a:gridCol w="1073700">
                  <a:extLst>
                    <a:ext uri="{9D8B030D-6E8A-4147-A177-3AD203B41FA5}">
                      <a16:colId xmlns:a16="http://schemas.microsoft.com/office/drawing/2014/main" val="2468374760"/>
                    </a:ext>
                  </a:extLst>
                </a:gridCol>
              </a:tblGrid>
              <a:tr h="370840">
                <a:tc>
                  <a:txBody>
                    <a:bodyPr/>
                    <a:lstStyle/>
                    <a:p>
                      <a:r>
                        <a:rPr lang="en-US" sz="1600" b="1" dirty="0"/>
                        <a:t>Project Components</a:t>
                      </a:r>
                    </a:p>
                  </a:txBody>
                  <a:tcPr/>
                </a:tc>
                <a:tc>
                  <a:txBody>
                    <a:bodyPr/>
                    <a:lstStyle/>
                    <a:p>
                      <a:pPr algn="ctr"/>
                      <a:r>
                        <a:rPr lang="en-US" sz="1600" dirty="0"/>
                        <a:t>CAMP2</a:t>
                      </a:r>
                    </a:p>
                  </a:txBody>
                  <a:tcPr/>
                </a:tc>
                <a:tc>
                  <a:txBody>
                    <a:bodyPr/>
                    <a:lstStyle/>
                    <a:p>
                      <a:pPr algn="ctr"/>
                      <a:r>
                        <a:rPr lang="en-US" sz="1600" dirty="0"/>
                        <a:t>SACKLER</a:t>
                      </a:r>
                    </a:p>
                  </a:txBody>
                  <a:tcPr/>
                </a:tc>
                <a:extLst>
                  <a:ext uri="{0D108BD9-81ED-4DB2-BD59-A6C34878D82A}">
                    <a16:rowId xmlns:a16="http://schemas.microsoft.com/office/drawing/2014/main" val="1468804972"/>
                  </a:ext>
                </a:extLst>
              </a:tr>
              <a:tr h="167640">
                <a:tc>
                  <a:txBody>
                    <a:bodyPr/>
                    <a:lstStyle/>
                    <a:p>
                      <a:r>
                        <a:rPr lang="en-US" sz="1600" b="1" i="0" dirty="0"/>
                        <a:t>Study</a:t>
                      </a:r>
                      <a:r>
                        <a:rPr lang="en-US" sz="1600" b="1" i="0" baseline="0" dirty="0"/>
                        <a:t> Design</a:t>
                      </a:r>
                      <a:endParaRPr lang="en-US" sz="1600" b="1" i="0" dirty="0"/>
                    </a:p>
                  </a:txBody>
                  <a:tcPr/>
                </a:tc>
                <a:tc>
                  <a:txBody>
                    <a:bodyPr/>
                    <a:lstStyle/>
                    <a:p>
                      <a:pPr algn="ctr"/>
                      <a:r>
                        <a:rPr lang="en-US" sz="1600" b="1" dirty="0"/>
                        <a:t>RCT</a:t>
                      </a:r>
                    </a:p>
                  </a:txBody>
                  <a:tcPr anchor="ctr"/>
                </a:tc>
                <a:tc>
                  <a:txBody>
                    <a:bodyPr/>
                    <a:lstStyle/>
                    <a:p>
                      <a:pPr algn="ctr"/>
                      <a:r>
                        <a:rPr lang="en-US" sz="1200" b="1" dirty="0"/>
                        <a:t>Observational</a:t>
                      </a:r>
                      <a:r>
                        <a:rPr lang="en-US" sz="1200" b="1" baseline="0" dirty="0"/>
                        <a:t> Cohort</a:t>
                      </a:r>
                      <a:endParaRPr lang="en-US" sz="1200" b="1" dirty="0"/>
                    </a:p>
                  </a:txBody>
                  <a:tcPr anchor="ctr"/>
                </a:tc>
                <a:extLst>
                  <a:ext uri="{0D108BD9-81ED-4DB2-BD59-A6C34878D82A}">
                    <a16:rowId xmlns:a16="http://schemas.microsoft.com/office/drawing/2014/main" val="134600103"/>
                  </a:ext>
                </a:extLst>
              </a:tr>
              <a:tr h="167640">
                <a:tc>
                  <a:txBody>
                    <a:bodyPr/>
                    <a:lstStyle/>
                    <a:p>
                      <a:r>
                        <a:rPr lang="en-US" sz="1600" b="1" i="0" dirty="0"/>
                        <a:t>Start</a:t>
                      </a:r>
                      <a:r>
                        <a:rPr lang="en-US" sz="1600" b="1" i="0" baseline="0" dirty="0"/>
                        <a:t> Year</a:t>
                      </a:r>
                      <a:endParaRPr lang="en-US" sz="1600" b="1" i="0" dirty="0"/>
                    </a:p>
                  </a:txBody>
                  <a:tcPr/>
                </a:tc>
                <a:tc>
                  <a:txBody>
                    <a:bodyPr/>
                    <a:lstStyle/>
                    <a:p>
                      <a:pPr algn="ctr"/>
                      <a:r>
                        <a:rPr lang="en-US" sz="1600" b="1" dirty="0"/>
                        <a:t>2010</a:t>
                      </a:r>
                    </a:p>
                  </a:txBody>
                  <a:tcPr anchor="ctr"/>
                </a:tc>
                <a:tc>
                  <a:txBody>
                    <a:bodyPr/>
                    <a:lstStyle/>
                    <a:p>
                      <a:pPr algn="ctr"/>
                      <a:r>
                        <a:rPr lang="en-US" sz="1600" b="1" dirty="0"/>
                        <a:t>2014</a:t>
                      </a:r>
                    </a:p>
                  </a:txBody>
                  <a:tcPr anchor="ctr"/>
                </a:tc>
                <a:extLst>
                  <a:ext uri="{0D108BD9-81ED-4DB2-BD59-A6C34878D82A}">
                    <a16:rowId xmlns:a16="http://schemas.microsoft.com/office/drawing/2014/main" val="937596476"/>
                  </a:ext>
                </a:extLst>
              </a:tr>
              <a:tr h="152400">
                <a:tc>
                  <a:txBody>
                    <a:bodyPr/>
                    <a:lstStyle/>
                    <a:p>
                      <a:r>
                        <a:rPr lang="en-US" sz="1600" b="1" dirty="0"/>
                        <a:t>Monthly</a:t>
                      </a:r>
                      <a:r>
                        <a:rPr lang="en-US" sz="1600" b="1" baseline="0" dirty="0"/>
                        <a:t> t</a:t>
                      </a:r>
                      <a:r>
                        <a:rPr lang="en-US" sz="1600" b="1" dirty="0"/>
                        <a:t>eam meetings </a:t>
                      </a:r>
                      <a:r>
                        <a:rPr lang="en-US" sz="1600" b="1" i="1" dirty="0"/>
                        <a:t>(alternating</a:t>
                      </a:r>
                      <a:r>
                        <a:rPr lang="en-US" sz="1600" b="1" i="1" baseline="0" dirty="0"/>
                        <a:t> </a:t>
                      </a:r>
                      <a:r>
                        <a:rPr lang="en-US" sz="1600" b="1" i="1" dirty="0"/>
                        <a:t>teleconference &amp; in-person)</a:t>
                      </a:r>
                    </a:p>
                  </a:txBody>
                  <a:tcPr/>
                </a:tc>
                <a:tc>
                  <a:txBody>
                    <a:bodyPr/>
                    <a:lstStyle/>
                    <a:p>
                      <a:pPr algn="ctr"/>
                      <a:r>
                        <a:rPr lang="en-US" sz="1600" b="1" dirty="0"/>
                        <a:t>+</a:t>
                      </a:r>
                    </a:p>
                  </a:txBody>
                  <a:tcPr anchor="ctr"/>
                </a:tc>
                <a:tc>
                  <a:txBody>
                    <a:bodyPr/>
                    <a:lstStyle/>
                    <a:p>
                      <a:pPr algn="ctr"/>
                      <a:r>
                        <a:rPr lang="en-US" sz="1600" b="1" dirty="0"/>
                        <a:t>+</a:t>
                      </a:r>
                    </a:p>
                  </a:txBody>
                  <a:tcPr anchor="ctr"/>
                </a:tc>
                <a:extLst>
                  <a:ext uri="{0D108BD9-81ED-4DB2-BD59-A6C34878D82A}">
                    <a16:rowId xmlns:a16="http://schemas.microsoft.com/office/drawing/2014/main" val="1491626180"/>
                  </a:ext>
                </a:extLst>
              </a:tr>
              <a:tr h="0">
                <a:tc>
                  <a:txBody>
                    <a:bodyPr/>
                    <a:lstStyle/>
                    <a:p>
                      <a:r>
                        <a:rPr lang="en-US" sz="1600" b="1" dirty="0"/>
                        <a:t>Collaborative</a:t>
                      </a:r>
                      <a:r>
                        <a:rPr lang="en-US" sz="1600" b="1" baseline="0" dirty="0"/>
                        <a:t> development and testing of hypothesis </a:t>
                      </a:r>
                      <a:endParaRPr lang="en-US" sz="1600" b="1" dirty="0"/>
                    </a:p>
                  </a:txBody>
                  <a:tcPr/>
                </a:tc>
                <a:tc>
                  <a:txBody>
                    <a:bodyPr/>
                    <a:lstStyle/>
                    <a:p>
                      <a:pPr algn="ctr"/>
                      <a:endParaRPr lang="en-US" sz="1600" b="1" dirty="0"/>
                    </a:p>
                  </a:txBody>
                  <a:tcPr anchor="ctr"/>
                </a:tc>
                <a:tc>
                  <a:txBody>
                    <a:bodyPr/>
                    <a:lstStyle/>
                    <a:p>
                      <a:pPr algn="ctr"/>
                      <a:endParaRPr lang="en-US" sz="1600" b="1" dirty="0"/>
                    </a:p>
                  </a:txBody>
                  <a:tcPr anchor="ctr"/>
                </a:tc>
                <a:extLst>
                  <a:ext uri="{0D108BD9-81ED-4DB2-BD59-A6C34878D82A}">
                    <a16:rowId xmlns:a16="http://schemas.microsoft.com/office/drawing/2014/main" val="2882379314"/>
                  </a:ext>
                </a:extLst>
              </a:tr>
              <a:tr h="152400">
                <a:tc>
                  <a:txBody>
                    <a:bodyPr/>
                    <a:lstStyle/>
                    <a:p>
                      <a:pPr marL="285750" indent="-285750">
                        <a:buFont typeface="Arial" panose="020B0604020202020204" pitchFamily="34" charset="0"/>
                        <a:buChar char="•"/>
                      </a:pPr>
                      <a:r>
                        <a:rPr lang="en-US" sz="1600" dirty="0"/>
                        <a:t>Patient defined measures and study parameters</a:t>
                      </a:r>
                    </a:p>
                  </a:txBody>
                  <a:tcPr/>
                </a:tc>
                <a:tc>
                  <a:txBody>
                    <a:bodyPr/>
                    <a:lstStyle/>
                    <a:p>
                      <a:pPr algn="ctr"/>
                      <a:r>
                        <a:rPr lang="en-US" sz="1600" b="1" dirty="0"/>
                        <a:t>+</a:t>
                      </a:r>
                    </a:p>
                  </a:txBody>
                  <a:tcPr anchor="ctr"/>
                </a:tc>
                <a:tc>
                  <a:txBody>
                    <a:bodyPr/>
                    <a:lstStyle/>
                    <a:p>
                      <a:pPr algn="ctr"/>
                      <a:r>
                        <a:rPr lang="en-US" sz="1600" b="1" dirty="0"/>
                        <a:t>-</a:t>
                      </a:r>
                    </a:p>
                  </a:txBody>
                  <a:tcPr anchor="ctr"/>
                </a:tc>
                <a:extLst>
                  <a:ext uri="{0D108BD9-81ED-4DB2-BD59-A6C34878D82A}">
                    <a16:rowId xmlns:a16="http://schemas.microsoft.com/office/drawing/2014/main" val="2436126815"/>
                  </a:ext>
                </a:extLst>
              </a:tr>
              <a:tr h="304800">
                <a:tc>
                  <a:txBody>
                    <a:bodyPr/>
                    <a:lstStyle/>
                    <a:p>
                      <a:pPr marL="285750" indent="-285750">
                        <a:buFont typeface="Arial" panose="020B0604020202020204" pitchFamily="34" charset="0"/>
                        <a:buChar char="•"/>
                      </a:pPr>
                      <a:r>
                        <a:rPr lang="en-US" sz="1600" dirty="0"/>
                        <a:t>Clinician</a:t>
                      </a:r>
                      <a:r>
                        <a:rPr lang="en-US" sz="1600" baseline="0" dirty="0"/>
                        <a:t> defined study parameters</a:t>
                      </a:r>
                      <a:endParaRPr lang="en-US" sz="1600" dirty="0"/>
                    </a:p>
                  </a:txBody>
                  <a:tcPr/>
                </a:tc>
                <a:tc>
                  <a:txBody>
                    <a:bodyPr/>
                    <a:lstStyle/>
                    <a:p>
                      <a:pPr algn="ctr"/>
                      <a:r>
                        <a:rPr lang="en-US" sz="1600" b="1" dirty="0"/>
                        <a:t>+</a:t>
                      </a:r>
                    </a:p>
                  </a:txBody>
                  <a:tcPr anchor="ctr"/>
                </a:tc>
                <a:tc>
                  <a:txBody>
                    <a:bodyPr/>
                    <a:lstStyle/>
                    <a:p>
                      <a:pPr algn="ctr"/>
                      <a:r>
                        <a:rPr lang="en-US" sz="1600" b="1" dirty="0"/>
                        <a:t>+</a:t>
                      </a:r>
                    </a:p>
                  </a:txBody>
                  <a:tcPr anchor="ctr"/>
                </a:tc>
                <a:extLst>
                  <a:ext uri="{0D108BD9-81ED-4DB2-BD59-A6C34878D82A}">
                    <a16:rowId xmlns:a16="http://schemas.microsoft.com/office/drawing/2014/main" val="2606065082"/>
                  </a:ext>
                </a:extLst>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Stakeholders</a:t>
                      </a:r>
                    </a:p>
                  </a:txBody>
                  <a:tcPr/>
                </a:tc>
                <a:tc>
                  <a:txBody>
                    <a:bodyPr/>
                    <a:lstStyle/>
                    <a:p>
                      <a:pPr algn="ctr"/>
                      <a:endParaRPr lang="en-US" sz="1600" b="1" dirty="0"/>
                    </a:p>
                  </a:txBody>
                  <a:tcPr anchor="ctr"/>
                </a:tc>
                <a:tc>
                  <a:txBody>
                    <a:bodyPr/>
                    <a:lstStyle/>
                    <a:p>
                      <a:pPr algn="ctr"/>
                      <a:endParaRPr lang="en-US" sz="1600" b="1" dirty="0"/>
                    </a:p>
                  </a:txBody>
                  <a:tcPr anchor="ctr"/>
                </a:tc>
                <a:extLst>
                  <a:ext uri="{0D108BD9-81ED-4DB2-BD59-A6C34878D82A}">
                    <a16:rowId xmlns:a16="http://schemas.microsoft.com/office/drawing/2014/main" val="3753692348"/>
                  </a:ext>
                </a:extLst>
              </a:tr>
              <a:tr h="0">
                <a:tc>
                  <a:txBody>
                    <a:bodyPr/>
                    <a:lstStyle/>
                    <a:p>
                      <a:pPr marL="285750" indent="-285750">
                        <a:buFont typeface="Arial" panose="020B0604020202020204" pitchFamily="34" charset="0"/>
                        <a:buChar char="•"/>
                      </a:pPr>
                      <a:r>
                        <a:rPr lang="en-US" sz="1600" dirty="0"/>
                        <a:t>Clinicians</a:t>
                      </a:r>
                    </a:p>
                  </a:txBody>
                  <a:tcPr/>
                </a:tc>
                <a:tc>
                  <a:txBody>
                    <a:bodyPr/>
                    <a:lstStyle/>
                    <a:p>
                      <a:pPr algn="ctr"/>
                      <a:r>
                        <a:rPr lang="en-US" sz="1600" b="1" dirty="0"/>
                        <a:t>+</a:t>
                      </a:r>
                    </a:p>
                  </a:txBody>
                  <a:tcPr anchor="ctr"/>
                </a:tc>
                <a:tc>
                  <a:txBody>
                    <a:bodyPr/>
                    <a:lstStyle/>
                    <a:p>
                      <a:pPr algn="ctr"/>
                      <a:r>
                        <a:rPr lang="en-US" sz="1600" b="1" dirty="0"/>
                        <a:t>+</a:t>
                      </a:r>
                    </a:p>
                  </a:txBody>
                  <a:tcPr anchor="ctr"/>
                </a:tc>
                <a:extLst>
                  <a:ext uri="{0D108BD9-81ED-4DB2-BD59-A6C34878D82A}">
                    <a16:rowId xmlns:a16="http://schemas.microsoft.com/office/drawing/2014/main" val="2840789886"/>
                  </a:ext>
                </a:extLst>
              </a:tr>
              <a:tr h="34290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Academic researchers</a:t>
                      </a:r>
                    </a:p>
                  </a:txBody>
                  <a:tcPr/>
                </a:tc>
                <a:tc>
                  <a:txBody>
                    <a:bodyPr/>
                    <a:lstStyle/>
                    <a:p>
                      <a:pPr algn="ctr"/>
                      <a:r>
                        <a:rPr lang="en-US" sz="1600" b="1" dirty="0"/>
                        <a:t>+</a:t>
                      </a:r>
                    </a:p>
                  </a:txBody>
                  <a:tcPr anchor="ctr"/>
                </a:tc>
                <a:tc>
                  <a:txBody>
                    <a:bodyPr/>
                    <a:lstStyle/>
                    <a:p>
                      <a:pPr algn="ctr"/>
                      <a:r>
                        <a:rPr lang="en-US" sz="1600" b="1" dirty="0"/>
                        <a:t>+</a:t>
                      </a:r>
                    </a:p>
                  </a:txBody>
                  <a:tcPr anchor="ctr"/>
                </a:tc>
                <a:extLst>
                  <a:ext uri="{0D108BD9-81ED-4DB2-BD59-A6C34878D82A}">
                    <a16:rowId xmlns:a16="http://schemas.microsoft.com/office/drawing/2014/main" val="4140793424"/>
                  </a:ext>
                </a:extLst>
              </a:tr>
              <a:tr h="22860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Patients</a:t>
                      </a:r>
                      <a:r>
                        <a:rPr lang="en-US" sz="1600" baseline="0" dirty="0"/>
                        <a:t> and community members</a:t>
                      </a:r>
                      <a:endParaRPr lang="en-US" sz="1600" dirty="0"/>
                    </a:p>
                  </a:txBody>
                  <a:tcPr/>
                </a:tc>
                <a:tc>
                  <a:txBody>
                    <a:bodyPr/>
                    <a:lstStyle/>
                    <a:p>
                      <a:pPr algn="ctr"/>
                      <a:r>
                        <a:rPr lang="en-US" sz="1600" b="1" dirty="0"/>
                        <a:t>+</a:t>
                      </a:r>
                    </a:p>
                  </a:txBody>
                  <a:tcPr anchor="ctr"/>
                </a:tc>
                <a:tc>
                  <a:txBody>
                    <a:bodyPr/>
                    <a:lstStyle/>
                    <a:p>
                      <a:pPr algn="ctr"/>
                      <a:r>
                        <a:rPr lang="en-US" sz="1600" b="1" dirty="0"/>
                        <a:t>-</a:t>
                      </a:r>
                    </a:p>
                  </a:txBody>
                  <a:tcPr anchor="ctr"/>
                </a:tc>
                <a:extLst>
                  <a:ext uri="{0D108BD9-81ED-4DB2-BD59-A6C34878D82A}">
                    <a16:rowId xmlns:a16="http://schemas.microsoft.com/office/drawing/2014/main" val="2186228668"/>
                  </a:ext>
                </a:extLst>
              </a:tr>
              <a:tr h="0">
                <a:tc>
                  <a:txBody>
                    <a:bodyPr/>
                    <a:lstStyle/>
                    <a:p>
                      <a:pPr marL="0" indent="0">
                        <a:buFont typeface="Arial" panose="020B0604020202020204" pitchFamily="34" charset="0"/>
                        <a:buNone/>
                      </a:pPr>
                      <a:r>
                        <a:rPr lang="en-US" sz="1600" b="1" dirty="0"/>
                        <a:t>Data type</a:t>
                      </a:r>
                    </a:p>
                  </a:txBody>
                  <a:tcPr/>
                </a:tc>
                <a:tc>
                  <a:txBody>
                    <a:bodyPr/>
                    <a:lstStyle/>
                    <a:p>
                      <a:pPr algn="ctr"/>
                      <a:endParaRPr lang="en-US" sz="1600" b="1" dirty="0"/>
                    </a:p>
                  </a:txBody>
                  <a:tcPr anchor="ctr"/>
                </a:tc>
                <a:tc>
                  <a:txBody>
                    <a:bodyPr/>
                    <a:lstStyle/>
                    <a:p>
                      <a:pPr algn="ctr"/>
                      <a:endParaRPr lang="en-US" sz="1600" b="1" dirty="0"/>
                    </a:p>
                  </a:txBody>
                  <a:tcPr anchor="ctr"/>
                </a:tc>
                <a:extLst>
                  <a:ext uri="{0D108BD9-81ED-4DB2-BD59-A6C34878D82A}">
                    <a16:rowId xmlns:a16="http://schemas.microsoft.com/office/drawing/2014/main" val="3683532647"/>
                  </a:ext>
                </a:extLst>
              </a:tr>
              <a:tr h="0">
                <a:tc>
                  <a:txBody>
                    <a:bodyPr/>
                    <a:lstStyle/>
                    <a:p>
                      <a:pPr marL="285750" indent="-285750">
                        <a:buFont typeface="Arial" panose="020B0604020202020204" pitchFamily="34" charset="0"/>
                        <a:buChar char="•"/>
                      </a:pPr>
                      <a:r>
                        <a:rPr lang="en-US" sz="1600" dirty="0"/>
                        <a:t>Many patients, few data points available </a:t>
                      </a:r>
                      <a:r>
                        <a:rPr lang="en-US" sz="1600" i="1" dirty="0"/>
                        <a:t>(Big Data)</a:t>
                      </a:r>
                    </a:p>
                  </a:txBody>
                  <a:tcPr/>
                </a:tc>
                <a:tc>
                  <a:txBody>
                    <a:bodyPr/>
                    <a:lstStyle/>
                    <a:p>
                      <a:pPr algn="ctr"/>
                      <a:r>
                        <a:rPr lang="en-US" sz="1600" b="1" dirty="0"/>
                        <a:t>-</a:t>
                      </a:r>
                    </a:p>
                  </a:txBody>
                  <a:tcPr anchor="ctr"/>
                </a:tc>
                <a:tc>
                  <a:txBody>
                    <a:bodyPr/>
                    <a:lstStyle/>
                    <a:p>
                      <a:pPr algn="ctr"/>
                      <a:r>
                        <a:rPr lang="en-US" sz="1600" b="1" dirty="0"/>
                        <a:t>+</a:t>
                      </a:r>
                    </a:p>
                  </a:txBody>
                  <a:tcPr anchor="ctr"/>
                </a:tc>
                <a:extLst>
                  <a:ext uri="{0D108BD9-81ED-4DB2-BD59-A6C34878D82A}">
                    <a16:rowId xmlns:a16="http://schemas.microsoft.com/office/drawing/2014/main" val="867804708"/>
                  </a:ext>
                </a:extLst>
              </a:tr>
              <a:tr h="342900">
                <a:tc>
                  <a:txBody>
                    <a:bodyPr/>
                    <a:lstStyle/>
                    <a:p>
                      <a:pPr marL="285750" indent="-285750">
                        <a:buFont typeface="Arial" panose="020B0604020202020204" pitchFamily="34" charset="0"/>
                        <a:buChar char="•"/>
                      </a:pPr>
                      <a:r>
                        <a:rPr lang="en-US" sz="1600" dirty="0"/>
                        <a:t>Few patients, many clinical</a:t>
                      </a:r>
                      <a:r>
                        <a:rPr lang="en-US" sz="1600" baseline="0" dirty="0"/>
                        <a:t> data points available </a:t>
                      </a:r>
                      <a:r>
                        <a:rPr lang="en-US" sz="1600" i="1" baseline="0" dirty="0"/>
                        <a:t>(Little Data)</a:t>
                      </a:r>
                      <a:endParaRPr lang="en-US" sz="1600" i="1" dirty="0"/>
                    </a:p>
                  </a:txBody>
                  <a:tcPr/>
                </a:tc>
                <a:tc>
                  <a:txBody>
                    <a:bodyPr/>
                    <a:lstStyle/>
                    <a:p>
                      <a:pPr algn="ctr"/>
                      <a:r>
                        <a:rPr lang="en-US" sz="1600" b="1" dirty="0"/>
                        <a:t>+</a:t>
                      </a:r>
                    </a:p>
                  </a:txBody>
                  <a:tcPr anchor="ctr"/>
                </a:tc>
                <a:tc>
                  <a:txBody>
                    <a:bodyPr/>
                    <a:lstStyle/>
                    <a:p>
                      <a:pPr algn="ctr"/>
                      <a:r>
                        <a:rPr lang="en-US" sz="1600" b="1" dirty="0"/>
                        <a:t>-</a:t>
                      </a:r>
                    </a:p>
                  </a:txBody>
                  <a:tcPr anchor="ctr"/>
                </a:tc>
                <a:extLst>
                  <a:ext uri="{0D108BD9-81ED-4DB2-BD59-A6C34878D82A}">
                    <a16:rowId xmlns:a16="http://schemas.microsoft.com/office/drawing/2014/main" val="859120710"/>
                  </a:ext>
                </a:extLst>
              </a:tr>
            </a:tbl>
          </a:graphicData>
        </a:graphic>
      </p:graphicFrame>
      <p:sp>
        <p:nvSpPr>
          <p:cNvPr id="6" name="Title 1"/>
          <p:cNvSpPr>
            <a:spLocks noGrp="1"/>
          </p:cNvSpPr>
          <p:nvPr>
            <p:ph type="title"/>
          </p:nvPr>
        </p:nvSpPr>
        <p:spPr>
          <a:xfrm>
            <a:off x="197208" y="637106"/>
            <a:ext cx="8705491" cy="735140"/>
          </a:xfrm>
        </p:spPr>
        <p:txBody>
          <a:bodyPr>
            <a:normAutofit fontScale="90000"/>
          </a:bodyPr>
          <a:lstStyle/>
          <a:p>
            <a:pPr algn="ctr"/>
            <a:r>
              <a:rPr lang="en-US" sz="4000" b="1" dirty="0">
                <a:solidFill>
                  <a:srgbClr val="1735A3"/>
                </a:solidFill>
                <a:latin typeface="Calibri" panose="020F0502020204030204" pitchFamily="34" charset="0"/>
              </a:rPr>
              <a:t>COMPARISON OF CAMP2 &amp; SACKLER STUDIES</a:t>
            </a:r>
            <a:endParaRPr lang="en-US" sz="4000" dirty="0">
              <a:solidFill>
                <a:srgbClr val="1735A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619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rgbClr val="1735A3"/>
                </a:solidFill>
                <a:latin typeface="+mn-lt"/>
              </a:rPr>
              <a:t>Team Meeting Agenda Template</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b="1" u="sng" dirty="0"/>
              <a:t>TOPIC				PRESENTER </a:t>
            </a:r>
          </a:p>
          <a:p>
            <a:pPr>
              <a:buFont typeface="Wingdings" panose="05000000000000000000" pitchFamily="2" charset="2"/>
              <a:buChar char="Ø"/>
            </a:pPr>
            <a:r>
              <a:rPr lang="en-US" dirty="0"/>
              <a:t>Welcome &amp; Introductions 		Principal Investigator</a:t>
            </a:r>
          </a:p>
          <a:p>
            <a:pPr>
              <a:buFont typeface="Wingdings" panose="05000000000000000000" pitchFamily="2" charset="2"/>
              <a:buChar char="Ø"/>
            </a:pPr>
            <a:r>
              <a:rPr lang="en-US" dirty="0"/>
              <a:t> Progress Update 			Project Manager</a:t>
            </a:r>
          </a:p>
          <a:p>
            <a:pPr lvl="1">
              <a:buFont typeface="Wingdings" panose="05000000000000000000" pitchFamily="2" charset="2"/>
              <a:buChar char="Ø"/>
            </a:pPr>
            <a:r>
              <a:rPr lang="en-US" dirty="0"/>
              <a:t> Site Reports 				Clinicians and Staff</a:t>
            </a:r>
          </a:p>
          <a:p>
            <a:pPr>
              <a:buFont typeface="Wingdings" panose="05000000000000000000" pitchFamily="2" charset="2"/>
              <a:buChar char="Ø"/>
            </a:pPr>
            <a:r>
              <a:rPr lang="en-US" dirty="0"/>
              <a:t> Hand-On Exercise Breakout Session 	All</a:t>
            </a:r>
          </a:p>
          <a:p>
            <a:pPr>
              <a:buFont typeface="Wingdings" panose="05000000000000000000" pitchFamily="2" charset="2"/>
              <a:buChar char="Ø"/>
            </a:pPr>
            <a:r>
              <a:rPr lang="en-US" dirty="0"/>
              <a:t> Case Report 				Clinician Investigator</a:t>
            </a:r>
          </a:p>
          <a:p>
            <a:pPr>
              <a:buFont typeface="Wingdings" panose="05000000000000000000" pitchFamily="2" charset="2"/>
              <a:buChar char="Ø"/>
            </a:pPr>
            <a:r>
              <a:rPr lang="en-US" dirty="0"/>
              <a:t> Literature Update 			Academic Investigator</a:t>
            </a:r>
          </a:p>
          <a:p>
            <a:pPr>
              <a:buFont typeface="Wingdings" panose="05000000000000000000" pitchFamily="2" charset="2"/>
              <a:buChar char="Ø"/>
            </a:pPr>
            <a:r>
              <a:rPr lang="en-US" dirty="0"/>
              <a:t> Dissemination 				All</a:t>
            </a:r>
          </a:p>
          <a:p>
            <a:pPr>
              <a:buFont typeface="Wingdings" panose="05000000000000000000" pitchFamily="2" charset="2"/>
              <a:buChar char="Ø"/>
            </a:pPr>
            <a:r>
              <a:rPr lang="en-US" dirty="0"/>
              <a:t> Next Steps 				Principal Investigator</a:t>
            </a:r>
          </a:p>
          <a:p>
            <a:pPr>
              <a:buFont typeface="Wingdings" panose="05000000000000000000" pitchFamily="2" charset="2"/>
              <a:buChar char="Ø"/>
            </a:pPr>
            <a:r>
              <a:rPr lang="en-US" dirty="0"/>
              <a:t> Wrap Up &amp; Adjourn 			Principal Investigator</a:t>
            </a:r>
          </a:p>
        </p:txBody>
      </p:sp>
      <p:sp>
        <p:nvSpPr>
          <p:cNvPr id="4" name="Slide Number Placeholder 3"/>
          <p:cNvSpPr>
            <a:spLocks noGrp="1"/>
          </p:cNvSpPr>
          <p:nvPr>
            <p:ph type="sldNum" sz="quarter" idx="12"/>
          </p:nvPr>
        </p:nvSpPr>
        <p:spPr/>
        <p:txBody>
          <a:bodyPr/>
          <a:lstStyle/>
          <a:p>
            <a:fld id="{46ACE207-7526-4C84-96C1-AB393BCA22EA}" type="slidenum">
              <a:rPr lang="en-US" smtClean="0"/>
              <a:t>39</a:t>
            </a:fld>
            <a:endParaRPr lang="en-US"/>
          </a:p>
        </p:txBody>
      </p:sp>
      <p:sp>
        <p:nvSpPr>
          <p:cNvPr id="5" name="Rectangle 4"/>
          <p:cNvSpPr/>
          <p:nvPr/>
        </p:nvSpPr>
        <p:spPr>
          <a:xfrm>
            <a:off x="2220587" y="286604"/>
            <a:ext cx="4748544" cy="584775"/>
          </a:xfrm>
          <a:prstGeom prst="rect">
            <a:avLst/>
          </a:prstGeom>
        </p:spPr>
        <p:txBody>
          <a:bodyPr wrap="none">
            <a:spAutoFit/>
          </a:bodyPr>
          <a:lstStyle/>
          <a:p>
            <a:r>
              <a:rPr lang="en-US" sz="3200" b="1" dirty="0">
                <a:solidFill>
                  <a:schemeClr val="accent2">
                    <a:lumMod val="50000"/>
                  </a:schemeClr>
                </a:solidFill>
              </a:rPr>
              <a:t>ENGAGEMENT STRATEGIES</a:t>
            </a:r>
          </a:p>
        </p:txBody>
      </p:sp>
    </p:spTree>
    <p:extLst>
      <p:ext uri="{BB962C8B-B14F-4D97-AF65-F5344CB8AC3E}">
        <p14:creationId xmlns:p14="http://schemas.microsoft.com/office/powerpoint/2010/main" val="234702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90667" y="205855"/>
            <a:ext cx="87439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200" b="1" dirty="0">
                <a:solidFill>
                  <a:srgbClr val="1735A3"/>
                </a:solidFill>
                <a:latin typeface="+mn-lt"/>
                <a:cs typeface="Times New Roman" panose="02020603050405020304" pitchFamily="18" charset="0"/>
              </a:rPr>
              <a:t>BUILDING COMMUNITY-ACADEMIC </a:t>
            </a:r>
          </a:p>
          <a:p>
            <a:pPr algn="ctr" eaLnBrk="1" hangingPunct="1">
              <a:spcBef>
                <a:spcPct val="0"/>
              </a:spcBef>
              <a:buClrTx/>
              <a:buSzTx/>
              <a:buFontTx/>
              <a:buNone/>
            </a:pPr>
            <a:r>
              <a:rPr lang="en-US" altLang="en-US" sz="2200" b="1" dirty="0">
                <a:solidFill>
                  <a:srgbClr val="1735A3"/>
                </a:solidFill>
                <a:latin typeface="+mn-lt"/>
                <a:cs typeface="Times New Roman" panose="02020603050405020304" pitchFamily="18" charset="0"/>
              </a:rPr>
              <a:t>TRANSLATIONAL RESEARCH PARTNERSHIPS</a:t>
            </a:r>
          </a:p>
        </p:txBody>
      </p:sp>
      <p:sp>
        <p:nvSpPr>
          <p:cNvPr id="2" name="Slide Number Placeholder 1"/>
          <p:cNvSpPr>
            <a:spLocks noGrp="1"/>
          </p:cNvSpPr>
          <p:nvPr>
            <p:ph type="sldNum" sz="quarter" idx="12"/>
          </p:nvPr>
        </p:nvSpPr>
        <p:spPr/>
        <p:txBody>
          <a:bodyPr/>
          <a:lstStyle/>
          <a:p>
            <a:fld id="{46ACE207-7526-4C84-96C1-AB393BCA22EA}" type="slidenum">
              <a:rPr lang="en-US" smtClean="0"/>
              <a:t>4</a:t>
            </a:fld>
            <a:endParaRPr lang="en-US"/>
          </a:p>
        </p:txBody>
      </p:sp>
      <p:sp>
        <p:nvSpPr>
          <p:cNvPr id="4" name="TextBox 3"/>
          <p:cNvSpPr txBox="1"/>
          <p:nvPr/>
        </p:nvSpPr>
        <p:spPr>
          <a:xfrm>
            <a:off x="90667" y="6359845"/>
            <a:ext cx="8858024" cy="553998"/>
          </a:xfrm>
          <a:prstGeom prst="rect">
            <a:avLst/>
          </a:prstGeom>
          <a:noFill/>
        </p:spPr>
        <p:txBody>
          <a:bodyPr wrap="square" rtlCol="0">
            <a:spAutoFit/>
          </a:bodyPr>
          <a:lstStyle/>
          <a:p>
            <a:pPr algn="just"/>
            <a:r>
              <a:rPr lang="en-US" sz="1000" baseline="30000" dirty="0"/>
              <a:t>1</a:t>
            </a:r>
            <a:r>
              <a:rPr lang="en-US" sz="1000" dirty="0"/>
              <a:t> N</a:t>
            </a:r>
            <a:r>
              <a:rPr lang="en-US" sz="1000" baseline="30000" dirty="0"/>
              <a:t>2</a:t>
            </a:r>
            <a:r>
              <a:rPr lang="en-US" sz="1000" dirty="0"/>
              <a:t>- Building a Network of Safety Net PBRNS, https://www.pbrn.ahrq.gov/sites/default/files/docs/page/N2.pdf </a:t>
            </a:r>
          </a:p>
          <a:p>
            <a:pPr algn="just"/>
            <a:r>
              <a:rPr lang="en-US" sz="1000" baseline="30000" dirty="0"/>
              <a:t>2</a:t>
            </a:r>
            <a:r>
              <a:rPr lang="en-US" sz="1000" dirty="0"/>
              <a:t> </a:t>
            </a:r>
            <a:r>
              <a:rPr lang="en-US" sz="1000" dirty="0" err="1"/>
              <a:t>Kost</a:t>
            </a:r>
            <a:r>
              <a:rPr lang="en-US" sz="1000" dirty="0"/>
              <a:t>, R.G., Leinberger-Jabari, A., Evering, T.H., Holt, P.R., Neville-Williams, M., Vasquez, K.S., Coller, B.S., Tobin, J.N., </a:t>
            </a:r>
          </a:p>
          <a:p>
            <a:pPr algn="just"/>
            <a:r>
              <a:rPr lang="en-US" sz="1000" dirty="0"/>
              <a:t>“Helping Basic Scientists Engage with Community Partners to Enrich and Accelerate Translational Research.” Academic Medicine. 2017;92(3):374.</a:t>
            </a:r>
          </a:p>
        </p:txBody>
      </p:sp>
      <p:grpSp>
        <p:nvGrpSpPr>
          <p:cNvPr id="14" name="Group 13"/>
          <p:cNvGrpSpPr/>
          <p:nvPr/>
        </p:nvGrpSpPr>
        <p:grpSpPr>
          <a:xfrm>
            <a:off x="4349633" y="2207941"/>
            <a:ext cx="3048871" cy="3210510"/>
            <a:chOff x="4469928" y="3884820"/>
            <a:chExt cx="3048871" cy="3210510"/>
          </a:xfrm>
        </p:grpSpPr>
        <p:sp>
          <p:nvSpPr>
            <p:cNvPr id="7" name="Rectangle 6"/>
            <p:cNvSpPr/>
            <p:nvPr/>
          </p:nvSpPr>
          <p:spPr>
            <a:xfrm>
              <a:off x="4469928" y="5710335"/>
              <a:ext cx="3048871" cy="1384995"/>
            </a:xfrm>
            <a:prstGeom prst="rect">
              <a:avLst/>
            </a:prstGeom>
          </p:spPr>
          <p:txBody>
            <a:bodyPr wrap="square">
              <a:spAutoFit/>
            </a:bodyPr>
            <a:lstStyle/>
            <a:p>
              <a:pPr algn="ctr"/>
              <a:endParaRPr lang="en-US" sz="1400" b="1" i="1" dirty="0"/>
            </a:p>
            <a:p>
              <a:pPr algn="ctr"/>
              <a:endParaRPr lang="en-US" sz="1400" b="1" i="1" dirty="0"/>
            </a:p>
            <a:p>
              <a:pPr algn="ctr"/>
              <a:endParaRPr lang="en-US" sz="1400" b="1" i="1" dirty="0"/>
            </a:p>
            <a:p>
              <a:pPr algn="ctr"/>
              <a:r>
                <a:rPr lang="en-US" sz="1400" b="1" i="1" dirty="0" err="1"/>
                <a:t>CEnR</a:t>
              </a:r>
              <a:r>
                <a:rPr lang="en-US" sz="1400" b="1" i="1" dirty="0"/>
                <a:t>-Navigation Process (</a:t>
              </a:r>
              <a:r>
                <a:rPr lang="en-US" sz="1400" b="1" i="1" dirty="0" err="1"/>
                <a:t>CEnR-Nav</a:t>
              </a:r>
              <a:r>
                <a:rPr lang="en-US" sz="1400" b="1" i="1" dirty="0"/>
                <a:t>)</a:t>
              </a:r>
              <a:r>
                <a:rPr lang="en-US" sz="1400" b="1" i="1" baseline="30000" dirty="0"/>
                <a:t>2</a:t>
              </a:r>
              <a:r>
                <a:rPr lang="en-US" sz="1400" b="1" i="1" dirty="0"/>
                <a:t> </a:t>
              </a:r>
            </a:p>
            <a:p>
              <a:pPr algn="ctr"/>
              <a:r>
                <a:rPr lang="en-US" sz="1400" b="1" i="1" dirty="0"/>
                <a:t>[Investigators and partners </a:t>
              </a:r>
            </a:p>
            <a:p>
              <a:pPr algn="ctr"/>
              <a:r>
                <a:rPr lang="en-US" sz="1400" b="1" i="1" dirty="0"/>
                <a:t>may enter at any stage]</a:t>
              </a:r>
            </a:p>
          </p:txBody>
        </p:sp>
        <p:grpSp>
          <p:nvGrpSpPr>
            <p:cNvPr id="5" name="Group 4"/>
            <p:cNvGrpSpPr/>
            <p:nvPr/>
          </p:nvGrpSpPr>
          <p:grpSpPr>
            <a:xfrm>
              <a:off x="4586515" y="3884820"/>
              <a:ext cx="2815698" cy="2459191"/>
              <a:chOff x="2317261" y="3075221"/>
              <a:chExt cx="4392527" cy="3658108"/>
            </a:xfrm>
          </p:grpSpPr>
          <p:pic>
            <p:nvPicPr>
              <p:cNvPr id="25602" name="Picture 2" descr="image00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17261" y="3075221"/>
                <a:ext cx="4392527" cy="36581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189889" y="5682919"/>
                <a:ext cx="220981" cy="99060"/>
              </a:xfrm>
              <a:prstGeom prst="rect">
                <a:avLst/>
              </a:prstGeom>
              <a:solidFill>
                <a:srgbClr val="B3A2C7"/>
              </a:solidFill>
              <a:ln>
                <a:solidFill>
                  <a:srgbClr val="B3A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extBox 5"/>
          <p:cNvSpPr txBox="1"/>
          <p:nvPr/>
        </p:nvSpPr>
        <p:spPr>
          <a:xfrm>
            <a:off x="100820" y="3955030"/>
            <a:ext cx="4089440" cy="230832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US" b="1" u="sng" dirty="0"/>
              <a:t>ROCKEFELLER = CTSA INFRASTRUCTURE</a:t>
            </a:r>
          </a:p>
          <a:p>
            <a:pPr marL="285750" indent="-285750" algn="just">
              <a:buFont typeface="Arial" panose="020B0604020202020204" pitchFamily="34" charset="0"/>
              <a:buChar char="•"/>
            </a:pPr>
            <a:r>
              <a:rPr lang="en-US" b="1" dirty="0"/>
              <a:t>Laboratory Investigation</a:t>
            </a:r>
          </a:p>
          <a:p>
            <a:pPr marL="285750" indent="-285750" algn="just">
              <a:buFont typeface="Arial" panose="020B0604020202020204" pitchFamily="34" charset="0"/>
              <a:buChar char="•"/>
            </a:pPr>
            <a:r>
              <a:rPr lang="en-US" b="1" dirty="0"/>
              <a:t>Mechanistic Questions</a:t>
            </a:r>
          </a:p>
          <a:p>
            <a:pPr marL="285750" indent="-285750" algn="just">
              <a:buFont typeface="Arial" panose="020B0604020202020204" pitchFamily="34" charset="0"/>
              <a:buChar char="•"/>
            </a:pPr>
            <a:r>
              <a:rPr lang="en-US" b="1" dirty="0"/>
              <a:t>Protocol Navigation </a:t>
            </a:r>
          </a:p>
          <a:p>
            <a:pPr marL="285750" indent="-285750" algn="just">
              <a:buFont typeface="Arial" panose="020B0604020202020204" pitchFamily="34" charset="0"/>
              <a:buChar char="•"/>
            </a:pPr>
            <a:r>
              <a:rPr lang="en-US" b="1" dirty="0"/>
              <a:t>Clinical Scholars</a:t>
            </a:r>
          </a:p>
          <a:p>
            <a:pPr marL="285750" indent="-285750" algn="just">
              <a:buFont typeface="Arial" panose="020B0604020202020204" pitchFamily="34" charset="0"/>
              <a:buChar char="•"/>
            </a:pPr>
            <a:r>
              <a:rPr lang="en-US" b="1" dirty="0"/>
              <a:t>Bioinformatics/ Phenotyping</a:t>
            </a:r>
          </a:p>
          <a:p>
            <a:pPr marL="285750" indent="-285750" algn="just">
              <a:buFont typeface="Arial" panose="020B0604020202020204" pitchFamily="34" charset="0"/>
              <a:buChar char="•"/>
            </a:pPr>
            <a:r>
              <a:rPr lang="en-US" b="1" dirty="0"/>
              <a:t>Disseminating Translational Research Methods</a:t>
            </a:r>
          </a:p>
        </p:txBody>
      </p:sp>
      <p:sp>
        <p:nvSpPr>
          <p:cNvPr id="12" name="TextBox 11"/>
          <p:cNvSpPr txBox="1"/>
          <p:nvPr/>
        </p:nvSpPr>
        <p:spPr>
          <a:xfrm>
            <a:off x="98630" y="1135140"/>
            <a:ext cx="4091630" cy="2308324"/>
          </a:xfrm>
          <a:prstGeom prst="rect">
            <a:avLst/>
          </a:prstGeom>
          <a:solidFill>
            <a:schemeClr val="accent5">
              <a:lumMod val="20000"/>
              <a:lumOff val="80000"/>
            </a:schemeClr>
          </a:solidFill>
          <a:ln>
            <a:solidFill>
              <a:schemeClr val="accent5"/>
            </a:solidFill>
          </a:ln>
        </p:spPr>
        <p:txBody>
          <a:bodyPr wrap="square" rtlCol="0">
            <a:spAutoFit/>
          </a:bodyPr>
          <a:lstStyle/>
          <a:p>
            <a:r>
              <a:rPr lang="en-US" b="1" u="sng" dirty="0"/>
              <a:t>CDN/N</a:t>
            </a:r>
            <a:r>
              <a:rPr lang="en-US" b="1" u="sng" baseline="30000" dirty="0"/>
              <a:t>2</a:t>
            </a:r>
            <a:r>
              <a:rPr lang="en-US" b="1" u="sng" dirty="0"/>
              <a:t> = PBRN INFRASTRUCTURE</a:t>
            </a:r>
            <a:r>
              <a:rPr lang="en-US" b="1" u="sng" baseline="30000" dirty="0"/>
              <a:t>1</a:t>
            </a:r>
          </a:p>
          <a:p>
            <a:pPr marL="285750" indent="-285750" algn="just">
              <a:buFont typeface="Arial" panose="020B0604020202020204" pitchFamily="34" charset="0"/>
              <a:buChar char="•"/>
            </a:pPr>
            <a:r>
              <a:rPr lang="en-US" b="1" dirty="0"/>
              <a:t>Quality Improvement</a:t>
            </a:r>
          </a:p>
          <a:p>
            <a:pPr marL="285750" indent="-285750" algn="just">
              <a:buFont typeface="Arial" panose="020B0604020202020204" pitchFamily="34" charset="0"/>
              <a:buChar char="•"/>
            </a:pPr>
            <a:r>
              <a:rPr lang="en-US" b="1" dirty="0"/>
              <a:t>Clinical Outcomes</a:t>
            </a:r>
          </a:p>
          <a:p>
            <a:pPr marL="285750" indent="-285750" algn="just">
              <a:buFont typeface="Arial" panose="020B0604020202020204" pitchFamily="34" charset="0"/>
              <a:buChar char="•"/>
            </a:pPr>
            <a:r>
              <a:rPr lang="en-US" b="1" dirty="0"/>
              <a:t>Comparative Effectiveness Research</a:t>
            </a:r>
          </a:p>
          <a:p>
            <a:pPr marL="285750" indent="-285750" algn="just">
              <a:buFont typeface="Arial" panose="020B0604020202020204" pitchFamily="34" charset="0"/>
              <a:buChar char="•"/>
            </a:pPr>
            <a:r>
              <a:rPr lang="en-US" b="1" dirty="0"/>
              <a:t>Training Clinician Investigators</a:t>
            </a:r>
          </a:p>
          <a:p>
            <a:pPr marL="285750" indent="-285750" algn="just">
              <a:buFont typeface="Arial" panose="020B0604020202020204" pitchFamily="34" charset="0"/>
              <a:buChar char="•"/>
            </a:pPr>
            <a:r>
              <a:rPr lang="en-US" b="1" dirty="0"/>
              <a:t>Implementation Science</a:t>
            </a:r>
          </a:p>
          <a:p>
            <a:pPr marL="285750" indent="-285750" algn="just">
              <a:buFont typeface="Arial" panose="020B0604020202020204" pitchFamily="34" charset="0"/>
              <a:buChar char="•"/>
            </a:pPr>
            <a:r>
              <a:rPr lang="en-US" b="1" dirty="0"/>
              <a:t>Disseminating Methods &amp; Clinical Outcomes Results</a:t>
            </a:r>
          </a:p>
        </p:txBody>
      </p:sp>
      <p:sp>
        <p:nvSpPr>
          <p:cNvPr id="13" name="TextBox 12"/>
          <p:cNvSpPr txBox="1"/>
          <p:nvPr/>
        </p:nvSpPr>
        <p:spPr>
          <a:xfrm>
            <a:off x="1854497" y="3236683"/>
            <a:ext cx="503664" cy="861774"/>
          </a:xfrm>
          <a:prstGeom prst="rect">
            <a:avLst/>
          </a:prstGeom>
          <a:noFill/>
        </p:spPr>
        <p:txBody>
          <a:bodyPr wrap="none" rtlCol="0">
            <a:spAutoFit/>
          </a:bodyPr>
          <a:lstStyle/>
          <a:p>
            <a:r>
              <a:rPr lang="en-US" sz="5000" b="1" dirty="0">
                <a:solidFill>
                  <a:srgbClr val="1735A3"/>
                </a:solidFill>
              </a:rPr>
              <a:t>+</a:t>
            </a:r>
          </a:p>
        </p:txBody>
      </p:sp>
      <p:sp>
        <p:nvSpPr>
          <p:cNvPr id="15" name="TextBox 14"/>
          <p:cNvSpPr txBox="1"/>
          <p:nvPr/>
        </p:nvSpPr>
        <p:spPr>
          <a:xfrm>
            <a:off x="7659922" y="2126468"/>
            <a:ext cx="1389163" cy="2862322"/>
          </a:xfrm>
          <a:prstGeom prst="rect">
            <a:avLst/>
          </a:prstGeom>
          <a:solidFill>
            <a:schemeClr val="tx2">
              <a:lumMod val="20000"/>
              <a:lumOff val="80000"/>
            </a:schemeClr>
          </a:solidFill>
          <a:ln w="12700">
            <a:solidFill>
              <a:schemeClr val="tx1"/>
            </a:solidFill>
          </a:ln>
        </p:spPr>
        <p:txBody>
          <a:bodyPr wrap="none" rtlCol="0">
            <a:spAutoFit/>
          </a:bodyPr>
          <a:lstStyle/>
          <a:p>
            <a:pPr algn="ctr"/>
            <a:r>
              <a:rPr lang="en-US" sz="3600" b="1" dirty="0">
                <a:solidFill>
                  <a:srgbClr val="7030A0"/>
                </a:solidFill>
              </a:rPr>
              <a:t>CE</a:t>
            </a:r>
          </a:p>
          <a:p>
            <a:pPr algn="ctr"/>
            <a:r>
              <a:rPr lang="en-US" sz="3600" b="1" dirty="0" err="1">
                <a:solidFill>
                  <a:srgbClr val="7030A0"/>
                </a:solidFill>
              </a:rPr>
              <a:t>CEnR</a:t>
            </a:r>
            <a:endParaRPr lang="en-US" sz="3600" b="1" dirty="0">
              <a:solidFill>
                <a:srgbClr val="7030A0"/>
              </a:solidFill>
            </a:endParaRPr>
          </a:p>
          <a:p>
            <a:pPr lvl="0" algn="ctr"/>
            <a:endParaRPr lang="en-US" b="1" u="sng" dirty="0">
              <a:solidFill>
                <a:prstClr val="black"/>
              </a:solidFill>
            </a:endParaRPr>
          </a:p>
          <a:p>
            <a:pPr lvl="0" algn="ctr"/>
            <a:r>
              <a:rPr lang="en-US" b="1" u="sng" dirty="0">
                <a:solidFill>
                  <a:prstClr val="black"/>
                </a:solidFill>
              </a:rPr>
              <a:t>CER/PCOR</a:t>
            </a:r>
          </a:p>
          <a:p>
            <a:pPr lvl="0" algn="ctr"/>
            <a:r>
              <a:rPr lang="en-US" dirty="0">
                <a:solidFill>
                  <a:prstClr val="black"/>
                </a:solidFill>
              </a:rPr>
              <a:t>+</a:t>
            </a:r>
          </a:p>
          <a:p>
            <a:pPr lvl="0" algn="ctr"/>
            <a:r>
              <a:rPr lang="en-US" b="1" u="sng" dirty="0">
                <a:solidFill>
                  <a:prstClr val="black"/>
                </a:solidFill>
              </a:rPr>
              <a:t>Embedded </a:t>
            </a:r>
          </a:p>
          <a:p>
            <a:pPr lvl="0" algn="ctr"/>
            <a:r>
              <a:rPr lang="en-US" b="1" u="sng" dirty="0">
                <a:solidFill>
                  <a:prstClr val="black"/>
                </a:solidFill>
              </a:rPr>
              <a:t>Mechanistic </a:t>
            </a:r>
          </a:p>
          <a:p>
            <a:pPr lvl="0" algn="ctr"/>
            <a:r>
              <a:rPr lang="en-US" b="1" u="sng" dirty="0">
                <a:solidFill>
                  <a:prstClr val="black"/>
                </a:solidFill>
              </a:rPr>
              <a:t>Studies</a:t>
            </a:r>
            <a:endParaRPr lang="en-US" sz="3600" b="1" u="sng" dirty="0">
              <a:solidFill>
                <a:srgbClr val="7030A0"/>
              </a:solidFill>
            </a:endParaRPr>
          </a:p>
        </p:txBody>
      </p:sp>
      <p:sp>
        <p:nvSpPr>
          <p:cNvPr id="20" name="TextBox 19"/>
          <p:cNvSpPr txBox="1"/>
          <p:nvPr/>
        </p:nvSpPr>
        <p:spPr>
          <a:xfrm>
            <a:off x="7241562" y="3098393"/>
            <a:ext cx="503664" cy="861774"/>
          </a:xfrm>
          <a:prstGeom prst="rect">
            <a:avLst/>
          </a:prstGeom>
          <a:noFill/>
        </p:spPr>
        <p:txBody>
          <a:bodyPr wrap="none" rtlCol="0">
            <a:spAutoFit/>
          </a:bodyPr>
          <a:lstStyle/>
          <a:p>
            <a:r>
              <a:rPr lang="en-US" sz="5000" b="1" dirty="0">
                <a:solidFill>
                  <a:srgbClr val="1735A3"/>
                </a:solidFill>
              </a:rPr>
              <a:t>=</a:t>
            </a:r>
          </a:p>
        </p:txBody>
      </p:sp>
      <p:sp>
        <p:nvSpPr>
          <p:cNvPr id="9" name="Right Arrow 8"/>
          <p:cNvSpPr/>
          <p:nvPr/>
        </p:nvSpPr>
        <p:spPr>
          <a:xfrm rot="3251715">
            <a:off x="4058564" y="2540020"/>
            <a:ext cx="387467"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8384954">
            <a:off x="4076213" y="4377848"/>
            <a:ext cx="387467"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6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p:bldP spid="15" grpId="0" animBg="1"/>
      <p:bldP spid="20" grpId="0"/>
      <p:bldP spid="9"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762000"/>
            <a:ext cx="8534400" cy="1066800"/>
          </a:xfrm>
        </p:spPr>
        <p:txBody>
          <a:bodyPr>
            <a:noAutofit/>
          </a:bodyPr>
          <a:lstStyle/>
          <a:p>
            <a:pPr algn="ctr">
              <a:spcAft>
                <a:spcPts val="0"/>
              </a:spcAft>
            </a:pPr>
            <a:r>
              <a:rPr lang="en-US" sz="4000" b="1" dirty="0">
                <a:solidFill>
                  <a:srgbClr val="1735A3"/>
                </a:solidFill>
                <a:latin typeface="+mn-lt"/>
              </a:rPr>
              <a:t>Sample Breakout:</a:t>
            </a:r>
            <a:br>
              <a:rPr lang="en-US" sz="4000" b="1" dirty="0">
                <a:solidFill>
                  <a:srgbClr val="1735A3"/>
                </a:solidFill>
                <a:latin typeface="+mn-lt"/>
              </a:rPr>
            </a:br>
            <a:r>
              <a:rPr lang="en-US" sz="4000" b="1" dirty="0">
                <a:solidFill>
                  <a:srgbClr val="1735A3"/>
                </a:solidFill>
                <a:latin typeface="+mn-lt"/>
              </a:rPr>
              <a:t>Collaborative Grant Writing Activity</a:t>
            </a:r>
          </a:p>
        </p:txBody>
      </p:sp>
      <p:sp>
        <p:nvSpPr>
          <p:cNvPr id="3" name="Subtitle 2"/>
          <p:cNvSpPr>
            <a:spLocks noGrp="1"/>
          </p:cNvSpPr>
          <p:nvPr>
            <p:ph type="subTitle" idx="1"/>
          </p:nvPr>
        </p:nvSpPr>
        <p:spPr>
          <a:xfrm>
            <a:off x="228600" y="2200894"/>
            <a:ext cx="2057400" cy="3886200"/>
          </a:xfrm>
          <a:solidFill>
            <a:schemeClr val="accent6">
              <a:lumMod val="20000"/>
              <a:lumOff val="80000"/>
            </a:schemeClr>
          </a:solidFill>
          <a:ln>
            <a:solidFill>
              <a:schemeClr val="accent1">
                <a:lumMod val="75000"/>
              </a:schemeClr>
            </a:solidFill>
          </a:ln>
        </p:spPr>
        <p:txBody>
          <a:bodyPr/>
          <a:lstStyle/>
          <a:p>
            <a:pPr algn="ctr"/>
            <a:r>
              <a:rPr lang="en-US" sz="3200" cap="none" dirty="0">
                <a:solidFill>
                  <a:schemeClr val="tx1"/>
                </a:solidFill>
                <a:latin typeface="+mn-lt"/>
              </a:rPr>
              <a:t>Group </a:t>
            </a:r>
            <a:r>
              <a:rPr lang="en-US" sz="3200" dirty="0">
                <a:solidFill>
                  <a:schemeClr val="tx1"/>
                </a:solidFill>
                <a:latin typeface="+mn-lt"/>
              </a:rPr>
              <a:t>1:</a:t>
            </a:r>
          </a:p>
          <a:p>
            <a:pPr>
              <a:spcBef>
                <a:spcPts val="0"/>
              </a:spcBef>
              <a:spcAft>
                <a:spcPts val="0"/>
              </a:spcAft>
            </a:pPr>
            <a:endParaRPr lang="en-US" sz="2600" dirty="0">
              <a:solidFill>
                <a:schemeClr val="tx1"/>
              </a:solidFill>
              <a:latin typeface="+mn-lt"/>
            </a:endParaRPr>
          </a:p>
          <a:p>
            <a:pPr algn="ctr"/>
            <a:r>
              <a:rPr lang="en-US" sz="2000" cap="none" spc="0" dirty="0">
                <a:solidFill>
                  <a:schemeClr val="tx1"/>
                </a:solidFill>
                <a:latin typeface="+mn-lt"/>
              </a:rPr>
              <a:t>Creating Meaningful Patient Engagement In Planning The Study Design And Protocol</a:t>
            </a:r>
          </a:p>
        </p:txBody>
      </p:sp>
      <p:sp>
        <p:nvSpPr>
          <p:cNvPr id="6" name="Subtitle 2"/>
          <p:cNvSpPr txBox="1">
            <a:spLocks/>
          </p:cNvSpPr>
          <p:nvPr/>
        </p:nvSpPr>
        <p:spPr bwMode="auto">
          <a:xfrm>
            <a:off x="2438400" y="2200894"/>
            <a:ext cx="2057400" cy="3877340"/>
          </a:xfrm>
          <a:prstGeom prst="rect">
            <a:avLst/>
          </a:prstGeom>
          <a:solidFill>
            <a:schemeClr val="accent5"/>
          </a:solidFill>
          <a:ln w="9525">
            <a:solidFill>
              <a:schemeClr val="accent1">
                <a:lumMod val="75000"/>
              </a:schemeClr>
            </a:solidFill>
            <a:miter lim="800000"/>
            <a:headEnd/>
            <a:tailEnd/>
          </a:ln>
          <a:extLst/>
        </p:spPr>
        <p:txBody>
          <a:bodyPr vert="horz" wrap="square" lIns="91411" tIns="45705" rIns="91411" bIns="45705"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056" indent="0" algn="ctr" rtl="0" eaLnBrk="0" fontAlgn="base" hangingPunct="0">
              <a:spcBef>
                <a:spcPct val="20000"/>
              </a:spcBef>
              <a:spcAft>
                <a:spcPct val="0"/>
              </a:spcAft>
              <a:buNone/>
              <a:defRPr sz="2800">
                <a:solidFill>
                  <a:schemeClr val="tx1"/>
                </a:solidFill>
                <a:latin typeface="+mn-lt"/>
              </a:defRPr>
            </a:lvl2pPr>
            <a:lvl3pPr marL="914110" indent="0" algn="ctr" rtl="0" eaLnBrk="0" fontAlgn="base" hangingPunct="0">
              <a:spcBef>
                <a:spcPct val="20000"/>
              </a:spcBef>
              <a:spcAft>
                <a:spcPct val="0"/>
              </a:spcAft>
              <a:buNone/>
              <a:defRPr sz="2400">
                <a:solidFill>
                  <a:schemeClr val="tx1"/>
                </a:solidFill>
                <a:latin typeface="+mn-lt"/>
              </a:defRPr>
            </a:lvl3pPr>
            <a:lvl4pPr marL="1371165" indent="0" algn="ctr" rtl="0" eaLnBrk="0" fontAlgn="base" hangingPunct="0">
              <a:spcBef>
                <a:spcPct val="20000"/>
              </a:spcBef>
              <a:spcAft>
                <a:spcPct val="0"/>
              </a:spcAft>
              <a:buNone/>
              <a:defRPr sz="2000">
                <a:solidFill>
                  <a:schemeClr val="tx1"/>
                </a:solidFill>
                <a:latin typeface="+mn-lt"/>
              </a:defRPr>
            </a:lvl4pPr>
            <a:lvl5pPr marL="1828219" indent="0" algn="ctr" rtl="0" eaLnBrk="0" fontAlgn="base" hangingPunct="0">
              <a:spcBef>
                <a:spcPct val="20000"/>
              </a:spcBef>
              <a:spcAft>
                <a:spcPct val="0"/>
              </a:spcAft>
              <a:buNone/>
              <a:defRPr sz="2000">
                <a:solidFill>
                  <a:schemeClr val="tx1"/>
                </a:solidFill>
                <a:latin typeface="+mn-lt"/>
              </a:defRPr>
            </a:lvl5pPr>
            <a:lvl6pPr marL="2285274" indent="0" algn="ctr" rtl="0" fontAlgn="base">
              <a:spcBef>
                <a:spcPct val="20000"/>
              </a:spcBef>
              <a:spcAft>
                <a:spcPct val="0"/>
              </a:spcAft>
              <a:buNone/>
              <a:defRPr sz="2000">
                <a:solidFill>
                  <a:schemeClr val="tx1"/>
                </a:solidFill>
                <a:latin typeface="+mn-lt"/>
              </a:defRPr>
            </a:lvl6pPr>
            <a:lvl7pPr marL="2742330" indent="0" algn="ctr" rtl="0" fontAlgn="base">
              <a:spcBef>
                <a:spcPct val="20000"/>
              </a:spcBef>
              <a:spcAft>
                <a:spcPct val="0"/>
              </a:spcAft>
              <a:buNone/>
              <a:defRPr sz="2000">
                <a:solidFill>
                  <a:schemeClr val="tx1"/>
                </a:solidFill>
                <a:latin typeface="+mn-lt"/>
              </a:defRPr>
            </a:lvl7pPr>
            <a:lvl8pPr marL="3199383" indent="0" algn="ctr" rtl="0" fontAlgn="base">
              <a:spcBef>
                <a:spcPct val="20000"/>
              </a:spcBef>
              <a:spcAft>
                <a:spcPct val="0"/>
              </a:spcAft>
              <a:buNone/>
              <a:defRPr sz="2000">
                <a:solidFill>
                  <a:schemeClr val="tx1"/>
                </a:solidFill>
                <a:latin typeface="+mn-lt"/>
              </a:defRPr>
            </a:lvl8pPr>
            <a:lvl9pPr marL="3656439" indent="0" algn="ctr" rtl="0" fontAlgn="base">
              <a:spcBef>
                <a:spcPct val="20000"/>
              </a:spcBef>
              <a:spcAft>
                <a:spcPct val="0"/>
              </a:spcAft>
              <a:buNone/>
              <a:defRPr sz="2000">
                <a:solidFill>
                  <a:schemeClr val="tx1"/>
                </a:solidFill>
                <a:latin typeface="+mn-lt"/>
              </a:defRPr>
            </a:lvl9pPr>
          </a:lstStyle>
          <a:p>
            <a:r>
              <a:rPr lang="en-US" kern="0" dirty="0"/>
              <a:t>Group 2:</a:t>
            </a:r>
          </a:p>
          <a:p>
            <a:endParaRPr lang="en-US" sz="2600" kern="0" dirty="0"/>
          </a:p>
          <a:p>
            <a:r>
              <a:rPr lang="en-US" sz="2000" kern="0" dirty="0"/>
              <a:t>Patient Recruitment and Baseline Assessments</a:t>
            </a:r>
          </a:p>
        </p:txBody>
      </p:sp>
      <p:sp>
        <p:nvSpPr>
          <p:cNvPr id="7" name="Subtitle 2"/>
          <p:cNvSpPr txBox="1">
            <a:spLocks/>
          </p:cNvSpPr>
          <p:nvPr/>
        </p:nvSpPr>
        <p:spPr bwMode="auto">
          <a:xfrm>
            <a:off x="4648200" y="2200894"/>
            <a:ext cx="2057400" cy="3877340"/>
          </a:xfrm>
          <a:prstGeom prst="rect">
            <a:avLst/>
          </a:prstGeom>
          <a:solidFill>
            <a:srgbClr val="CCFF99"/>
          </a:solidFill>
          <a:ln w="9525">
            <a:solidFill>
              <a:schemeClr val="accent1">
                <a:lumMod val="75000"/>
              </a:schemeClr>
            </a:solidFill>
            <a:miter lim="800000"/>
            <a:headEnd/>
            <a:tailEnd/>
          </a:ln>
          <a:extLst/>
        </p:spPr>
        <p:txBody>
          <a:bodyPr vert="horz" wrap="square" lIns="91411" tIns="45705" rIns="91411" bIns="45705"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056" indent="0" algn="ctr" rtl="0" eaLnBrk="0" fontAlgn="base" hangingPunct="0">
              <a:spcBef>
                <a:spcPct val="20000"/>
              </a:spcBef>
              <a:spcAft>
                <a:spcPct val="0"/>
              </a:spcAft>
              <a:buNone/>
              <a:defRPr sz="2800">
                <a:solidFill>
                  <a:schemeClr val="tx1"/>
                </a:solidFill>
                <a:latin typeface="+mn-lt"/>
              </a:defRPr>
            </a:lvl2pPr>
            <a:lvl3pPr marL="914110" indent="0" algn="ctr" rtl="0" eaLnBrk="0" fontAlgn="base" hangingPunct="0">
              <a:spcBef>
                <a:spcPct val="20000"/>
              </a:spcBef>
              <a:spcAft>
                <a:spcPct val="0"/>
              </a:spcAft>
              <a:buNone/>
              <a:defRPr sz="2400">
                <a:solidFill>
                  <a:schemeClr val="tx1"/>
                </a:solidFill>
                <a:latin typeface="+mn-lt"/>
              </a:defRPr>
            </a:lvl3pPr>
            <a:lvl4pPr marL="1371165" indent="0" algn="ctr" rtl="0" eaLnBrk="0" fontAlgn="base" hangingPunct="0">
              <a:spcBef>
                <a:spcPct val="20000"/>
              </a:spcBef>
              <a:spcAft>
                <a:spcPct val="0"/>
              </a:spcAft>
              <a:buNone/>
              <a:defRPr sz="2000">
                <a:solidFill>
                  <a:schemeClr val="tx1"/>
                </a:solidFill>
                <a:latin typeface="+mn-lt"/>
              </a:defRPr>
            </a:lvl4pPr>
            <a:lvl5pPr marL="1828219" indent="0" algn="ctr" rtl="0" eaLnBrk="0" fontAlgn="base" hangingPunct="0">
              <a:spcBef>
                <a:spcPct val="20000"/>
              </a:spcBef>
              <a:spcAft>
                <a:spcPct val="0"/>
              </a:spcAft>
              <a:buNone/>
              <a:defRPr sz="2000">
                <a:solidFill>
                  <a:schemeClr val="tx1"/>
                </a:solidFill>
                <a:latin typeface="+mn-lt"/>
              </a:defRPr>
            </a:lvl5pPr>
            <a:lvl6pPr marL="2285274" indent="0" algn="ctr" rtl="0" fontAlgn="base">
              <a:spcBef>
                <a:spcPct val="20000"/>
              </a:spcBef>
              <a:spcAft>
                <a:spcPct val="0"/>
              </a:spcAft>
              <a:buNone/>
              <a:defRPr sz="2000">
                <a:solidFill>
                  <a:schemeClr val="tx1"/>
                </a:solidFill>
                <a:latin typeface="+mn-lt"/>
              </a:defRPr>
            </a:lvl6pPr>
            <a:lvl7pPr marL="2742330" indent="0" algn="ctr" rtl="0" fontAlgn="base">
              <a:spcBef>
                <a:spcPct val="20000"/>
              </a:spcBef>
              <a:spcAft>
                <a:spcPct val="0"/>
              </a:spcAft>
              <a:buNone/>
              <a:defRPr sz="2000">
                <a:solidFill>
                  <a:schemeClr val="tx1"/>
                </a:solidFill>
                <a:latin typeface="+mn-lt"/>
              </a:defRPr>
            </a:lvl7pPr>
            <a:lvl8pPr marL="3199383" indent="0" algn="ctr" rtl="0" fontAlgn="base">
              <a:spcBef>
                <a:spcPct val="20000"/>
              </a:spcBef>
              <a:spcAft>
                <a:spcPct val="0"/>
              </a:spcAft>
              <a:buNone/>
              <a:defRPr sz="2000">
                <a:solidFill>
                  <a:schemeClr val="tx1"/>
                </a:solidFill>
                <a:latin typeface="+mn-lt"/>
              </a:defRPr>
            </a:lvl8pPr>
            <a:lvl9pPr marL="3656439" indent="0" algn="ctr" rtl="0" fontAlgn="base">
              <a:spcBef>
                <a:spcPct val="20000"/>
              </a:spcBef>
              <a:spcAft>
                <a:spcPct val="0"/>
              </a:spcAft>
              <a:buNone/>
              <a:defRPr sz="2000">
                <a:solidFill>
                  <a:schemeClr val="tx1"/>
                </a:solidFill>
                <a:latin typeface="+mn-lt"/>
              </a:defRPr>
            </a:lvl9pPr>
          </a:lstStyle>
          <a:p>
            <a:r>
              <a:rPr lang="en-US" kern="0" dirty="0"/>
              <a:t>Group 3:</a:t>
            </a:r>
          </a:p>
          <a:p>
            <a:endParaRPr lang="en-US" sz="2600" kern="0" dirty="0"/>
          </a:p>
          <a:p>
            <a:r>
              <a:rPr lang="en-US" sz="2000" kern="0" dirty="0"/>
              <a:t>Incorporating patient needs in the methodology</a:t>
            </a:r>
          </a:p>
        </p:txBody>
      </p:sp>
      <p:sp>
        <p:nvSpPr>
          <p:cNvPr id="11" name="Subtitle 2"/>
          <p:cNvSpPr txBox="1">
            <a:spLocks/>
          </p:cNvSpPr>
          <p:nvPr/>
        </p:nvSpPr>
        <p:spPr bwMode="auto">
          <a:xfrm>
            <a:off x="6858000" y="2200894"/>
            <a:ext cx="2057400" cy="3877340"/>
          </a:xfrm>
          <a:prstGeom prst="rect">
            <a:avLst/>
          </a:prstGeom>
          <a:solidFill>
            <a:srgbClr val="FFFFCC"/>
          </a:solidFill>
          <a:ln w="9525">
            <a:solidFill>
              <a:schemeClr val="accent1">
                <a:lumMod val="75000"/>
              </a:schemeClr>
            </a:solidFill>
            <a:miter lim="800000"/>
            <a:headEnd/>
            <a:tailEnd/>
          </a:ln>
          <a:extLst/>
        </p:spPr>
        <p:txBody>
          <a:bodyPr vert="horz" wrap="square" lIns="91411" tIns="45705" rIns="91411" bIns="45705"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056" indent="0" algn="ctr" rtl="0" eaLnBrk="0" fontAlgn="base" hangingPunct="0">
              <a:spcBef>
                <a:spcPct val="20000"/>
              </a:spcBef>
              <a:spcAft>
                <a:spcPct val="0"/>
              </a:spcAft>
              <a:buNone/>
              <a:defRPr sz="2800">
                <a:solidFill>
                  <a:schemeClr val="tx1"/>
                </a:solidFill>
                <a:latin typeface="+mn-lt"/>
              </a:defRPr>
            </a:lvl2pPr>
            <a:lvl3pPr marL="914110" indent="0" algn="ctr" rtl="0" eaLnBrk="0" fontAlgn="base" hangingPunct="0">
              <a:spcBef>
                <a:spcPct val="20000"/>
              </a:spcBef>
              <a:spcAft>
                <a:spcPct val="0"/>
              </a:spcAft>
              <a:buNone/>
              <a:defRPr sz="2400">
                <a:solidFill>
                  <a:schemeClr val="tx1"/>
                </a:solidFill>
                <a:latin typeface="+mn-lt"/>
              </a:defRPr>
            </a:lvl3pPr>
            <a:lvl4pPr marL="1371165" indent="0" algn="ctr" rtl="0" eaLnBrk="0" fontAlgn="base" hangingPunct="0">
              <a:spcBef>
                <a:spcPct val="20000"/>
              </a:spcBef>
              <a:spcAft>
                <a:spcPct val="0"/>
              </a:spcAft>
              <a:buNone/>
              <a:defRPr sz="2000">
                <a:solidFill>
                  <a:schemeClr val="tx1"/>
                </a:solidFill>
                <a:latin typeface="+mn-lt"/>
              </a:defRPr>
            </a:lvl4pPr>
            <a:lvl5pPr marL="1828219" indent="0" algn="ctr" rtl="0" eaLnBrk="0" fontAlgn="base" hangingPunct="0">
              <a:spcBef>
                <a:spcPct val="20000"/>
              </a:spcBef>
              <a:spcAft>
                <a:spcPct val="0"/>
              </a:spcAft>
              <a:buNone/>
              <a:defRPr sz="2000">
                <a:solidFill>
                  <a:schemeClr val="tx1"/>
                </a:solidFill>
                <a:latin typeface="+mn-lt"/>
              </a:defRPr>
            </a:lvl5pPr>
            <a:lvl6pPr marL="2285274" indent="0" algn="ctr" rtl="0" fontAlgn="base">
              <a:spcBef>
                <a:spcPct val="20000"/>
              </a:spcBef>
              <a:spcAft>
                <a:spcPct val="0"/>
              </a:spcAft>
              <a:buNone/>
              <a:defRPr sz="2000">
                <a:solidFill>
                  <a:schemeClr val="tx1"/>
                </a:solidFill>
                <a:latin typeface="+mn-lt"/>
              </a:defRPr>
            </a:lvl6pPr>
            <a:lvl7pPr marL="2742330" indent="0" algn="ctr" rtl="0" fontAlgn="base">
              <a:spcBef>
                <a:spcPct val="20000"/>
              </a:spcBef>
              <a:spcAft>
                <a:spcPct val="0"/>
              </a:spcAft>
              <a:buNone/>
              <a:defRPr sz="2000">
                <a:solidFill>
                  <a:schemeClr val="tx1"/>
                </a:solidFill>
                <a:latin typeface="+mn-lt"/>
              </a:defRPr>
            </a:lvl7pPr>
            <a:lvl8pPr marL="3199383" indent="0" algn="ctr" rtl="0" fontAlgn="base">
              <a:spcBef>
                <a:spcPct val="20000"/>
              </a:spcBef>
              <a:spcAft>
                <a:spcPct val="0"/>
              </a:spcAft>
              <a:buNone/>
              <a:defRPr sz="2000">
                <a:solidFill>
                  <a:schemeClr val="tx1"/>
                </a:solidFill>
                <a:latin typeface="+mn-lt"/>
              </a:defRPr>
            </a:lvl8pPr>
            <a:lvl9pPr marL="3656439" indent="0" algn="ctr" rtl="0" fontAlgn="base">
              <a:spcBef>
                <a:spcPct val="20000"/>
              </a:spcBef>
              <a:spcAft>
                <a:spcPct val="0"/>
              </a:spcAft>
              <a:buNone/>
              <a:defRPr sz="2000">
                <a:solidFill>
                  <a:schemeClr val="tx1"/>
                </a:solidFill>
                <a:latin typeface="+mn-lt"/>
              </a:defRPr>
            </a:lvl9pPr>
          </a:lstStyle>
          <a:p>
            <a:r>
              <a:rPr lang="en-US" kern="0" dirty="0"/>
              <a:t>Group 4:</a:t>
            </a:r>
          </a:p>
          <a:p>
            <a:endParaRPr lang="en-US" sz="2600" kern="0" dirty="0"/>
          </a:p>
          <a:p>
            <a:r>
              <a:rPr lang="en-US" sz="2000" kern="0" dirty="0"/>
              <a:t>Defining study outcomes</a:t>
            </a:r>
          </a:p>
        </p:txBody>
      </p:sp>
    </p:spTree>
    <p:extLst>
      <p:ext uri="{BB962C8B-B14F-4D97-AF65-F5344CB8AC3E}">
        <p14:creationId xmlns:p14="http://schemas.microsoft.com/office/powerpoint/2010/main" val="3151346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CE207-7526-4C84-96C1-AB393BCA22EA}" type="slidenum">
              <a:rPr kumimoji="0" lang="en-US" sz="105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5" name="Content Placeholder 4"/>
          <p:cNvPicPr>
            <a:picLocks noGrp="1" noChangeAspect="1"/>
          </p:cNvPicPr>
          <p:nvPr>
            <p:ph idx="1"/>
          </p:nvPr>
        </p:nvPicPr>
        <p:blipFill>
          <a:blip r:embed="rId2"/>
          <a:stretch>
            <a:fillRect/>
          </a:stretch>
        </p:blipFill>
        <p:spPr>
          <a:xfrm>
            <a:off x="-535846" y="856243"/>
            <a:ext cx="9961857" cy="5603545"/>
          </a:xfrm>
          <a:prstGeom prst="rect">
            <a:avLst/>
          </a:prstGeom>
        </p:spPr>
      </p:pic>
      <p:pic>
        <p:nvPicPr>
          <p:cNvPr id="6" name="Picture 5"/>
          <p:cNvPicPr>
            <a:picLocks noChangeAspect="1"/>
          </p:cNvPicPr>
          <p:nvPr/>
        </p:nvPicPr>
        <p:blipFill>
          <a:blip r:embed="rId3"/>
          <a:stretch>
            <a:fillRect/>
          </a:stretch>
        </p:blipFill>
        <p:spPr>
          <a:xfrm>
            <a:off x="-535846" y="2214722"/>
            <a:ext cx="10501967" cy="5143500"/>
          </a:xfrm>
          <a:prstGeom prst="rect">
            <a:avLst/>
          </a:prstGeom>
        </p:spPr>
      </p:pic>
    </p:spTree>
    <p:extLst>
      <p:ext uri="{BB962C8B-B14F-4D97-AF65-F5344CB8AC3E}">
        <p14:creationId xmlns:p14="http://schemas.microsoft.com/office/powerpoint/2010/main" val="3241694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ACE207-7526-4C84-96C1-AB393BCA22EA}" type="slidenum">
              <a:rPr lang="en-US" smtClean="0"/>
              <a:t>42</a:t>
            </a:fld>
            <a:endParaRPr lang="en-US"/>
          </a:p>
        </p:txBody>
      </p:sp>
      <p:pic>
        <p:nvPicPr>
          <p:cNvPr id="5" name="Picture 4"/>
          <p:cNvPicPr>
            <a:picLocks noChangeAspect="1"/>
          </p:cNvPicPr>
          <p:nvPr/>
        </p:nvPicPr>
        <p:blipFill>
          <a:blip r:embed="rId2"/>
          <a:stretch>
            <a:fillRect/>
          </a:stretch>
        </p:blipFill>
        <p:spPr>
          <a:xfrm>
            <a:off x="1008280" y="1031318"/>
            <a:ext cx="7980735" cy="2843146"/>
          </a:xfrm>
          <a:prstGeom prst="rect">
            <a:avLst/>
          </a:prstGeom>
          <a:effectLst>
            <a:outerShdw blurRad="50800" dist="38100" dir="2700000" algn="tl" rotWithShape="0">
              <a:prstClr val="black">
                <a:alpha val="40000"/>
              </a:prstClr>
            </a:outerShdw>
          </a:effectLst>
        </p:spPr>
      </p:pic>
      <p:sp>
        <p:nvSpPr>
          <p:cNvPr id="6" name="Title 1"/>
          <p:cNvSpPr>
            <a:spLocks noGrp="1"/>
          </p:cNvSpPr>
          <p:nvPr>
            <p:ph type="title"/>
          </p:nvPr>
        </p:nvSpPr>
        <p:spPr>
          <a:xfrm>
            <a:off x="604492" y="283813"/>
            <a:ext cx="7543800" cy="735140"/>
          </a:xfrm>
        </p:spPr>
        <p:txBody>
          <a:bodyPr>
            <a:normAutofit fontScale="90000"/>
          </a:bodyPr>
          <a:lstStyle/>
          <a:p>
            <a:pPr algn="ctr"/>
            <a:r>
              <a:rPr lang="en-US" sz="4000" b="1" dirty="0">
                <a:solidFill>
                  <a:srgbClr val="1735A3"/>
                </a:solidFill>
                <a:latin typeface="Calibri" panose="020F0502020204030204" pitchFamily="34" charset="0"/>
              </a:rPr>
              <a:t>SPECTRUM OF </a:t>
            </a:r>
            <a:br>
              <a:rPr lang="en-US" sz="4000" b="1" dirty="0">
                <a:solidFill>
                  <a:srgbClr val="1735A3"/>
                </a:solidFill>
                <a:latin typeface="Calibri" panose="020F0502020204030204" pitchFamily="34" charset="0"/>
              </a:rPr>
            </a:br>
            <a:r>
              <a:rPr lang="en-US" sz="4000" b="1" dirty="0">
                <a:solidFill>
                  <a:srgbClr val="1735A3"/>
                </a:solidFill>
                <a:latin typeface="Calibri" panose="020F0502020204030204" pitchFamily="34" charset="0"/>
              </a:rPr>
              <a:t>TRANSLATIONAL RESEARCH</a:t>
            </a:r>
            <a:endParaRPr lang="en-US" sz="4000" dirty="0">
              <a:solidFill>
                <a:srgbClr val="1735A3"/>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60476283"/>
              </p:ext>
            </p:extLst>
          </p:nvPr>
        </p:nvGraphicFramePr>
        <p:xfrm>
          <a:off x="82295" y="3886829"/>
          <a:ext cx="8906719" cy="2529840"/>
        </p:xfrm>
        <a:graphic>
          <a:graphicData uri="http://schemas.openxmlformats.org/drawingml/2006/table">
            <a:tbl>
              <a:tblPr firstRow="1" bandRow="1">
                <a:effectLst>
                  <a:outerShdw blurRad="50800" dist="38100" dir="2700000" algn="tl" rotWithShape="0">
                    <a:prstClr val="black">
                      <a:alpha val="40000"/>
                    </a:prstClr>
                  </a:outerShdw>
                </a:effectLst>
                <a:tableStyleId>{0505E3EF-67EA-436B-97B2-0124C06EBD24}</a:tableStyleId>
              </a:tblPr>
              <a:tblGrid>
                <a:gridCol w="932689">
                  <a:extLst>
                    <a:ext uri="{9D8B030D-6E8A-4147-A177-3AD203B41FA5}">
                      <a16:colId xmlns:a16="http://schemas.microsoft.com/office/drawing/2014/main" val="4291638663"/>
                    </a:ext>
                  </a:extLst>
                </a:gridCol>
                <a:gridCol w="1594806">
                  <a:extLst>
                    <a:ext uri="{9D8B030D-6E8A-4147-A177-3AD203B41FA5}">
                      <a16:colId xmlns:a16="http://schemas.microsoft.com/office/drawing/2014/main" val="2976065319"/>
                    </a:ext>
                  </a:extLst>
                </a:gridCol>
                <a:gridCol w="1594806">
                  <a:extLst>
                    <a:ext uri="{9D8B030D-6E8A-4147-A177-3AD203B41FA5}">
                      <a16:colId xmlns:a16="http://schemas.microsoft.com/office/drawing/2014/main" val="3906578087"/>
                    </a:ext>
                  </a:extLst>
                </a:gridCol>
                <a:gridCol w="1594806">
                  <a:extLst>
                    <a:ext uri="{9D8B030D-6E8A-4147-A177-3AD203B41FA5}">
                      <a16:colId xmlns:a16="http://schemas.microsoft.com/office/drawing/2014/main" val="3367809899"/>
                    </a:ext>
                  </a:extLst>
                </a:gridCol>
                <a:gridCol w="1594806">
                  <a:extLst>
                    <a:ext uri="{9D8B030D-6E8A-4147-A177-3AD203B41FA5}">
                      <a16:colId xmlns:a16="http://schemas.microsoft.com/office/drawing/2014/main" val="1943647314"/>
                    </a:ext>
                  </a:extLst>
                </a:gridCol>
                <a:gridCol w="1594806">
                  <a:extLst>
                    <a:ext uri="{9D8B030D-6E8A-4147-A177-3AD203B41FA5}">
                      <a16:colId xmlns:a16="http://schemas.microsoft.com/office/drawing/2014/main" val="3612348605"/>
                    </a:ext>
                  </a:extLst>
                </a:gridCol>
              </a:tblGrid>
              <a:tr h="370840">
                <a:tc>
                  <a:txBody>
                    <a:bodyPr/>
                    <a:lstStyle/>
                    <a:p>
                      <a:pPr algn="ctr"/>
                      <a:r>
                        <a:rPr lang="en-US" sz="1800" dirty="0"/>
                        <a:t>CAMP2</a:t>
                      </a:r>
                    </a:p>
                  </a:txBody>
                  <a:tcPr anchor="ctr"/>
                </a:tc>
                <a:tc>
                  <a:txBody>
                    <a:bodyPr/>
                    <a:lstStyle/>
                    <a:p>
                      <a:pPr algn="ctr"/>
                      <a:r>
                        <a:rPr lang="en-US" sz="1400" b="0" dirty="0"/>
                        <a:t>Metagenomics</a:t>
                      </a:r>
                    </a:p>
                  </a:txBody>
                  <a:tcPr anchor="ctr"/>
                </a:tc>
                <a:tc>
                  <a:txBody>
                    <a:bodyPr/>
                    <a:lstStyle/>
                    <a:p>
                      <a:pPr algn="ctr"/>
                      <a:r>
                        <a:rPr lang="en-US" sz="1400" b="0" dirty="0"/>
                        <a:t>Molecular Epidemiology/</a:t>
                      </a:r>
                    </a:p>
                    <a:p>
                      <a:pPr algn="ctr"/>
                      <a:r>
                        <a:rPr lang="en-US" sz="1400" b="0" dirty="0"/>
                        <a:t>Genotyping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Incision &amp; Drainage </a:t>
                      </a:r>
                      <a:r>
                        <a:rPr lang="en-US" sz="1400" b="0" dirty="0" err="1"/>
                        <a:t>Antibiogram</a:t>
                      </a:r>
                      <a:endParaRPr lang="en-US" sz="1400" b="0" dirty="0"/>
                    </a:p>
                  </a:txBody>
                  <a:tcPr anchor="ctr"/>
                </a:tc>
                <a:tc>
                  <a:txBody>
                    <a:bodyPr/>
                    <a:lstStyle/>
                    <a:p>
                      <a:pPr algn="ctr"/>
                      <a:r>
                        <a:rPr lang="en-US" sz="1400" b="0" dirty="0"/>
                        <a:t>CDC Guidelines Dissemination and Implementation </a:t>
                      </a:r>
                    </a:p>
                  </a:txBody>
                  <a:tcPr anchor="ctr"/>
                </a:tc>
                <a:tc>
                  <a:txBody>
                    <a:bodyPr/>
                    <a:lstStyle/>
                    <a:p>
                      <a:pPr algn="ctr"/>
                      <a:r>
                        <a:rPr lang="en-US" sz="1400" b="0" dirty="0"/>
                        <a:t>Prevention of Recurrence and Transmission</a:t>
                      </a:r>
                    </a:p>
                  </a:txBody>
                  <a:tcPr anchor="ctr"/>
                </a:tc>
                <a:extLst>
                  <a:ext uri="{0D108BD9-81ED-4DB2-BD59-A6C34878D82A}">
                    <a16:rowId xmlns:a16="http://schemas.microsoft.com/office/drawing/2014/main" val="3416782563"/>
                  </a:ext>
                </a:extLst>
              </a:tr>
              <a:tr h="370840">
                <a:tc>
                  <a:txBody>
                    <a:bodyPr/>
                    <a:lstStyle/>
                    <a:p>
                      <a:pPr algn="ctr"/>
                      <a:r>
                        <a:rPr lang="en-US" sz="1800" b="1" dirty="0"/>
                        <a:t>Sackler</a:t>
                      </a:r>
                    </a:p>
                  </a:txBody>
                  <a:tcPr anchor="ctr"/>
                </a:tc>
                <a:tc>
                  <a:txBody>
                    <a:bodyPr/>
                    <a:lstStyle/>
                    <a:p>
                      <a:pPr algn="ctr"/>
                      <a:r>
                        <a:rPr lang="en-US" sz="1400" b="0" dirty="0"/>
                        <a:t>Micronutrient</a:t>
                      </a:r>
                      <a:r>
                        <a:rPr lang="en-US" sz="1400" b="0" baseline="0" dirty="0"/>
                        <a:t> &amp; Macronutrient</a:t>
                      </a:r>
                      <a:endParaRPr lang="en-US" sz="1400" b="0" dirty="0"/>
                    </a:p>
                  </a:txBody>
                  <a:tcPr anchor="ctr"/>
                </a:tc>
                <a:tc>
                  <a:txBody>
                    <a:bodyPr/>
                    <a:lstStyle/>
                    <a:p>
                      <a:pPr algn="ctr"/>
                      <a:r>
                        <a:rPr lang="en-US" sz="1400" dirty="0" err="1"/>
                        <a:t>Allostatic</a:t>
                      </a:r>
                      <a:r>
                        <a:rPr lang="en-US" sz="1400" dirty="0"/>
                        <a:t> Load Index</a:t>
                      </a:r>
                    </a:p>
                  </a:txBody>
                  <a:tcPr anchor="ctr"/>
                </a:tc>
                <a:tc>
                  <a:txBody>
                    <a:bodyPr/>
                    <a:lstStyle/>
                    <a:p>
                      <a:pPr algn="ctr"/>
                      <a:r>
                        <a:rPr lang="en-US" sz="1400" b="1" u="sng" dirty="0"/>
                        <a:t>Efficacy</a:t>
                      </a:r>
                      <a:r>
                        <a:rPr lang="en-US" sz="1400" b="1" u="sng" baseline="0" dirty="0"/>
                        <a:t> and Effectiveness Studies of </a:t>
                      </a:r>
                    </a:p>
                    <a:p>
                      <a:pPr algn="ctr"/>
                      <a:r>
                        <a:rPr lang="en-US" sz="1400" b="1" u="sng" dirty="0"/>
                        <a:t>Health Care:</a:t>
                      </a:r>
                    </a:p>
                    <a:p>
                      <a:pPr algn="ctr"/>
                      <a:r>
                        <a:rPr lang="en-US" sz="1400" dirty="0"/>
                        <a:t>Preconception</a:t>
                      </a:r>
                    </a:p>
                    <a:p>
                      <a:pPr algn="ctr"/>
                      <a:r>
                        <a:rPr lang="en-US" sz="1400" dirty="0"/>
                        <a:t>Prenatal</a:t>
                      </a:r>
                    </a:p>
                    <a:p>
                      <a:pPr algn="ctr"/>
                      <a:r>
                        <a:rPr lang="en-US" sz="1400" dirty="0"/>
                        <a:t>Postnatal </a:t>
                      </a:r>
                    </a:p>
                    <a:p>
                      <a:pPr algn="ctr"/>
                      <a:r>
                        <a:rPr lang="en-US" sz="1400" dirty="0"/>
                        <a:t>Pediatric</a:t>
                      </a:r>
                    </a:p>
                  </a:txBody>
                  <a:tcPr anchor="ctr"/>
                </a:tc>
                <a:tc>
                  <a:txBody>
                    <a:bodyPr/>
                    <a:lstStyle/>
                    <a:p>
                      <a:pPr algn="ctr"/>
                      <a:r>
                        <a:rPr lang="en-US" sz="1400" b="1" u="sng" dirty="0"/>
                        <a:t>Implementation and Dissemination Studies of </a:t>
                      </a:r>
                    </a:p>
                    <a:p>
                      <a:pPr algn="ctr"/>
                      <a:r>
                        <a:rPr lang="en-US" sz="1400" b="1" u="sng" dirty="0"/>
                        <a:t>Health Care:</a:t>
                      </a:r>
                    </a:p>
                    <a:p>
                      <a:pPr algn="ctr"/>
                      <a:r>
                        <a:rPr lang="en-US" sz="1400" dirty="0"/>
                        <a:t>Preconception</a:t>
                      </a:r>
                    </a:p>
                    <a:p>
                      <a:pPr algn="ctr"/>
                      <a:r>
                        <a:rPr lang="en-US" sz="1400" dirty="0"/>
                        <a:t>Prenatal</a:t>
                      </a:r>
                    </a:p>
                    <a:p>
                      <a:pPr algn="ctr"/>
                      <a:r>
                        <a:rPr lang="en-US" sz="1400" dirty="0"/>
                        <a:t>Postnatal </a:t>
                      </a:r>
                    </a:p>
                    <a:p>
                      <a:pPr algn="ctr"/>
                      <a:r>
                        <a:rPr lang="en-US" sz="1400" dirty="0"/>
                        <a:t>Pediatric</a:t>
                      </a:r>
                    </a:p>
                  </a:txBody>
                  <a:tcPr anchor="ctr"/>
                </a:tc>
                <a:tc>
                  <a:txBody>
                    <a:bodyPr/>
                    <a:lstStyle/>
                    <a:p>
                      <a:pPr algn="ctr"/>
                      <a:r>
                        <a:rPr lang="en-US" sz="1400" dirty="0"/>
                        <a:t>Validation with NCHS Surveys and Meta-Analysis</a:t>
                      </a:r>
                    </a:p>
                  </a:txBody>
                  <a:tcPr anchor="ctr"/>
                </a:tc>
                <a:extLst>
                  <a:ext uri="{0D108BD9-81ED-4DB2-BD59-A6C34878D82A}">
                    <a16:rowId xmlns:a16="http://schemas.microsoft.com/office/drawing/2014/main" val="1876314007"/>
                  </a:ext>
                </a:extLst>
              </a:tr>
            </a:tbl>
          </a:graphicData>
        </a:graphic>
      </p:graphicFrame>
    </p:spTree>
    <p:extLst>
      <p:ext uri="{BB962C8B-B14F-4D97-AF65-F5344CB8AC3E}">
        <p14:creationId xmlns:p14="http://schemas.microsoft.com/office/powerpoint/2010/main" val="3067026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41291"/>
            <a:ext cx="8915400" cy="3569539"/>
          </a:xfrm>
        </p:spPr>
        <p:txBody>
          <a:bodyPr>
            <a:normAutofit/>
          </a:bodyPr>
          <a:lstStyle/>
          <a:p>
            <a:pPr algn="ctr"/>
            <a:r>
              <a:rPr lang="en-US" sz="3000" b="1" dirty="0">
                <a:solidFill>
                  <a:srgbClr val="1735A3"/>
                </a:solidFill>
                <a:latin typeface="Calibri "/>
              </a:rPr>
              <a:t>CRITICAL STEPS FOR </a:t>
            </a:r>
            <a:br>
              <a:rPr lang="en-US" sz="3000" b="1" dirty="0">
                <a:solidFill>
                  <a:srgbClr val="1735A3"/>
                </a:solidFill>
                <a:latin typeface="Calibri "/>
              </a:rPr>
            </a:br>
            <a:r>
              <a:rPr lang="en-US" sz="3000" b="1" dirty="0">
                <a:solidFill>
                  <a:srgbClr val="1735A3"/>
                </a:solidFill>
                <a:latin typeface="Calibri "/>
              </a:rPr>
              <a:t>PARTNERSHIP DEVELOPMENT FOR</a:t>
            </a:r>
            <a:br>
              <a:rPr lang="en-US" sz="3000" b="1" dirty="0">
                <a:solidFill>
                  <a:srgbClr val="1735A3"/>
                </a:solidFill>
                <a:latin typeface="Calibri "/>
              </a:rPr>
            </a:br>
            <a:r>
              <a:rPr lang="en-US" sz="3000" b="1" dirty="0">
                <a:solidFill>
                  <a:srgbClr val="1735A3"/>
                </a:solidFill>
                <a:latin typeface="Calibri "/>
              </a:rPr>
              <a:t>LITTLE DATA &amp; BIG DATA STUDIES</a:t>
            </a:r>
          </a:p>
        </p:txBody>
      </p:sp>
      <p:sp>
        <p:nvSpPr>
          <p:cNvPr id="2" name="Slide Number Placeholder 1"/>
          <p:cNvSpPr>
            <a:spLocks noGrp="1"/>
          </p:cNvSpPr>
          <p:nvPr>
            <p:ph type="sldNum" sz="quarter" idx="12"/>
          </p:nvPr>
        </p:nvSpPr>
        <p:spPr/>
        <p:txBody>
          <a:bodyPr/>
          <a:lstStyle/>
          <a:p>
            <a:fld id="{46ACE207-7526-4C84-96C1-AB393BCA22EA}" type="slidenum">
              <a:rPr lang="en-US" smtClean="0"/>
              <a:t>43</a:t>
            </a:fld>
            <a:endParaRPr lang="en-US"/>
          </a:p>
        </p:txBody>
      </p:sp>
      <p:sp>
        <p:nvSpPr>
          <p:cNvPr id="3" name="TextBox 2"/>
          <p:cNvSpPr txBox="1"/>
          <p:nvPr/>
        </p:nvSpPr>
        <p:spPr>
          <a:xfrm>
            <a:off x="310896" y="1979049"/>
            <a:ext cx="8604504" cy="4678204"/>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Listen to each stakeholders’ needs, priorities, obligations &amp; reward systems</a:t>
            </a:r>
          </a:p>
          <a:p>
            <a:pPr marL="285750" indent="-285750" algn="just">
              <a:buFont typeface="Arial" panose="020B0604020202020204" pitchFamily="34" charset="0"/>
              <a:buChar char="•"/>
            </a:pPr>
            <a:r>
              <a:rPr lang="en-US" sz="2000" dirty="0"/>
              <a:t>Elicit each stakeholders’ specific priorities for measurement/assessment and intervention/outcome</a:t>
            </a:r>
          </a:p>
          <a:p>
            <a:pPr marL="285750" indent="-285750" algn="just">
              <a:buFont typeface="Arial" panose="020B0604020202020204" pitchFamily="34" charset="0"/>
              <a:buChar char="•"/>
            </a:pPr>
            <a:r>
              <a:rPr lang="en-US" sz="2000" dirty="0"/>
              <a:t>Align each set of measures and priorities</a:t>
            </a:r>
          </a:p>
          <a:p>
            <a:pPr marL="285750" indent="-285750" algn="just">
              <a:buFont typeface="Arial" panose="020B0604020202020204" pitchFamily="34" charset="0"/>
              <a:buChar char="•"/>
            </a:pPr>
            <a:r>
              <a:rPr lang="en-US" sz="2000" dirty="0"/>
              <a:t>Focus on pragmatic (&gt; explanatory) interventions &amp; designs</a:t>
            </a:r>
          </a:p>
          <a:p>
            <a:pPr marL="285750" indent="-285750" algn="just">
              <a:buFont typeface="Arial" panose="020B0604020202020204" pitchFamily="34" charset="0"/>
              <a:buChar char="•"/>
            </a:pPr>
            <a:r>
              <a:rPr lang="en-US" sz="2000" dirty="0"/>
              <a:t>Define outcomes in terms of:</a:t>
            </a:r>
          </a:p>
          <a:p>
            <a:pPr marL="742950" lvl="1" indent="-285750" algn="just">
              <a:buFont typeface="Arial" panose="020B0604020202020204" pitchFamily="34" charset="0"/>
              <a:buChar char="•"/>
            </a:pPr>
            <a:r>
              <a:rPr lang="en-US" sz="2000" dirty="0"/>
              <a:t>Laboratory/Biological</a:t>
            </a:r>
          </a:p>
          <a:p>
            <a:pPr marL="742950" lvl="1" indent="-285750" algn="just">
              <a:buFont typeface="Arial" panose="020B0604020202020204" pitchFamily="34" charset="0"/>
              <a:buChar char="•"/>
            </a:pPr>
            <a:r>
              <a:rPr lang="en-US" sz="2000" dirty="0"/>
              <a:t>Clinical </a:t>
            </a:r>
          </a:p>
          <a:p>
            <a:pPr marL="742950" lvl="1" indent="-285750" algn="just">
              <a:buFont typeface="Arial" panose="020B0604020202020204" pitchFamily="34" charset="0"/>
              <a:buChar char="•"/>
            </a:pPr>
            <a:r>
              <a:rPr lang="en-US" sz="2000" dirty="0"/>
              <a:t>Patient-Centered</a:t>
            </a:r>
          </a:p>
          <a:p>
            <a:pPr marL="742950" lvl="1" indent="-285750" algn="just">
              <a:buFont typeface="Arial" panose="020B0604020202020204" pitchFamily="34" charset="0"/>
              <a:buChar char="•"/>
            </a:pPr>
            <a:r>
              <a:rPr lang="en-US" sz="2000" dirty="0"/>
              <a:t>Health Services</a:t>
            </a:r>
          </a:p>
          <a:p>
            <a:pPr marL="742950" lvl="1" indent="-285750" algn="just">
              <a:buFont typeface="Arial" panose="020B0604020202020204" pitchFamily="34" charset="0"/>
              <a:buChar char="•"/>
            </a:pPr>
            <a:r>
              <a:rPr lang="en-US" sz="2000" dirty="0"/>
              <a:t>Public Health</a:t>
            </a:r>
          </a:p>
          <a:p>
            <a:pPr marL="285750" indent="-285750" algn="just">
              <a:buFont typeface="Arial" panose="020B0604020202020204" pitchFamily="34" charset="0"/>
              <a:buChar char="•"/>
            </a:pPr>
            <a:r>
              <a:rPr lang="en-US" sz="2000" dirty="0"/>
              <a:t>Conduct Embed Mechanistic Studies with</a:t>
            </a:r>
          </a:p>
          <a:p>
            <a:pPr marL="742950" lvl="1" indent="-285750" algn="just">
              <a:buFont typeface="Arial" panose="020B0604020202020204" pitchFamily="34" charset="0"/>
              <a:buChar char="•"/>
            </a:pPr>
            <a:r>
              <a:rPr lang="en-US" sz="2000" dirty="0"/>
              <a:t>Biological Measures (T0, T1) from clinical specimens</a:t>
            </a:r>
          </a:p>
          <a:p>
            <a:pPr marL="742950" lvl="1" indent="-285750" algn="just">
              <a:buFont typeface="Arial" panose="020B0604020202020204" pitchFamily="34" charset="0"/>
              <a:buChar char="•"/>
            </a:pPr>
            <a:r>
              <a:rPr lang="en-US" sz="2000" dirty="0"/>
              <a:t>Well-characterized clinical phenotypes (T2, T3)</a:t>
            </a:r>
          </a:p>
          <a:p>
            <a:pPr marL="742950" lvl="1"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433040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6ACE207-7526-4C84-96C1-AB393BCA22EA}" type="slidenum">
              <a:rPr lang="en-US" smtClean="0"/>
              <a:t>44</a:t>
            </a:fld>
            <a:endParaRPr lang="en-US"/>
          </a:p>
        </p:txBody>
      </p:sp>
      <p:pic>
        <p:nvPicPr>
          <p:cNvPr id="5" name="Picture 4"/>
          <p:cNvPicPr>
            <a:picLocks noChangeAspect="1"/>
          </p:cNvPicPr>
          <p:nvPr/>
        </p:nvPicPr>
        <p:blipFill>
          <a:blip r:embed="rId3"/>
          <a:stretch>
            <a:fillRect/>
          </a:stretch>
        </p:blipFill>
        <p:spPr>
          <a:xfrm>
            <a:off x="1255282" y="798990"/>
            <a:ext cx="6309861" cy="5486399"/>
          </a:xfrm>
          <a:prstGeom prst="rect">
            <a:avLst/>
          </a:prstGeom>
        </p:spPr>
      </p:pic>
    </p:spTree>
    <p:extLst>
      <p:ext uri="{BB962C8B-B14F-4D97-AF65-F5344CB8AC3E}">
        <p14:creationId xmlns:p14="http://schemas.microsoft.com/office/powerpoint/2010/main" val="2862629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158" y="1897012"/>
            <a:ext cx="7543800" cy="735140"/>
          </a:xfrm>
        </p:spPr>
        <p:txBody>
          <a:bodyPr>
            <a:normAutofit/>
          </a:bodyPr>
          <a:lstStyle/>
          <a:p>
            <a:pPr algn="ctr"/>
            <a:r>
              <a:rPr lang="en-US" altLang="en-US" sz="4000" b="1" dirty="0">
                <a:solidFill>
                  <a:srgbClr val="1735A3"/>
                </a:solidFill>
                <a:latin typeface="Calibri" panose="020F0502020204030204" pitchFamily="34" charset="0"/>
              </a:rPr>
              <a:t>THANK YOU!</a:t>
            </a:r>
            <a:endParaRPr lang="en-US" sz="4000" dirty="0">
              <a:solidFill>
                <a:srgbClr val="1735A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6ACE207-7526-4C84-96C1-AB393BCA22EA}" type="slidenum">
              <a:rPr lang="en-US" smtClean="0"/>
              <a:t>45</a:t>
            </a:fld>
            <a:endParaRPr lang="en-US"/>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5154" y="146676"/>
            <a:ext cx="3545808" cy="72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00458" y="3201867"/>
            <a:ext cx="5375200" cy="2862322"/>
          </a:xfrm>
          <a:prstGeom prst="rect">
            <a:avLst/>
          </a:prstGeom>
          <a:noFill/>
        </p:spPr>
        <p:txBody>
          <a:bodyPr wrap="square" rtlCol="0">
            <a:spAutoFit/>
          </a:bodyPr>
          <a:lstStyle/>
          <a:p>
            <a:pPr algn="ctr"/>
            <a:r>
              <a:rPr lang="en-US" sz="4000" b="1" dirty="0"/>
              <a:t>Jonathan N. Tobin, PhD</a:t>
            </a:r>
          </a:p>
          <a:p>
            <a:pPr algn="ctr"/>
            <a:r>
              <a:rPr lang="en-US" sz="3500" dirty="0"/>
              <a:t>5 West 37</a:t>
            </a:r>
            <a:r>
              <a:rPr lang="en-US" sz="3500" baseline="30000" dirty="0"/>
              <a:t>th</a:t>
            </a:r>
            <a:r>
              <a:rPr lang="en-US" sz="3500" dirty="0"/>
              <a:t> Street – 10</a:t>
            </a:r>
            <a:r>
              <a:rPr lang="en-US" sz="3500" baseline="30000" dirty="0"/>
              <a:t>th</a:t>
            </a:r>
            <a:r>
              <a:rPr lang="en-US" sz="3500" dirty="0"/>
              <a:t> FL</a:t>
            </a:r>
          </a:p>
          <a:p>
            <a:pPr algn="ctr"/>
            <a:r>
              <a:rPr lang="en-US" sz="3500" dirty="0"/>
              <a:t>New York  NY  10018  USA</a:t>
            </a:r>
          </a:p>
          <a:p>
            <a:pPr algn="ctr"/>
            <a:r>
              <a:rPr lang="en-US" sz="3500" dirty="0"/>
              <a:t>Tel 212-382-0699 x234</a:t>
            </a:r>
          </a:p>
          <a:p>
            <a:pPr algn="ctr"/>
            <a:r>
              <a:rPr lang="en-US" sz="3500" dirty="0">
                <a:hlinkClick r:id="rId4"/>
              </a:rPr>
              <a:t>JNTobin@CDNetwork.org</a:t>
            </a:r>
            <a:r>
              <a:rPr lang="en-US" sz="3500" dirty="0"/>
              <a:t> </a:t>
            </a:r>
          </a:p>
        </p:txBody>
      </p:sp>
    </p:spTree>
    <p:extLst>
      <p:ext uri="{BB962C8B-B14F-4D97-AF65-F5344CB8AC3E}">
        <p14:creationId xmlns:p14="http://schemas.microsoft.com/office/powerpoint/2010/main" val="1931470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158" y="986300"/>
            <a:ext cx="7543800" cy="735140"/>
          </a:xfrm>
        </p:spPr>
        <p:txBody>
          <a:bodyPr>
            <a:normAutofit/>
          </a:bodyPr>
          <a:lstStyle/>
          <a:p>
            <a:pPr algn="ctr"/>
            <a:r>
              <a:rPr lang="en-US" altLang="en-US" sz="4000" b="1" dirty="0">
                <a:solidFill>
                  <a:srgbClr val="1735A3"/>
                </a:solidFill>
                <a:latin typeface="Calibri" panose="020F0502020204030204" pitchFamily="34" charset="0"/>
              </a:rPr>
              <a:t>THANK YOU!</a:t>
            </a:r>
            <a:endParaRPr lang="en-US" sz="4000" dirty="0">
              <a:solidFill>
                <a:srgbClr val="1735A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6ACE207-7526-4C84-96C1-AB393BCA22EA}" type="slidenum">
              <a:rPr lang="en-US" smtClean="0"/>
              <a:t>46</a:t>
            </a:fld>
            <a:endParaRPr lang="en-US"/>
          </a:p>
        </p:txBody>
      </p:sp>
      <p:pic>
        <p:nvPicPr>
          <p:cNvPr id="2050" name="Picture 2" descr="Image result for driver and passenger car draw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1" y="2287386"/>
            <a:ext cx="3850786" cy="3227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11165" y="2684584"/>
            <a:ext cx="2175596" cy="738664"/>
          </a:xfrm>
          <a:prstGeom prst="rect">
            <a:avLst/>
          </a:prstGeom>
          <a:noFill/>
        </p:spPr>
        <p:txBody>
          <a:bodyPr wrap="none" rtlCol="0">
            <a:spAutoFit/>
          </a:bodyPr>
          <a:lstStyle/>
          <a:p>
            <a:r>
              <a:rPr lang="en-US" sz="4200" b="1" dirty="0">
                <a:solidFill>
                  <a:srgbClr val="1735A3"/>
                </a:solidFill>
              </a:rPr>
              <a:t>D  A  T  A</a:t>
            </a:r>
          </a:p>
        </p:txBody>
      </p:sp>
      <p:sp>
        <p:nvSpPr>
          <p:cNvPr id="5" name="Trapezoid 4"/>
          <p:cNvSpPr/>
          <p:nvPr/>
        </p:nvSpPr>
        <p:spPr>
          <a:xfrm>
            <a:off x="3880338" y="2063262"/>
            <a:ext cx="973016" cy="22412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CEnR</a:t>
            </a:r>
            <a:endParaRPr lang="en-US" dirty="0"/>
          </a:p>
        </p:txBody>
      </p:sp>
    </p:spTree>
    <p:extLst>
      <p:ext uri="{BB962C8B-B14F-4D97-AF65-F5344CB8AC3E}">
        <p14:creationId xmlns:p14="http://schemas.microsoft.com/office/powerpoint/2010/main" val="1821365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0664" y="795528"/>
            <a:ext cx="8229600" cy="1143000"/>
          </a:xfrm>
        </p:spPr>
        <p:txBody>
          <a:bodyPr rtlCol="0">
            <a:normAutofit/>
          </a:bodyPr>
          <a:lstStyle/>
          <a:p>
            <a:pPr algn="ctr" eaLnBrk="1" fontAlgn="auto" hangingPunct="1">
              <a:spcAft>
                <a:spcPts val="0"/>
              </a:spcAft>
              <a:defRPr/>
            </a:pPr>
            <a:r>
              <a:rPr lang="en-US" sz="4000" b="1" dirty="0">
                <a:solidFill>
                  <a:srgbClr val="FF0000"/>
                </a:solidFill>
                <a:latin typeface="+mn-lt"/>
              </a:rPr>
              <a:t>Pr</a:t>
            </a:r>
            <a:r>
              <a:rPr lang="en-US" sz="4000" b="1" dirty="0">
                <a:latin typeface="+mn-lt"/>
              </a:rPr>
              <a:t>agmatic-</a:t>
            </a:r>
            <a:r>
              <a:rPr lang="en-US" sz="4000" b="1" dirty="0">
                <a:solidFill>
                  <a:srgbClr val="FF0000"/>
                </a:solidFill>
                <a:latin typeface="+mn-lt"/>
              </a:rPr>
              <a:t>E</a:t>
            </a:r>
            <a:r>
              <a:rPr lang="en-US" sz="4000" b="1" dirty="0">
                <a:latin typeface="+mn-lt"/>
              </a:rPr>
              <a:t>xplanatory </a:t>
            </a:r>
            <a:r>
              <a:rPr lang="en-US" sz="4000" b="1" dirty="0">
                <a:solidFill>
                  <a:srgbClr val="FF0000"/>
                </a:solidFill>
                <a:latin typeface="+mn-lt"/>
              </a:rPr>
              <a:t>C</a:t>
            </a:r>
            <a:r>
              <a:rPr lang="en-US" sz="4000" b="1" dirty="0">
                <a:latin typeface="+mn-lt"/>
              </a:rPr>
              <a:t>ontinuum </a:t>
            </a:r>
            <a:r>
              <a:rPr lang="en-US" sz="4000" b="1" dirty="0">
                <a:solidFill>
                  <a:srgbClr val="FF0000"/>
                </a:solidFill>
                <a:latin typeface="+mn-lt"/>
              </a:rPr>
              <a:t>I</a:t>
            </a:r>
            <a:r>
              <a:rPr lang="en-US" sz="4000" b="1" dirty="0">
                <a:latin typeface="+mn-lt"/>
              </a:rPr>
              <a:t>ndicator </a:t>
            </a:r>
            <a:r>
              <a:rPr lang="en-US" sz="4000" b="1" dirty="0">
                <a:solidFill>
                  <a:srgbClr val="FF0000"/>
                </a:solidFill>
                <a:latin typeface="+mn-lt"/>
              </a:rPr>
              <a:t>S</a:t>
            </a:r>
            <a:r>
              <a:rPr lang="en-US" sz="4000" b="1" dirty="0">
                <a:latin typeface="+mn-lt"/>
              </a:rPr>
              <a:t>ummary (</a:t>
            </a:r>
            <a:r>
              <a:rPr lang="en-US" sz="4000" b="1" dirty="0">
                <a:solidFill>
                  <a:srgbClr val="FF0000"/>
                </a:solidFill>
                <a:latin typeface="+mn-lt"/>
              </a:rPr>
              <a:t>PRECIS</a:t>
            </a:r>
            <a:r>
              <a:rPr lang="en-US" sz="4000" b="1" dirty="0">
                <a:latin typeface="+mn-lt"/>
              </a:rPr>
              <a:t>) Tool</a:t>
            </a:r>
          </a:p>
        </p:txBody>
      </p:sp>
      <p:pic>
        <p:nvPicPr>
          <p:cNvPr id="102403"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56527" y="2104374"/>
            <a:ext cx="4201926" cy="4208464"/>
          </a:xfrm>
        </p:spPr>
      </p:pic>
      <p:sp>
        <p:nvSpPr>
          <p:cNvPr id="102406" name="TextBox 9"/>
          <p:cNvSpPr txBox="1">
            <a:spLocks noChangeArrowheads="1"/>
          </p:cNvSpPr>
          <p:nvPr/>
        </p:nvSpPr>
        <p:spPr bwMode="auto">
          <a:xfrm>
            <a:off x="2209800" y="6400800"/>
            <a:ext cx="5697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a:latin typeface="Calibri" panose="020F0502020204030204" pitchFamily="34" charset="0"/>
              </a:rPr>
              <a:t>Thorpe KE et al. A pragmatic-explanatory continuum indicator summary tool (PRECIS): a tool to help trial designers. </a:t>
            </a:r>
            <a:r>
              <a:rPr lang="en-US" altLang="en-US" sz="1000" i="1">
                <a:latin typeface="Calibri" panose="020F0502020204030204" pitchFamily="34" charset="0"/>
              </a:rPr>
              <a:t>CMAJ</a:t>
            </a:r>
            <a:r>
              <a:rPr lang="en-US" altLang="en-US" sz="1000">
                <a:latin typeface="Calibri" panose="020F0502020204030204" pitchFamily="34" charset="0"/>
              </a:rPr>
              <a:t> 2009; 180(10):E47-57.</a:t>
            </a:r>
          </a:p>
        </p:txBody>
      </p:sp>
    </p:spTree>
    <p:extLst>
      <p:ext uri="{BB962C8B-B14F-4D97-AF65-F5344CB8AC3E}">
        <p14:creationId xmlns:p14="http://schemas.microsoft.com/office/powerpoint/2010/main" val="3000769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0704" y="929501"/>
            <a:ext cx="6629400" cy="3867402"/>
            <a:chOff x="726622" y="262354"/>
            <a:chExt cx="7829549" cy="5983326"/>
          </a:xfrm>
        </p:grpSpPr>
        <p:pic>
          <p:nvPicPr>
            <p:cNvPr id="4" name="Picture 3"/>
            <p:cNvPicPr>
              <a:picLocks noChangeAspect="1"/>
            </p:cNvPicPr>
            <p:nvPr/>
          </p:nvPicPr>
          <p:blipFill>
            <a:blip r:embed="rId2"/>
            <a:stretch>
              <a:fillRect/>
            </a:stretch>
          </p:blipFill>
          <p:spPr>
            <a:xfrm>
              <a:off x="726622" y="262354"/>
              <a:ext cx="7747226" cy="5537010"/>
            </a:xfrm>
            <a:prstGeom prst="rect">
              <a:avLst/>
            </a:prstGeom>
          </p:spPr>
        </p:pic>
        <p:sp>
          <p:nvSpPr>
            <p:cNvPr id="5" name="Rectangle 4"/>
            <p:cNvSpPr/>
            <p:nvPr/>
          </p:nvSpPr>
          <p:spPr>
            <a:xfrm>
              <a:off x="5990602" y="2546648"/>
              <a:ext cx="2565569" cy="36990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21623" y="6486793"/>
            <a:ext cx="4270763" cy="436521"/>
          </a:xfrm>
          <a:prstGeom prst="rect">
            <a:avLst/>
          </a:prstGeom>
          <a:noFill/>
        </p:spPr>
        <p:txBody>
          <a:bodyPr wrap="square" rtlCol="0">
            <a:normAutofit fontScale="40000" lnSpcReduction="20000"/>
          </a:bodyPr>
          <a:lstStyle/>
          <a:p>
            <a:r>
              <a:rPr lang="en-US" dirty="0"/>
              <a:t>Curran, G. M., Bauer, M., </a:t>
            </a:r>
            <a:r>
              <a:rPr lang="en-US" dirty="0" err="1"/>
              <a:t>Mittman</a:t>
            </a:r>
            <a:r>
              <a:rPr lang="en-US" dirty="0"/>
              <a:t>, B., </a:t>
            </a:r>
            <a:r>
              <a:rPr lang="en-US" dirty="0" err="1"/>
              <a:t>Pyne</a:t>
            </a:r>
            <a:r>
              <a:rPr lang="en-US" dirty="0"/>
              <a:t>, J. M., &amp; </a:t>
            </a:r>
            <a:r>
              <a:rPr lang="en-US" dirty="0" err="1"/>
              <a:t>Stetler</a:t>
            </a:r>
            <a:r>
              <a:rPr lang="en-US" dirty="0"/>
              <a:t>, C. (2012). Effectiveness-implementation Hybrid Designs: Combining Elements of Clinical Effectiveness and Implementation Research to Enhance Public Health Impact. </a:t>
            </a:r>
            <a:r>
              <a:rPr lang="en-US" i="1" dirty="0"/>
              <a:t>Medical Care</a:t>
            </a:r>
            <a:r>
              <a:rPr lang="en-US" dirty="0"/>
              <a:t>, </a:t>
            </a:r>
            <a:r>
              <a:rPr lang="en-US" i="1" dirty="0"/>
              <a:t>50</a:t>
            </a:r>
            <a:r>
              <a:rPr lang="en-US" dirty="0"/>
              <a:t>(3), 217–226. </a:t>
            </a:r>
          </a:p>
        </p:txBody>
      </p:sp>
      <p:pic>
        <p:nvPicPr>
          <p:cNvPr id="8" name="Picture 7"/>
          <p:cNvPicPr>
            <a:picLocks noChangeAspect="1"/>
          </p:cNvPicPr>
          <p:nvPr/>
        </p:nvPicPr>
        <p:blipFill rotWithShape="1">
          <a:blip r:embed="rId3"/>
          <a:srcRect t="9000" b="9816"/>
          <a:stretch/>
        </p:blipFill>
        <p:spPr>
          <a:xfrm>
            <a:off x="1298448" y="4983480"/>
            <a:ext cx="6629400" cy="1225296"/>
          </a:xfrm>
          <a:prstGeom prst="rect">
            <a:avLst/>
          </a:prstGeom>
        </p:spPr>
      </p:pic>
      <p:sp>
        <p:nvSpPr>
          <p:cNvPr id="2" name="TextBox 1"/>
          <p:cNvSpPr txBox="1"/>
          <p:nvPr/>
        </p:nvSpPr>
        <p:spPr>
          <a:xfrm>
            <a:off x="1929384" y="421161"/>
            <a:ext cx="5149551" cy="369332"/>
          </a:xfrm>
          <a:prstGeom prst="rect">
            <a:avLst/>
          </a:prstGeom>
          <a:noFill/>
        </p:spPr>
        <p:txBody>
          <a:bodyPr wrap="none" rtlCol="0">
            <a:spAutoFit/>
          </a:bodyPr>
          <a:lstStyle/>
          <a:p>
            <a:r>
              <a:rPr lang="en-US" b="1" dirty="0">
                <a:solidFill>
                  <a:srgbClr val="1735A3"/>
                </a:solidFill>
              </a:rPr>
              <a:t>EFFECTIVENESS-IMPLEMENTATION HYBRID DESIGNS</a:t>
            </a:r>
          </a:p>
        </p:txBody>
      </p:sp>
    </p:spTree>
    <p:extLst>
      <p:ext uri="{BB962C8B-B14F-4D97-AF65-F5344CB8AC3E}">
        <p14:creationId xmlns:p14="http://schemas.microsoft.com/office/powerpoint/2010/main" val="222881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642616" y="623464"/>
            <a:ext cx="3849624" cy="127486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822959" y="1102467"/>
            <a:ext cx="7543800" cy="3566160"/>
          </a:xfrm>
        </p:spPr>
        <p:txBody>
          <a:bodyPr>
            <a:noAutofit/>
          </a:bodyPr>
          <a:lstStyle/>
          <a:p>
            <a:pPr algn="ctr"/>
            <a:r>
              <a:rPr lang="en-US" sz="3600" dirty="0">
                <a:solidFill>
                  <a:srgbClr val="344068"/>
                </a:solidFill>
                <a:latin typeface="Calibri "/>
              </a:rPr>
              <a:t>Patient-Centered CER Study of Home-based Interventions </a:t>
            </a:r>
            <a:br>
              <a:rPr lang="en-US" sz="3600" dirty="0">
                <a:solidFill>
                  <a:srgbClr val="344068"/>
                </a:solidFill>
                <a:latin typeface="Calibri "/>
              </a:rPr>
            </a:br>
            <a:r>
              <a:rPr lang="en-US" sz="3600" dirty="0">
                <a:solidFill>
                  <a:srgbClr val="344068"/>
                </a:solidFill>
                <a:latin typeface="Calibri "/>
              </a:rPr>
              <a:t>to Prevent CA-MRSA </a:t>
            </a:r>
            <a:br>
              <a:rPr lang="en-US" sz="3600" dirty="0">
                <a:solidFill>
                  <a:srgbClr val="344068"/>
                </a:solidFill>
                <a:latin typeface="Calibri "/>
              </a:rPr>
            </a:br>
            <a:r>
              <a:rPr lang="en-US" sz="3600" dirty="0">
                <a:solidFill>
                  <a:srgbClr val="344068"/>
                </a:solidFill>
                <a:latin typeface="Calibri "/>
              </a:rPr>
              <a:t>Infection Recurrence: </a:t>
            </a:r>
            <a:br>
              <a:rPr lang="en-US" sz="3600" dirty="0">
                <a:solidFill>
                  <a:srgbClr val="344068"/>
                </a:solidFill>
                <a:latin typeface="Calibri "/>
              </a:rPr>
            </a:br>
            <a:r>
              <a:rPr lang="en-US" sz="3600" dirty="0">
                <a:solidFill>
                  <a:srgbClr val="344068"/>
                </a:solidFill>
                <a:latin typeface="Calibri "/>
              </a:rPr>
              <a:t>CA-MRSA Project 2 (CAMP2)</a:t>
            </a:r>
          </a:p>
        </p:txBody>
      </p:sp>
      <p:sp>
        <p:nvSpPr>
          <p:cNvPr id="4" name="Slide Number Placeholder 3"/>
          <p:cNvSpPr>
            <a:spLocks noGrp="1"/>
          </p:cNvSpPr>
          <p:nvPr>
            <p:ph type="sldNum" sz="quarter" idx="12"/>
          </p:nvPr>
        </p:nvSpPr>
        <p:spPr/>
        <p:txBody>
          <a:bodyPr/>
          <a:lstStyle/>
          <a:p>
            <a:fld id="{46ACE207-7526-4C84-96C1-AB393BCA22EA}" type="slidenum">
              <a:rPr lang="en-US" smtClean="0"/>
              <a:t>5</a:t>
            </a:fld>
            <a:endParaRPr lang="en-US"/>
          </a:p>
        </p:txBody>
      </p:sp>
      <p:sp>
        <p:nvSpPr>
          <p:cNvPr id="7" name="Subtitle 6"/>
          <p:cNvSpPr>
            <a:spLocks noGrp="1"/>
          </p:cNvSpPr>
          <p:nvPr>
            <p:ph type="subTitle" idx="1"/>
          </p:nvPr>
        </p:nvSpPr>
        <p:spPr>
          <a:xfrm>
            <a:off x="2642616" y="1505927"/>
            <a:ext cx="3849624" cy="351536"/>
          </a:xfrm>
        </p:spPr>
        <p:txBody>
          <a:bodyPr>
            <a:normAutofit fontScale="92500" lnSpcReduction="20000"/>
          </a:bodyPr>
          <a:lstStyle/>
          <a:p>
            <a:pPr algn="ctr"/>
            <a:r>
              <a:rPr lang="en-US" dirty="0">
                <a:latin typeface="+mn-lt"/>
              </a:rPr>
              <a:t>Case Study 1</a:t>
            </a:r>
          </a:p>
        </p:txBody>
      </p:sp>
      <p:sp>
        <p:nvSpPr>
          <p:cNvPr id="2" name="TextBox 1"/>
          <p:cNvSpPr txBox="1"/>
          <p:nvPr/>
        </p:nvSpPr>
        <p:spPr>
          <a:xfrm>
            <a:off x="1686296" y="4891314"/>
            <a:ext cx="6086525" cy="803297"/>
          </a:xfrm>
          <a:prstGeom prst="rect">
            <a:avLst/>
          </a:prstGeom>
          <a:noFill/>
        </p:spPr>
        <p:txBody>
          <a:bodyPr wrap="square" rtlCol="0">
            <a:spAutoFit/>
          </a:bodyPr>
          <a:lstStyle/>
          <a:p>
            <a:pPr algn="ctr">
              <a:lnSpc>
                <a:spcPct val="85000"/>
              </a:lnSpc>
              <a:spcAft>
                <a:spcPct val="40000"/>
              </a:spcAft>
            </a:pPr>
            <a:r>
              <a:rPr lang="en-US" altLang="en-US" sz="1100" dirty="0">
                <a:latin typeface="Gill Sans MT" panose="020B0502020104020203" pitchFamily="34" charset="0"/>
              </a:rPr>
              <a:t>Patient Centered Outcomes Research Institute (PCORI), Grant # CER-1402-10800</a:t>
            </a:r>
          </a:p>
          <a:p>
            <a:pPr algn="ctr">
              <a:lnSpc>
                <a:spcPct val="85000"/>
              </a:lnSpc>
              <a:spcAft>
                <a:spcPct val="40000"/>
              </a:spcAft>
            </a:pPr>
            <a:r>
              <a:rPr lang="en-US" altLang="en-US" sz="1100" dirty="0">
                <a:latin typeface="Gill Sans MT" panose="020B0502020104020203" pitchFamily="34" charset="0"/>
              </a:rPr>
              <a:t>The Rockefeller University Clinical and Translational Science Award Program (CTSA) and an Administrative Supplement and Pilot Project Awards (NIH-NCATS Grant #UL1-TR-000043)</a:t>
            </a:r>
          </a:p>
          <a:p>
            <a:pPr algn="ctr">
              <a:lnSpc>
                <a:spcPct val="85000"/>
              </a:lnSpc>
              <a:spcAft>
                <a:spcPct val="40000"/>
              </a:spcAft>
            </a:pPr>
            <a:r>
              <a:rPr lang="en-US" altLang="en-US" sz="1100" dirty="0">
                <a:latin typeface="Gill Sans MT" panose="020B0502020104020203" pitchFamily="34" charset="0"/>
              </a:rPr>
              <a:t>N</a:t>
            </a:r>
            <a:r>
              <a:rPr lang="en-US" altLang="en-US" sz="1100" baseline="30000" dirty="0">
                <a:latin typeface="Gill Sans MT" panose="020B0502020104020203" pitchFamily="34" charset="0"/>
              </a:rPr>
              <a:t>2</a:t>
            </a:r>
            <a:r>
              <a:rPr lang="en-US" altLang="en-US" sz="1100" dirty="0">
                <a:latin typeface="Gill Sans MT" panose="020B0502020104020203" pitchFamily="34" charset="0"/>
              </a:rPr>
              <a:t>-PBRN: Building a Network of Safety Net PBRNs (AHRQ Grant #1 P30-HS-021667)</a:t>
            </a:r>
          </a:p>
        </p:txBody>
      </p:sp>
      <p:sp>
        <p:nvSpPr>
          <p:cNvPr id="3" name="Rectangle 2"/>
          <p:cNvSpPr/>
          <p:nvPr/>
        </p:nvSpPr>
        <p:spPr>
          <a:xfrm>
            <a:off x="2758939" y="640802"/>
            <a:ext cx="3671839" cy="923330"/>
          </a:xfrm>
          <a:prstGeom prst="rect">
            <a:avLst/>
          </a:prstGeom>
        </p:spPr>
        <p:txBody>
          <a:bodyPr wrap="none">
            <a:spAutoFit/>
          </a:bodyPr>
          <a:lstStyle/>
          <a:p>
            <a:r>
              <a:rPr lang="en-US" b="1" dirty="0">
                <a:ln>
                  <a:solidFill>
                    <a:schemeClr val="accent2">
                      <a:lumMod val="50000"/>
                    </a:schemeClr>
                  </a:solidFill>
                </a:ln>
                <a:solidFill>
                  <a:schemeClr val="accent2"/>
                </a:solidFill>
                <a:effectLst>
                  <a:outerShdw blurRad="38100" dist="38100" dir="2700000" algn="tl">
                    <a:srgbClr val="000000">
                      <a:alpha val="43137"/>
                    </a:srgbClr>
                  </a:outerShdw>
                </a:effectLst>
              </a:rPr>
              <a:t>Little Data, </a:t>
            </a:r>
            <a:r>
              <a:rPr lang="en-US" sz="5400" b="1" dirty="0">
                <a:ln>
                  <a:solidFill>
                    <a:schemeClr val="accent2">
                      <a:lumMod val="50000"/>
                    </a:schemeClr>
                  </a:solidFill>
                </a:ln>
                <a:solidFill>
                  <a:schemeClr val="accent2"/>
                </a:solidFill>
                <a:effectLst>
                  <a:outerShdw blurRad="38100" dist="38100" dir="2700000" algn="tl">
                    <a:srgbClr val="000000">
                      <a:alpha val="43137"/>
                    </a:srgbClr>
                  </a:outerShdw>
                </a:effectLst>
              </a:rPr>
              <a:t>Big Data</a:t>
            </a:r>
          </a:p>
        </p:txBody>
      </p:sp>
    </p:spTree>
    <p:extLst>
      <p:ext uri="{BB962C8B-B14F-4D97-AF65-F5344CB8AC3E}">
        <p14:creationId xmlns:p14="http://schemas.microsoft.com/office/powerpoint/2010/main" val="69873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435" y="791817"/>
            <a:ext cx="7543800" cy="735140"/>
          </a:xfrm>
        </p:spPr>
        <p:txBody>
          <a:bodyPr>
            <a:normAutofit/>
          </a:bodyPr>
          <a:lstStyle/>
          <a:p>
            <a:pPr algn="ctr"/>
            <a:r>
              <a:rPr lang="en-US" altLang="en-US" sz="4000" b="1" dirty="0">
                <a:solidFill>
                  <a:srgbClr val="1735A3"/>
                </a:solidFill>
                <a:latin typeface="Calibri" panose="020F0502020204030204" pitchFamily="34" charset="0"/>
              </a:rPr>
              <a:t>TYPES OF STAKEHOLDERS</a:t>
            </a:r>
            <a:endParaRPr lang="en-US" sz="4000" dirty="0">
              <a:solidFill>
                <a:srgbClr val="1735A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7504" y="1682553"/>
            <a:ext cx="8279295" cy="4588005"/>
          </a:xfrm>
        </p:spPr>
        <p:txBody>
          <a:bodyPr numCol="2">
            <a:normAutofit/>
          </a:bodyPr>
          <a:lstStyle/>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Community members</a:t>
            </a:r>
          </a:p>
          <a:p>
            <a:pPr marL="635508" lvl="1"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Patients</a:t>
            </a:r>
          </a:p>
          <a:p>
            <a:pPr marL="635508" lvl="1"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Caregiver</a:t>
            </a:r>
          </a:p>
          <a:p>
            <a:pPr marL="635508" lvl="1"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Family members of patient</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Community Health Workers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Clinicians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Academic Stakeholders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Laboratory Investigators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a:solidFill>
                  <a:srgbClr val="404040"/>
                </a:solidFill>
                <a:latin typeface="Calibri" panose="020F0502020204030204" pitchFamily="34" charset="0"/>
                <a:ea typeface="ＭＳ Ｐゴシック" charset="0"/>
                <a:cs typeface="Times New Roman" panose="02020603050405020304" pitchFamily="18" charset="0"/>
              </a:rPr>
              <a:t>Biostatisticians</a:t>
            </a:r>
          </a:p>
          <a:p>
            <a:pPr marL="342900" lvl="0" indent="-342900" defTabSz="457200" eaLnBrk="0" fontAlgn="base" hangingPunct="0">
              <a:lnSpc>
                <a:spcPct val="100000"/>
              </a:lnSpc>
              <a:spcBef>
                <a:spcPts val="1000"/>
              </a:spcBef>
              <a:spcAft>
                <a:spcPct val="0"/>
              </a:spcAft>
              <a:buClr>
                <a:srgbClr val="5FCBEF"/>
              </a:buClr>
              <a:buSzPct val="80000"/>
              <a:buFont typeface="Wingdings 3" panose="05040102010807070707" pitchFamily="18" charset="2"/>
              <a:buChar char=""/>
              <a:defRPr/>
            </a:pPr>
            <a:r>
              <a:rPr lang="en-US" dirty="0" err="1">
                <a:solidFill>
                  <a:srgbClr val="404040"/>
                </a:solidFill>
                <a:latin typeface="Calibri" panose="020F0502020204030204" pitchFamily="34" charset="0"/>
                <a:ea typeface="ＭＳ Ｐゴシック" charset="0"/>
                <a:cs typeface="Times New Roman" panose="02020603050405020304" pitchFamily="18" charset="0"/>
              </a:rPr>
              <a:t>Bioinformaticians</a:t>
            </a:r>
            <a:endParaRPr lang="en-US" dirty="0">
              <a:solidFill>
                <a:srgbClr val="404040"/>
              </a:solidFill>
              <a:latin typeface="Calibri" panose="020F0502020204030204" pitchFamily="34" charset="0"/>
              <a:ea typeface="ＭＳ Ｐゴシック"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6ACE207-7526-4C84-96C1-AB393BCA22EA}" type="slidenum">
              <a:rPr lang="en-US" smtClean="0"/>
              <a:t>6</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9920" y="2096813"/>
            <a:ext cx="4756879" cy="3567659"/>
          </a:xfrm>
          <a:prstGeom prst="rect">
            <a:avLst/>
          </a:prstGeom>
        </p:spPr>
      </p:pic>
    </p:spTree>
    <p:extLst>
      <p:ext uri="{BB962C8B-B14F-4D97-AF65-F5344CB8AC3E}">
        <p14:creationId xmlns:p14="http://schemas.microsoft.com/office/powerpoint/2010/main" val="170425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1690329" y="4979206"/>
            <a:ext cx="5474944" cy="9446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u="sng" dirty="0">
                <a:solidFill>
                  <a:prstClr val="black"/>
                </a:solidFill>
              </a:rPr>
              <a:t>Funded by:</a:t>
            </a:r>
            <a:br>
              <a:rPr lang="en-US" sz="1200" i="1" dirty="0">
                <a:solidFill>
                  <a:prstClr val="black"/>
                </a:solidFill>
              </a:rPr>
            </a:br>
            <a:r>
              <a:rPr lang="en-US" sz="1200" i="1" dirty="0">
                <a:solidFill>
                  <a:prstClr val="black"/>
                </a:solidFill>
              </a:rPr>
              <a:t>Patient Centered Outcomes Research Institute (PCORI, CONTRACT # CER-1402-10800)</a:t>
            </a:r>
          </a:p>
          <a:p>
            <a:pPr marL="0" indent="0">
              <a:buNone/>
            </a:pPr>
            <a:r>
              <a:rPr lang="en-US" sz="1200" i="1" dirty="0">
                <a:solidFill>
                  <a:prstClr val="black"/>
                </a:solidFill>
              </a:rPr>
              <a:t>The Rockefeller University Center for Clinical and Translational Science (CCTS) </a:t>
            </a:r>
            <a:br>
              <a:rPr lang="en-US" sz="1200" i="1" dirty="0">
                <a:solidFill>
                  <a:prstClr val="black"/>
                </a:solidFill>
              </a:rPr>
            </a:br>
            <a:r>
              <a:rPr lang="en-US" sz="1200" i="1" dirty="0">
                <a:solidFill>
                  <a:prstClr val="black"/>
                </a:solidFill>
              </a:rPr>
              <a:t>Pilot Grant and Administrative Supplement (NIH-NCATS Grant # 8-UL1-TR000043)</a:t>
            </a:r>
            <a:endParaRPr lang="en-US" sz="788" i="1" dirty="0">
              <a:solidFill>
                <a:prstClr val="black"/>
              </a:solidFill>
            </a:endParaRPr>
          </a:p>
          <a:p>
            <a:pPr marL="0" indent="0">
              <a:buNone/>
            </a:pPr>
            <a:r>
              <a:rPr lang="en-US" sz="1200" i="1" dirty="0">
                <a:solidFill>
                  <a:prstClr val="black"/>
                </a:solidFill>
              </a:rPr>
              <a:t>AHRQ Grant # P30 HS 021667</a:t>
            </a:r>
          </a:p>
        </p:txBody>
      </p:sp>
      <p:sp>
        <p:nvSpPr>
          <p:cNvPr id="5" name="TextBox 4"/>
          <p:cNvSpPr txBox="1"/>
          <p:nvPr/>
        </p:nvSpPr>
        <p:spPr>
          <a:xfrm>
            <a:off x="537902" y="135898"/>
            <a:ext cx="7677340" cy="861774"/>
          </a:xfrm>
          <a:prstGeom prst="rect">
            <a:avLst/>
          </a:prstGeom>
          <a:noFill/>
        </p:spPr>
        <p:txBody>
          <a:bodyPr wrap="square" rtlCol="0">
            <a:spAutoFit/>
          </a:bodyPr>
          <a:lstStyle/>
          <a:p>
            <a:pPr algn="ctr"/>
            <a:r>
              <a:rPr lang="en-US" sz="2500" b="1" dirty="0">
                <a:solidFill>
                  <a:srgbClr val="1735A3"/>
                </a:solidFill>
              </a:rPr>
              <a:t>CAMP1 (Cohort) &amp; CAMP2 (CER/PCOR RCT) </a:t>
            </a:r>
          </a:p>
          <a:p>
            <a:pPr algn="ctr"/>
            <a:r>
              <a:rPr lang="en-US" sz="2500" b="1" dirty="0">
                <a:solidFill>
                  <a:srgbClr val="1735A3"/>
                </a:solidFill>
              </a:rPr>
              <a:t>Stakeholders and Partners</a:t>
            </a:r>
          </a:p>
        </p:txBody>
      </p:sp>
      <p:graphicFrame>
        <p:nvGraphicFramePr>
          <p:cNvPr id="6" name="Table 5"/>
          <p:cNvGraphicFramePr>
            <a:graphicFrameLocks noGrp="1"/>
          </p:cNvGraphicFramePr>
          <p:nvPr>
            <p:extLst/>
          </p:nvPr>
        </p:nvGraphicFramePr>
        <p:xfrm>
          <a:off x="669115" y="1436987"/>
          <a:ext cx="2057400" cy="1670340"/>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0000"/>
                    </a:ext>
                  </a:extLst>
                </a:gridCol>
              </a:tblGrid>
              <a:tr h="139195">
                <a:tc>
                  <a:txBody>
                    <a:bodyPr/>
                    <a:lstStyle/>
                    <a:p>
                      <a:pPr algn="l" fontAlgn="b"/>
                      <a:r>
                        <a:rPr lang="en-US" sz="900" u="none" strike="noStrike" dirty="0">
                          <a:effectLst/>
                        </a:rPr>
                        <a:t>Barry </a:t>
                      </a:r>
                      <a:r>
                        <a:rPr lang="en-US" sz="900" u="none" strike="noStrike" dirty="0" err="1">
                          <a:effectLst/>
                        </a:rPr>
                        <a:t>Coller</a:t>
                      </a:r>
                      <a:r>
                        <a:rPr lang="en-US" sz="900" u="none" strike="noStrike" dirty="0">
                          <a:effectLst/>
                        </a:rPr>
                        <a:t>, MD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0"/>
                  </a:ext>
                </a:extLst>
              </a:tr>
              <a:tr h="139195">
                <a:tc>
                  <a:txBody>
                    <a:bodyPr/>
                    <a:lstStyle/>
                    <a:p>
                      <a:pPr algn="l" fontAlgn="b"/>
                      <a:r>
                        <a:rPr lang="en-US" sz="900" u="none" strike="noStrike" dirty="0">
                          <a:effectLst/>
                        </a:rPr>
                        <a:t>Rhonda G. Kost, MD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1"/>
                  </a:ext>
                </a:extLst>
              </a:tr>
              <a:tr h="139195">
                <a:tc>
                  <a:txBody>
                    <a:bodyPr/>
                    <a:lstStyle/>
                    <a:p>
                      <a:pPr algn="l" fontAlgn="b"/>
                      <a:r>
                        <a:rPr lang="en-US" sz="900" u="none" strike="noStrike" dirty="0">
                          <a:effectLst/>
                        </a:rPr>
                        <a:t>Alexander Tomasz, PhD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2"/>
                  </a:ext>
                </a:extLst>
              </a:tr>
              <a:tr h="139195">
                <a:tc>
                  <a:txBody>
                    <a:bodyPr/>
                    <a:lstStyle/>
                    <a:p>
                      <a:pPr algn="l" fontAlgn="b"/>
                      <a:r>
                        <a:rPr lang="en-US" sz="900" u="none" strike="noStrike" dirty="0" err="1">
                          <a:effectLst/>
                        </a:rPr>
                        <a:t>Herminia</a:t>
                      </a:r>
                      <a:r>
                        <a:rPr lang="en-US" sz="900" u="none" strike="noStrike" dirty="0">
                          <a:effectLst/>
                        </a:rPr>
                        <a:t> de </a:t>
                      </a:r>
                      <a:r>
                        <a:rPr lang="en-US" sz="900" u="none" strike="noStrike" dirty="0" err="1">
                          <a:effectLst/>
                        </a:rPr>
                        <a:t>Lencastre</a:t>
                      </a:r>
                      <a:r>
                        <a:rPr lang="en-US" sz="900" u="none" strike="noStrike" dirty="0">
                          <a:effectLst/>
                        </a:rPr>
                        <a:t>, PhD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3"/>
                  </a:ext>
                </a:extLst>
              </a:tr>
              <a:tr h="139195">
                <a:tc>
                  <a:txBody>
                    <a:bodyPr/>
                    <a:lstStyle/>
                    <a:p>
                      <a:pPr algn="l" fontAlgn="b"/>
                      <a:r>
                        <a:rPr lang="en-US" sz="900" u="none" strike="noStrike" dirty="0">
                          <a:effectLst/>
                        </a:rPr>
                        <a:t>Maria </a:t>
                      </a:r>
                      <a:r>
                        <a:rPr lang="en-US" sz="900" u="none" strike="noStrike" dirty="0" err="1">
                          <a:effectLst/>
                        </a:rPr>
                        <a:t>Pardos</a:t>
                      </a:r>
                      <a:r>
                        <a:rPr lang="en-US" sz="900" u="none" strike="noStrike" dirty="0">
                          <a:effectLst/>
                        </a:rPr>
                        <a:t> de la </a:t>
                      </a:r>
                      <a:r>
                        <a:rPr lang="en-US" sz="900" u="none" strike="noStrike" dirty="0" err="1">
                          <a:effectLst/>
                        </a:rPr>
                        <a:t>Gandara</a:t>
                      </a:r>
                      <a:r>
                        <a:rPr lang="en-US" sz="900" u="none" strike="noStrike" dirty="0">
                          <a:effectLst/>
                        </a:rPr>
                        <a:t>, MD, PhD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4"/>
                  </a:ext>
                </a:extLst>
              </a:tr>
              <a:tr h="139195">
                <a:tc>
                  <a:txBody>
                    <a:bodyPr/>
                    <a:lstStyle/>
                    <a:p>
                      <a:pPr algn="l" fontAlgn="b"/>
                      <a:r>
                        <a:rPr lang="en-US" sz="900" u="none" strike="noStrike">
                          <a:effectLst/>
                        </a:rPr>
                        <a:t>Marilyn Chung, BA</a:t>
                      </a:r>
                      <a:endParaRPr lang="en-US" sz="900" b="0" i="0" u="none" strike="noStrike">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5"/>
                  </a:ext>
                </a:extLst>
              </a:tr>
              <a:tr h="139195">
                <a:tc>
                  <a:txBody>
                    <a:bodyPr/>
                    <a:lstStyle/>
                    <a:p>
                      <a:pPr algn="l" fontAlgn="b"/>
                      <a:r>
                        <a:rPr lang="en-US" sz="900" u="none" strike="noStrike">
                          <a:effectLst/>
                        </a:rPr>
                        <a:t>Cameron Coffran, MS</a:t>
                      </a:r>
                      <a:endParaRPr lang="en-US" sz="900" b="0" i="0" u="none" strike="noStrike">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6"/>
                  </a:ext>
                </a:extLst>
              </a:tr>
              <a:tr h="139195">
                <a:tc>
                  <a:txBody>
                    <a:bodyPr/>
                    <a:lstStyle/>
                    <a:p>
                      <a:pPr algn="l" fontAlgn="b"/>
                      <a:r>
                        <a:rPr lang="en-US" sz="900" u="none" strike="noStrike" dirty="0">
                          <a:effectLst/>
                        </a:rPr>
                        <a:t>Joel Correa da Rosa, PhD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7"/>
                  </a:ext>
                </a:extLst>
              </a:tr>
              <a:tr h="139195">
                <a:tc>
                  <a:txBody>
                    <a:bodyPr/>
                    <a:lstStyle/>
                    <a:p>
                      <a:pPr algn="l" fontAlgn="b"/>
                      <a:r>
                        <a:rPr lang="en-US" sz="900" b="0" i="0" u="none" strike="noStrike" dirty="0">
                          <a:solidFill>
                            <a:srgbClr val="000000"/>
                          </a:solidFill>
                          <a:effectLst/>
                          <a:latin typeface="Calibri" panose="020F0502020204030204" pitchFamily="34" charset="0"/>
                        </a:rPr>
                        <a:t>Kimberly Vasquez, MPH</a:t>
                      </a:r>
                    </a:p>
                  </a:txBody>
                  <a:tcPr marL="2035" marR="2035" marT="2035" marB="0" anchor="b"/>
                </a:tc>
                <a:extLst>
                  <a:ext uri="{0D108BD9-81ED-4DB2-BD59-A6C34878D82A}">
                    <a16:rowId xmlns:a16="http://schemas.microsoft.com/office/drawing/2014/main" val="10008"/>
                  </a:ext>
                </a:extLst>
              </a:tr>
              <a:tr h="139195">
                <a:tc>
                  <a:txBody>
                    <a:bodyPr/>
                    <a:lstStyle/>
                    <a:p>
                      <a:pPr algn="l" fontAlgn="b"/>
                      <a:r>
                        <a:rPr lang="en-US" sz="900" u="none" strike="noStrike" dirty="0">
                          <a:effectLst/>
                        </a:rPr>
                        <a:t>Teresa </a:t>
                      </a:r>
                      <a:r>
                        <a:rPr lang="en-US" sz="900" u="none" strike="noStrike" dirty="0" err="1">
                          <a:effectLst/>
                        </a:rPr>
                        <a:t>Evering</a:t>
                      </a:r>
                      <a:r>
                        <a:rPr lang="en-US" sz="900" u="none" strike="noStrike" dirty="0">
                          <a:effectLst/>
                        </a:rPr>
                        <a:t>, MD, MS</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9"/>
                  </a:ext>
                </a:extLst>
              </a:tr>
              <a:tr h="139195">
                <a:tc>
                  <a:txBody>
                    <a:bodyPr/>
                    <a:lstStyle/>
                    <a:p>
                      <a:pPr algn="l" fontAlgn="b"/>
                      <a:r>
                        <a:rPr lang="en-US" sz="900" u="none" strike="noStrike" dirty="0">
                          <a:effectLst/>
                        </a:rPr>
                        <a:t>Mina Pastagia, MD,</a:t>
                      </a:r>
                      <a:r>
                        <a:rPr lang="en-US" sz="900" u="none" strike="noStrike" baseline="0" dirty="0">
                          <a:effectLst/>
                        </a:rPr>
                        <a:t> MS</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10"/>
                  </a:ext>
                </a:extLst>
              </a:tr>
              <a:tr h="139195">
                <a:tc>
                  <a:txBody>
                    <a:bodyPr/>
                    <a:lstStyle/>
                    <a:p>
                      <a:pPr algn="l" fontAlgn="b"/>
                      <a:r>
                        <a:rPr lang="en-US" sz="900" u="none" strike="noStrike" dirty="0" err="1">
                          <a:effectLst/>
                        </a:rPr>
                        <a:t>Maija</a:t>
                      </a:r>
                      <a:r>
                        <a:rPr lang="en-US" sz="900" u="none" strike="noStrike" dirty="0">
                          <a:effectLst/>
                        </a:rPr>
                        <a:t> Neville-Williams, MPH</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11"/>
                  </a:ext>
                </a:extLst>
              </a:tr>
            </a:tbl>
          </a:graphicData>
        </a:graphic>
      </p:graphicFrame>
      <p:graphicFrame>
        <p:nvGraphicFramePr>
          <p:cNvPr id="7" name="Table 6"/>
          <p:cNvGraphicFramePr>
            <a:graphicFrameLocks noGrp="1"/>
          </p:cNvGraphicFramePr>
          <p:nvPr>
            <p:extLst/>
          </p:nvPr>
        </p:nvGraphicFramePr>
        <p:xfrm>
          <a:off x="6112523" y="1425723"/>
          <a:ext cx="2057400" cy="695975"/>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0000"/>
                    </a:ext>
                  </a:extLst>
                </a:gridCol>
              </a:tblGrid>
              <a:tr h="139195">
                <a:tc>
                  <a:txBody>
                    <a:bodyPr/>
                    <a:lstStyle/>
                    <a:p>
                      <a:pPr algn="l" fontAlgn="b"/>
                      <a:r>
                        <a:rPr lang="en-US" sz="900" u="none" strike="noStrike" dirty="0">
                          <a:effectLst/>
                        </a:rPr>
                        <a:t>William Pagano, MD, MPH</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0"/>
                  </a:ext>
                </a:extLst>
              </a:tr>
              <a:tr h="139195">
                <a:tc>
                  <a:txBody>
                    <a:bodyPr/>
                    <a:lstStyle/>
                    <a:p>
                      <a:pPr algn="l" fontAlgn="b"/>
                      <a:r>
                        <a:rPr lang="en-US" sz="900" b="0" i="0" u="none" strike="noStrike" dirty="0">
                          <a:solidFill>
                            <a:schemeClr val="dk1"/>
                          </a:solidFill>
                          <a:effectLst/>
                          <a:latin typeface="+mn-lt"/>
                        </a:rPr>
                        <a:t>Paul</a:t>
                      </a:r>
                      <a:r>
                        <a:rPr lang="en-US" sz="900" b="0" i="0" u="none" strike="noStrike" baseline="0" dirty="0">
                          <a:solidFill>
                            <a:schemeClr val="dk1"/>
                          </a:solidFill>
                          <a:effectLst/>
                          <a:latin typeface="+mn-lt"/>
                        </a:rPr>
                        <a:t>a Clemons, PA</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1"/>
                  </a:ext>
                </a:extLst>
              </a:tr>
              <a:tr h="139195">
                <a:tc>
                  <a:txBody>
                    <a:bodyPr/>
                    <a:lstStyle/>
                    <a:p>
                      <a:pPr algn="l" fontAlgn="b"/>
                      <a:r>
                        <a:rPr lang="en-US" sz="900" u="none" strike="noStrike" dirty="0">
                          <a:effectLst/>
                        </a:rPr>
                        <a:t>Jason Hyde, MA</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2"/>
                  </a:ext>
                </a:extLst>
              </a:tr>
              <a:tr h="139195">
                <a:tc>
                  <a:txBody>
                    <a:bodyPr/>
                    <a:lstStyle/>
                    <a:p>
                      <a:pPr algn="l" fontAlgn="b"/>
                      <a:r>
                        <a:rPr lang="en-US" sz="900" u="none" strike="noStrike" dirty="0">
                          <a:effectLst/>
                        </a:rPr>
                        <a:t>Jasbir Singh, MBBS</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3"/>
                  </a:ext>
                </a:extLst>
              </a:tr>
              <a:tr h="139195">
                <a:tc>
                  <a:txBody>
                    <a:bodyPr/>
                    <a:lstStyle/>
                    <a:p>
                      <a:pPr algn="l" fontAlgn="b"/>
                      <a:r>
                        <a:rPr lang="en-US" sz="900" u="none" strike="noStrike" dirty="0">
                          <a:effectLst/>
                        </a:rPr>
                        <a:t>*Keenan Millan</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7514457"/>
              </p:ext>
            </p:extLst>
          </p:nvPr>
        </p:nvGraphicFramePr>
        <p:xfrm>
          <a:off x="648070" y="3307181"/>
          <a:ext cx="2104008" cy="1391950"/>
        </p:xfrm>
        <a:graphic>
          <a:graphicData uri="http://schemas.openxmlformats.org/drawingml/2006/table">
            <a:tbl>
              <a:tblPr>
                <a:tableStyleId>{5C22544A-7EE6-4342-B048-85BDC9FD1C3A}</a:tableStyleId>
              </a:tblPr>
              <a:tblGrid>
                <a:gridCol w="2104008">
                  <a:extLst>
                    <a:ext uri="{9D8B030D-6E8A-4147-A177-3AD203B41FA5}">
                      <a16:colId xmlns:a16="http://schemas.microsoft.com/office/drawing/2014/main" val="20000"/>
                    </a:ext>
                  </a:extLst>
                </a:gridCol>
              </a:tblGrid>
              <a:tr h="139195">
                <a:tc>
                  <a:txBody>
                    <a:bodyPr/>
                    <a:lstStyle/>
                    <a:p>
                      <a:pPr algn="l" fontAlgn="b"/>
                      <a:r>
                        <a:rPr lang="en-US" sz="900" u="none" strike="noStrike" dirty="0">
                          <a:effectLst/>
                        </a:rPr>
                        <a:t>Jonathan N. Tobin, PhD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0"/>
                  </a:ext>
                </a:extLst>
              </a:tr>
              <a:tr h="139195">
                <a:tc>
                  <a:txBody>
                    <a:bodyPr/>
                    <a:lstStyle/>
                    <a:p>
                      <a:pPr algn="l" fontAlgn="b"/>
                      <a:r>
                        <a:rPr lang="en-US" sz="900" u="none" strike="noStrike" dirty="0">
                          <a:effectLst/>
                        </a:rPr>
                        <a:t>Chamanara Khalida, MD, MPH</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1"/>
                  </a:ext>
                </a:extLst>
              </a:tr>
              <a:tr h="139195">
                <a:tc>
                  <a:txBody>
                    <a:bodyPr/>
                    <a:lstStyle/>
                    <a:p>
                      <a:pPr algn="l" fontAlgn="b"/>
                      <a:r>
                        <a:rPr lang="en-US" sz="900" u="none" strike="noStrike" dirty="0">
                          <a:effectLst/>
                        </a:rPr>
                        <a:t>Brianna D'Orazio, BA</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2"/>
                  </a:ext>
                </a:extLst>
              </a:tr>
              <a:tr h="139195">
                <a:tc>
                  <a:txBody>
                    <a:bodyPr/>
                    <a:lstStyle/>
                    <a:p>
                      <a:pPr algn="l" fontAlgn="b"/>
                      <a:r>
                        <a:rPr lang="en-US" sz="900" u="none" strike="noStrike" dirty="0">
                          <a:effectLst/>
                        </a:rPr>
                        <a:t>Tameir Holder, MPH</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3"/>
                  </a:ext>
                </a:extLst>
              </a:tr>
              <a:tr h="139195">
                <a:tc>
                  <a:txBody>
                    <a:bodyPr/>
                    <a:lstStyle/>
                    <a:p>
                      <a:pPr algn="l" fontAlgn="b"/>
                      <a:r>
                        <a:rPr lang="en-US" sz="900" u="none" strike="noStrike" dirty="0">
                          <a:effectLst/>
                        </a:rPr>
                        <a:t>Musarrat Rahman, BS</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4"/>
                  </a:ext>
                </a:extLst>
              </a:tr>
              <a:tr h="139195">
                <a:tc>
                  <a:txBody>
                    <a:bodyPr/>
                    <a:lstStyle/>
                    <a:p>
                      <a:pPr algn="l" fontAlgn="b"/>
                      <a:r>
                        <a:rPr lang="en-US" sz="900" u="none" strike="noStrike" dirty="0">
                          <a:effectLst/>
                        </a:rPr>
                        <a:t>Sisle Heyliger, BA</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5"/>
                  </a:ext>
                </a:extLst>
              </a:tr>
              <a:tr h="139195">
                <a:tc>
                  <a:txBody>
                    <a:bodyPr/>
                    <a:lstStyle/>
                    <a:p>
                      <a:pPr algn="l" fontAlgn="b"/>
                      <a:r>
                        <a:rPr lang="en-US" sz="900" u="none" strike="noStrike" dirty="0">
                          <a:effectLst/>
                        </a:rPr>
                        <a:t>Anthony Rhabb</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6"/>
                  </a:ext>
                </a:extLst>
              </a:tr>
              <a:tr h="13919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Cynthia </a:t>
                      </a:r>
                      <a:r>
                        <a:rPr lang="en-US" sz="900" u="none" strike="noStrike" dirty="0" err="1">
                          <a:effectLst/>
                        </a:rPr>
                        <a:t>Mofunanya</a:t>
                      </a:r>
                      <a:r>
                        <a:rPr lang="en-US" sz="900" u="none" strike="noStrike" dirty="0">
                          <a:effectLst/>
                        </a:rPr>
                        <a:t>, MD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7"/>
                  </a:ext>
                </a:extLst>
              </a:tr>
              <a:tr h="13919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Jessica Ramachandran, MD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8"/>
                  </a:ext>
                </a:extLst>
              </a:tr>
              <a:tr h="13919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Uma Siddiqui</a:t>
                      </a:r>
                    </a:p>
                  </a:txBody>
                  <a:tcPr marL="2035" marR="2035" marT="2035" marB="0" anchor="b"/>
                </a:tc>
                <a:extLst>
                  <a:ext uri="{0D108BD9-81ED-4DB2-BD59-A6C34878D82A}">
                    <a16:rowId xmlns:a16="http://schemas.microsoft.com/office/drawing/2014/main" val="10009"/>
                  </a:ext>
                </a:extLst>
              </a:tr>
            </a:tbl>
          </a:graphicData>
        </a:graphic>
      </p:graphicFrame>
      <p:graphicFrame>
        <p:nvGraphicFramePr>
          <p:cNvPr id="9" name="Table 8"/>
          <p:cNvGraphicFramePr>
            <a:graphicFrameLocks noGrp="1"/>
          </p:cNvGraphicFramePr>
          <p:nvPr>
            <p:extLst/>
          </p:nvPr>
        </p:nvGraphicFramePr>
        <p:xfrm>
          <a:off x="6112524" y="3107620"/>
          <a:ext cx="2057400" cy="835170"/>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0000"/>
                    </a:ext>
                  </a:extLst>
                </a:gridCol>
              </a:tblGrid>
              <a:tr h="13919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Samuel </a:t>
                      </a:r>
                      <a:r>
                        <a:rPr lang="en-US" sz="900" u="none" strike="noStrike" dirty="0" err="1">
                          <a:effectLst/>
                        </a:rPr>
                        <a:t>DeLeon</a:t>
                      </a:r>
                      <a:r>
                        <a:rPr lang="en-US" sz="900" u="none" strike="noStrike" dirty="0">
                          <a:effectLst/>
                        </a:rPr>
                        <a:t>, MD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0"/>
                  </a:ext>
                </a:extLst>
              </a:tr>
              <a:tr h="139195">
                <a:tc>
                  <a:txBody>
                    <a:bodyPr/>
                    <a:lstStyle/>
                    <a:p>
                      <a:pPr algn="l" fontAlgn="b"/>
                      <a:r>
                        <a:rPr lang="en-US" sz="900" u="none" strike="noStrike" dirty="0">
                          <a:effectLst/>
                        </a:rPr>
                        <a:t>Franco </a:t>
                      </a:r>
                      <a:r>
                        <a:rPr lang="en-US" sz="900" u="none" strike="noStrike" dirty="0" err="1">
                          <a:effectLst/>
                        </a:rPr>
                        <a:t>Barsanti</a:t>
                      </a:r>
                      <a:r>
                        <a:rPr lang="en-US" sz="900" u="none" strike="noStrike" dirty="0">
                          <a:effectLst/>
                        </a:rPr>
                        <a:t>, </a:t>
                      </a:r>
                      <a:r>
                        <a:rPr lang="en-US" sz="900" u="none" strike="noStrike" dirty="0" err="1">
                          <a:effectLst/>
                        </a:rPr>
                        <a:t>PharmD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1"/>
                  </a:ext>
                </a:extLst>
              </a:tr>
              <a:tr h="139195">
                <a:tc>
                  <a:txBody>
                    <a:bodyPr/>
                    <a:lstStyle/>
                    <a:p>
                      <a:pPr algn="l" fontAlgn="b"/>
                      <a:r>
                        <a:rPr lang="en-US" sz="900" u="none" strike="noStrike" dirty="0" err="1">
                          <a:effectLst/>
                        </a:rPr>
                        <a:t>Shirish</a:t>
                      </a:r>
                      <a:r>
                        <a:rPr lang="en-US" sz="900" u="none" strike="noStrike" dirty="0">
                          <a:effectLst/>
                        </a:rPr>
                        <a:t> </a:t>
                      </a:r>
                      <a:r>
                        <a:rPr lang="en-US" sz="900" u="none" strike="noStrike" dirty="0" err="1">
                          <a:effectLst/>
                        </a:rPr>
                        <a:t>Balachandra</a:t>
                      </a:r>
                      <a:r>
                        <a:rPr lang="en-US" sz="900" u="none" strike="noStrike" dirty="0">
                          <a:effectLst/>
                        </a:rPr>
                        <a:t>, MD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2"/>
                  </a:ext>
                </a:extLst>
              </a:tr>
              <a:tr h="139195">
                <a:tc>
                  <a:txBody>
                    <a:bodyPr/>
                    <a:lstStyle/>
                    <a:p>
                      <a:pPr algn="l" fontAlgn="b"/>
                      <a:r>
                        <a:rPr lang="en-US" sz="900" u="none" strike="noStrike" dirty="0">
                          <a:effectLst/>
                        </a:rPr>
                        <a:t>Claude </a:t>
                      </a:r>
                      <a:r>
                        <a:rPr lang="en-US" sz="900" u="none" strike="noStrike" dirty="0" err="1">
                          <a:effectLst/>
                        </a:rPr>
                        <a:t>Parola</a:t>
                      </a:r>
                      <a:r>
                        <a:rPr lang="en-US" sz="900" u="none" strike="noStrike" dirty="0">
                          <a:effectLst/>
                        </a:rPr>
                        <a:t>, MD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3"/>
                  </a:ext>
                </a:extLst>
              </a:tr>
              <a:tr h="139195">
                <a:tc>
                  <a:txBody>
                    <a:bodyPr/>
                    <a:lstStyle/>
                    <a:p>
                      <a:pPr algn="l" fontAlgn="b"/>
                      <a:r>
                        <a:rPr lang="en-US" sz="900" u="none" strike="noStrike" dirty="0">
                          <a:effectLst/>
                        </a:rPr>
                        <a:t>Tracie Urban, RN</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4"/>
                  </a:ext>
                </a:extLst>
              </a:tr>
              <a:tr h="139195">
                <a:tc>
                  <a:txBody>
                    <a:bodyPr/>
                    <a:lstStyle/>
                    <a:p>
                      <a:pPr algn="l" fontAlgn="b"/>
                      <a:r>
                        <a:rPr lang="en-US" sz="900" u="none" strike="noStrike" dirty="0">
                          <a:effectLst/>
                        </a:rPr>
                        <a:t>*Brenda Gonzalez</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extLst/>
          </p:nvPr>
        </p:nvGraphicFramePr>
        <p:xfrm>
          <a:off x="2974770" y="3529741"/>
          <a:ext cx="2778827" cy="1105420"/>
        </p:xfrm>
        <a:graphic>
          <a:graphicData uri="http://schemas.openxmlformats.org/drawingml/2006/table">
            <a:tbl>
              <a:tblPr>
                <a:tableStyleId>{5C22544A-7EE6-4342-B048-85BDC9FD1C3A}</a:tableStyleId>
              </a:tblPr>
              <a:tblGrid>
                <a:gridCol w="2778827">
                  <a:extLst>
                    <a:ext uri="{9D8B030D-6E8A-4147-A177-3AD203B41FA5}">
                      <a16:colId xmlns:a16="http://schemas.microsoft.com/office/drawing/2014/main" val="20000"/>
                    </a:ext>
                  </a:extLst>
                </a:gridCol>
              </a:tblGrid>
              <a:tr h="276355">
                <a:tc>
                  <a:txBody>
                    <a:bodyPr/>
                    <a:lstStyle/>
                    <a:p>
                      <a:pPr algn="l" fontAlgn="b"/>
                      <a:r>
                        <a:rPr lang="en-US" sz="900" u="none" strike="noStrike" dirty="0">
                          <a:effectLst/>
                        </a:rPr>
                        <a:t>Christopher Frei, </a:t>
                      </a:r>
                      <a:r>
                        <a:rPr lang="en-US" sz="900" u="none" strike="noStrike" dirty="0" err="1">
                          <a:effectLst/>
                        </a:rPr>
                        <a:t>PharmD</a:t>
                      </a:r>
                      <a:r>
                        <a:rPr lang="en-US" sz="900" u="none" strike="noStrike" dirty="0">
                          <a:effectLst/>
                        </a:rPr>
                        <a:t>, MSc, FCCP, BCPS</a:t>
                      </a:r>
                    </a:p>
                    <a:p>
                      <a:pPr algn="l" fontAlgn="b"/>
                      <a:r>
                        <a:rPr lang="en-US" sz="900" b="0" i="1" u="none" strike="noStrike" dirty="0">
                          <a:solidFill>
                            <a:srgbClr val="000000"/>
                          </a:solidFill>
                          <a:effectLst/>
                          <a:latin typeface="Calibri" panose="020F0502020204030204" pitchFamily="34" charset="0"/>
                        </a:rPr>
                        <a:t>South Texas Ambulatory Research Network/UTHSCSA</a:t>
                      </a:r>
                    </a:p>
                  </a:txBody>
                  <a:tcPr marL="2035" marR="2035" marT="2035" marB="0" anchor="b"/>
                </a:tc>
                <a:extLst>
                  <a:ext uri="{0D108BD9-81ED-4DB2-BD59-A6C34878D82A}">
                    <a16:rowId xmlns:a16="http://schemas.microsoft.com/office/drawing/2014/main" val="10000"/>
                  </a:ext>
                </a:extLst>
              </a:tr>
              <a:tr h="276355">
                <a:tc>
                  <a:txBody>
                    <a:bodyPr/>
                    <a:lstStyle/>
                    <a:p>
                      <a:pPr algn="l" fontAlgn="b"/>
                      <a:r>
                        <a:rPr lang="en-US" sz="900" u="none" strike="noStrike" dirty="0">
                          <a:effectLst/>
                        </a:rPr>
                        <a:t>Christopher Mason, PhD</a:t>
                      </a:r>
                    </a:p>
                    <a:p>
                      <a:pPr algn="l" fontAlgn="b"/>
                      <a:r>
                        <a:rPr lang="en-US" sz="900" b="0" i="1" u="none" strike="noStrike" dirty="0">
                          <a:solidFill>
                            <a:srgbClr val="000000"/>
                          </a:solidFill>
                          <a:effectLst/>
                          <a:latin typeface="Calibri" panose="020F0502020204030204" pitchFamily="34" charset="0"/>
                        </a:rPr>
                        <a:t>Weill</a:t>
                      </a:r>
                      <a:r>
                        <a:rPr lang="en-US" sz="900" b="0" i="1" u="none" strike="noStrike" baseline="0" dirty="0">
                          <a:solidFill>
                            <a:srgbClr val="000000"/>
                          </a:solidFill>
                          <a:effectLst/>
                          <a:latin typeface="Calibri" panose="020F0502020204030204" pitchFamily="34" charset="0"/>
                        </a:rPr>
                        <a:t> Cornell Medical College</a:t>
                      </a:r>
                      <a:endParaRPr lang="en-US" sz="900" b="0" i="1"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1"/>
                  </a:ext>
                </a:extLst>
              </a:tr>
              <a:tr h="276355">
                <a:tc>
                  <a:txBody>
                    <a:bodyPr/>
                    <a:lstStyle/>
                    <a:p>
                      <a:pPr algn="l" fontAlgn="b"/>
                      <a:r>
                        <a:rPr lang="en-US" sz="900" u="none" strike="noStrike" dirty="0">
                          <a:effectLst/>
                        </a:rPr>
                        <a:t>Eric Lofgren, PhD</a:t>
                      </a:r>
                    </a:p>
                    <a:p>
                      <a:pPr algn="l" fontAlgn="b"/>
                      <a:r>
                        <a:rPr lang="en-US" sz="900" b="0" i="1" u="none" strike="noStrike" dirty="0">
                          <a:solidFill>
                            <a:srgbClr val="000000"/>
                          </a:solidFill>
                          <a:effectLst/>
                          <a:latin typeface="Calibri" panose="020F0502020204030204" pitchFamily="34" charset="0"/>
                        </a:rPr>
                        <a:t>Washington State University</a:t>
                      </a:r>
                      <a:r>
                        <a:rPr lang="en-US" sz="900" b="0" i="1" u="none" strike="noStrike" baseline="0" dirty="0">
                          <a:solidFill>
                            <a:srgbClr val="000000"/>
                          </a:solidFill>
                          <a:effectLst/>
                          <a:latin typeface="Calibri" panose="020F0502020204030204" pitchFamily="34" charset="0"/>
                        </a:rPr>
                        <a:t> College of Veterinary Medicine</a:t>
                      </a:r>
                      <a:endParaRPr lang="en-US" sz="900" b="0" i="1"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2"/>
                  </a:ext>
                </a:extLst>
              </a:tr>
              <a:tr h="276355">
                <a:tc>
                  <a:txBody>
                    <a:bodyPr/>
                    <a:lstStyle/>
                    <a:p>
                      <a:pPr algn="l" fontAlgn="b"/>
                      <a:r>
                        <a:rPr lang="en-US" sz="900" u="none" strike="noStrike" dirty="0">
                          <a:effectLst/>
                        </a:rPr>
                        <a:t>Susan Huang, MD, MPH</a:t>
                      </a:r>
                    </a:p>
                    <a:p>
                      <a:pPr algn="l" fontAlgn="b"/>
                      <a:r>
                        <a:rPr lang="en-US" sz="900" b="0" i="1" u="none" strike="noStrike" dirty="0">
                          <a:solidFill>
                            <a:srgbClr val="000000"/>
                          </a:solidFill>
                          <a:effectLst/>
                          <a:latin typeface="Calibri" panose="020F0502020204030204" pitchFamily="34" charset="0"/>
                        </a:rPr>
                        <a:t>University</a:t>
                      </a:r>
                      <a:r>
                        <a:rPr lang="en-US" sz="900" b="0" i="1" u="none" strike="noStrike" baseline="0" dirty="0">
                          <a:solidFill>
                            <a:srgbClr val="000000"/>
                          </a:solidFill>
                          <a:effectLst/>
                          <a:latin typeface="Calibri" panose="020F0502020204030204" pitchFamily="34" charset="0"/>
                        </a:rPr>
                        <a:t> of California Irvine</a:t>
                      </a:r>
                      <a:endParaRPr lang="en-US" sz="900" b="0" i="1"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3"/>
                  </a:ext>
                </a:extLst>
              </a:tr>
            </a:tbl>
          </a:graphicData>
        </a:graphic>
      </p:graphicFrame>
      <p:sp>
        <p:nvSpPr>
          <p:cNvPr id="13" name="TextBox 12"/>
          <p:cNvSpPr txBox="1"/>
          <p:nvPr/>
        </p:nvSpPr>
        <p:spPr>
          <a:xfrm>
            <a:off x="727067" y="1144833"/>
            <a:ext cx="2087387" cy="300082"/>
          </a:xfrm>
          <a:prstGeom prst="rect">
            <a:avLst/>
          </a:prstGeom>
          <a:noFill/>
        </p:spPr>
        <p:txBody>
          <a:bodyPr wrap="square" rtlCol="0">
            <a:spAutoFit/>
          </a:bodyPr>
          <a:lstStyle/>
          <a:p>
            <a:r>
              <a:rPr lang="en-US" sz="1350" b="1" dirty="0">
                <a:solidFill>
                  <a:prstClr val="black"/>
                </a:solidFill>
              </a:rPr>
              <a:t>The Rockefeller University</a:t>
            </a:r>
          </a:p>
        </p:txBody>
      </p:sp>
      <p:sp>
        <p:nvSpPr>
          <p:cNvPr id="20" name="TextBox 19"/>
          <p:cNvSpPr txBox="1"/>
          <p:nvPr/>
        </p:nvSpPr>
        <p:spPr>
          <a:xfrm>
            <a:off x="735974" y="3079044"/>
            <a:ext cx="1588623" cy="300082"/>
          </a:xfrm>
          <a:prstGeom prst="rect">
            <a:avLst/>
          </a:prstGeom>
          <a:noFill/>
        </p:spPr>
        <p:txBody>
          <a:bodyPr wrap="square" rtlCol="0">
            <a:spAutoFit/>
          </a:bodyPr>
          <a:lstStyle/>
          <a:p>
            <a:r>
              <a:rPr lang="en-US" sz="1350" b="1" dirty="0">
                <a:solidFill>
                  <a:prstClr val="black"/>
                </a:solidFill>
              </a:rPr>
              <a:t>CDN</a:t>
            </a:r>
          </a:p>
        </p:txBody>
      </p:sp>
      <p:sp>
        <p:nvSpPr>
          <p:cNvPr id="21" name="TextBox 20"/>
          <p:cNvSpPr txBox="1"/>
          <p:nvPr/>
        </p:nvSpPr>
        <p:spPr>
          <a:xfrm>
            <a:off x="3131818" y="1140499"/>
            <a:ext cx="2416928" cy="300082"/>
          </a:xfrm>
          <a:prstGeom prst="rect">
            <a:avLst/>
          </a:prstGeom>
          <a:noFill/>
        </p:spPr>
        <p:txBody>
          <a:bodyPr wrap="square" rtlCol="0">
            <a:spAutoFit/>
          </a:bodyPr>
          <a:lstStyle/>
          <a:p>
            <a:r>
              <a:rPr lang="en-US" sz="1350" b="1" dirty="0"/>
              <a:t>Metropolitan Hospital Center</a:t>
            </a:r>
          </a:p>
        </p:txBody>
      </p:sp>
      <p:sp>
        <p:nvSpPr>
          <p:cNvPr id="22" name="TextBox 21"/>
          <p:cNvSpPr txBox="1"/>
          <p:nvPr/>
        </p:nvSpPr>
        <p:spPr>
          <a:xfrm>
            <a:off x="3131820" y="1844819"/>
            <a:ext cx="2069573" cy="300082"/>
          </a:xfrm>
          <a:prstGeom prst="rect">
            <a:avLst/>
          </a:prstGeom>
          <a:noFill/>
        </p:spPr>
        <p:txBody>
          <a:bodyPr wrap="square" rtlCol="0">
            <a:spAutoFit/>
          </a:bodyPr>
          <a:lstStyle/>
          <a:p>
            <a:r>
              <a:rPr lang="en-US" sz="1350" b="1" dirty="0"/>
              <a:t>Coney Island Hospital</a:t>
            </a:r>
          </a:p>
        </p:txBody>
      </p:sp>
      <p:sp>
        <p:nvSpPr>
          <p:cNvPr id="23" name="TextBox 22"/>
          <p:cNvSpPr txBox="1"/>
          <p:nvPr/>
        </p:nvSpPr>
        <p:spPr>
          <a:xfrm>
            <a:off x="3131820" y="2661880"/>
            <a:ext cx="2533484" cy="300082"/>
          </a:xfrm>
          <a:prstGeom prst="rect">
            <a:avLst/>
          </a:prstGeom>
          <a:noFill/>
        </p:spPr>
        <p:txBody>
          <a:bodyPr wrap="square" rtlCol="0">
            <a:spAutoFit/>
          </a:bodyPr>
          <a:lstStyle/>
          <a:p>
            <a:r>
              <a:rPr lang="en-US" sz="1350" b="1" dirty="0"/>
              <a:t>Community Healthcare Network</a:t>
            </a:r>
          </a:p>
        </p:txBody>
      </p:sp>
      <p:graphicFrame>
        <p:nvGraphicFramePr>
          <p:cNvPr id="24" name="Table 23"/>
          <p:cNvGraphicFramePr>
            <a:graphicFrameLocks noGrp="1"/>
          </p:cNvGraphicFramePr>
          <p:nvPr>
            <p:extLst/>
          </p:nvPr>
        </p:nvGraphicFramePr>
        <p:xfrm>
          <a:off x="3005593" y="1436787"/>
          <a:ext cx="2731700" cy="417585"/>
        </p:xfrm>
        <a:graphic>
          <a:graphicData uri="http://schemas.openxmlformats.org/drawingml/2006/table">
            <a:tbl>
              <a:tblPr>
                <a:tableStyleId>{5C22544A-7EE6-4342-B048-85BDC9FD1C3A}</a:tableStyleId>
              </a:tblPr>
              <a:tblGrid>
                <a:gridCol w="2731700">
                  <a:extLst>
                    <a:ext uri="{9D8B030D-6E8A-4147-A177-3AD203B41FA5}">
                      <a16:colId xmlns:a16="http://schemas.microsoft.com/office/drawing/2014/main" val="20000"/>
                    </a:ext>
                  </a:extLst>
                </a:gridCol>
              </a:tblGrid>
              <a:tr h="139195">
                <a:tc>
                  <a:txBody>
                    <a:bodyPr/>
                    <a:lstStyle/>
                    <a:p>
                      <a:pPr algn="l" fontAlgn="b"/>
                      <a:r>
                        <a:rPr lang="en-US" sz="900" u="none" strike="noStrike" dirty="0">
                          <a:effectLst/>
                        </a:rPr>
                        <a:t>Getaw Worku</a:t>
                      </a:r>
                      <a:r>
                        <a:rPr lang="en-US" sz="900" u="none" strike="noStrike" baseline="0" dirty="0">
                          <a:effectLst/>
                        </a:rPr>
                        <a:t> </a:t>
                      </a:r>
                      <a:r>
                        <a:rPr lang="en-US" sz="900" u="none" strike="noStrike" baseline="0" dirty="0" err="1">
                          <a:effectLst/>
                        </a:rPr>
                        <a:t>Hassen</a:t>
                      </a:r>
                      <a:r>
                        <a:rPr lang="en-US" sz="900" u="none" strike="noStrike" baseline="0" dirty="0">
                          <a:effectLst/>
                        </a:rPr>
                        <a:t>, MD, PhD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0"/>
                  </a:ext>
                </a:extLst>
              </a:tr>
              <a:tr h="139195">
                <a:tc>
                  <a:txBody>
                    <a:bodyPr/>
                    <a:lstStyle/>
                    <a:p>
                      <a:pPr algn="l" fontAlgn="b"/>
                      <a:r>
                        <a:rPr lang="en-US" sz="900" b="0" i="0" u="none" strike="noStrike" dirty="0">
                          <a:solidFill>
                            <a:srgbClr val="000000"/>
                          </a:solidFill>
                          <a:effectLst/>
                          <a:latin typeface="Calibri" panose="020F0502020204030204" pitchFamily="34" charset="0"/>
                        </a:rPr>
                        <a:t>Jessica Ramachandran, MBBS</a:t>
                      </a:r>
                    </a:p>
                  </a:txBody>
                  <a:tcPr marL="2035" marR="2035" marT="2035" marB="0" anchor="b"/>
                </a:tc>
                <a:extLst>
                  <a:ext uri="{0D108BD9-81ED-4DB2-BD59-A6C34878D82A}">
                    <a16:rowId xmlns:a16="http://schemas.microsoft.com/office/drawing/2014/main" val="10001"/>
                  </a:ext>
                </a:extLst>
              </a:tr>
              <a:tr h="139195">
                <a:tc>
                  <a:txBody>
                    <a:bodyPr/>
                    <a:lstStyle/>
                    <a:p>
                      <a:pPr algn="l" fontAlgn="b"/>
                      <a:r>
                        <a:rPr lang="en-US" sz="900" b="0" i="0" u="none" strike="noStrike" dirty="0">
                          <a:solidFill>
                            <a:srgbClr val="000000"/>
                          </a:solidFill>
                          <a:effectLst/>
                          <a:latin typeface="Calibri" panose="020F0502020204030204" pitchFamily="34" charset="0"/>
                        </a:rPr>
                        <a:t>*Van Johnson</a:t>
                      </a:r>
                    </a:p>
                  </a:txBody>
                  <a:tcPr marL="2035" marR="2035" marT="2035" marB="0" anchor="b"/>
                </a:tc>
                <a:extLst>
                  <a:ext uri="{0D108BD9-81ED-4DB2-BD59-A6C34878D82A}">
                    <a16:rowId xmlns:a16="http://schemas.microsoft.com/office/drawing/2014/main" val="10002"/>
                  </a:ext>
                </a:extLst>
              </a:tr>
            </a:tbl>
          </a:graphicData>
        </a:graphic>
      </p:graphicFrame>
      <p:sp>
        <p:nvSpPr>
          <p:cNvPr id="25" name="TextBox 24"/>
          <p:cNvSpPr txBox="1"/>
          <p:nvPr/>
        </p:nvSpPr>
        <p:spPr>
          <a:xfrm>
            <a:off x="6010282" y="1140499"/>
            <a:ext cx="2811422" cy="300082"/>
          </a:xfrm>
          <a:prstGeom prst="rect">
            <a:avLst/>
          </a:prstGeom>
          <a:noFill/>
        </p:spPr>
        <p:txBody>
          <a:bodyPr wrap="square" rtlCol="0">
            <a:spAutoFit/>
          </a:bodyPr>
          <a:lstStyle/>
          <a:p>
            <a:r>
              <a:rPr lang="en-US" sz="1350" b="1" dirty="0">
                <a:solidFill>
                  <a:prstClr val="black"/>
                </a:solidFill>
              </a:rPr>
              <a:t>NYU Lutheran Family Health Centers</a:t>
            </a:r>
          </a:p>
        </p:txBody>
      </p:sp>
      <p:sp>
        <p:nvSpPr>
          <p:cNvPr id="26" name="TextBox 25"/>
          <p:cNvSpPr txBox="1"/>
          <p:nvPr/>
        </p:nvSpPr>
        <p:spPr>
          <a:xfrm>
            <a:off x="6112527" y="2191972"/>
            <a:ext cx="2606933" cy="300082"/>
          </a:xfrm>
          <a:prstGeom prst="rect">
            <a:avLst/>
          </a:prstGeom>
          <a:noFill/>
        </p:spPr>
        <p:txBody>
          <a:bodyPr wrap="square" rtlCol="0">
            <a:spAutoFit/>
          </a:bodyPr>
          <a:lstStyle/>
          <a:p>
            <a:r>
              <a:rPr lang="en-US" sz="1350" b="1" dirty="0">
                <a:solidFill>
                  <a:prstClr val="black"/>
                </a:solidFill>
              </a:rPr>
              <a:t>Open Door Family Medical Center</a:t>
            </a:r>
          </a:p>
        </p:txBody>
      </p:sp>
      <p:graphicFrame>
        <p:nvGraphicFramePr>
          <p:cNvPr id="27" name="Table 26"/>
          <p:cNvGraphicFramePr>
            <a:graphicFrameLocks noGrp="1"/>
          </p:cNvGraphicFramePr>
          <p:nvPr>
            <p:extLst/>
          </p:nvPr>
        </p:nvGraphicFramePr>
        <p:xfrm>
          <a:off x="6136573" y="2461109"/>
          <a:ext cx="2057400" cy="278390"/>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0000"/>
                    </a:ext>
                  </a:extLst>
                </a:gridCol>
              </a:tblGrid>
              <a:tr h="139195">
                <a:tc>
                  <a:txBody>
                    <a:bodyPr/>
                    <a:lstStyle/>
                    <a:p>
                      <a:pPr algn="l" fontAlgn="b"/>
                      <a:r>
                        <a:rPr lang="en-US" sz="900" u="none" strike="noStrike" dirty="0">
                          <a:effectLst/>
                        </a:rPr>
                        <a:t>Daren Wu, MD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0"/>
                  </a:ext>
                </a:extLst>
              </a:tr>
              <a:tr h="139195">
                <a:tc>
                  <a:txBody>
                    <a:bodyPr/>
                    <a:lstStyle/>
                    <a:p>
                      <a:pPr algn="l" fontAlgn="b"/>
                      <a:r>
                        <a:rPr lang="en-US" sz="900" b="0" i="0" u="none" strike="noStrike" dirty="0">
                          <a:solidFill>
                            <a:srgbClr val="000000"/>
                          </a:solidFill>
                          <a:effectLst/>
                          <a:latin typeface="Calibri" panose="020F0502020204030204" pitchFamily="34" charset="0"/>
                        </a:rPr>
                        <a:t>Asaf Cohen, MD</a:t>
                      </a:r>
                    </a:p>
                  </a:txBody>
                  <a:tcPr marL="2035" marR="2035" marT="2035" marB="0" anchor="b"/>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extLst/>
          </p:nvPr>
        </p:nvGraphicFramePr>
        <p:xfrm>
          <a:off x="3037398" y="2953915"/>
          <a:ext cx="2703444" cy="278390"/>
        </p:xfrm>
        <a:graphic>
          <a:graphicData uri="http://schemas.openxmlformats.org/drawingml/2006/table">
            <a:tbl>
              <a:tblPr>
                <a:tableStyleId>{5C22544A-7EE6-4342-B048-85BDC9FD1C3A}</a:tableStyleId>
              </a:tblPr>
              <a:tblGrid>
                <a:gridCol w="2703444">
                  <a:extLst>
                    <a:ext uri="{9D8B030D-6E8A-4147-A177-3AD203B41FA5}">
                      <a16:colId xmlns:a16="http://schemas.microsoft.com/office/drawing/2014/main" val="20000"/>
                    </a:ext>
                  </a:extLst>
                </a:gridCol>
              </a:tblGrid>
              <a:tr h="139195">
                <a:tc>
                  <a:txBody>
                    <a:bodyPr/>
                    <a:lstStyle/>
                    <a:p>
                      <a:pPr algn="l" fontAlgn="b"/>
                      <a:r>
                        <a:rPr lang="en-US" sz="900" u="none" strike="noStrike" dirty="0">
                          <a:effectLst/>
                        </a:rPr>
                        <a:t>Satoko Kanahara, MD</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0"/>
                  </a:ext>
                </a:extLst>
              </a:tr>
              <a:tr h="139195">
                <a:tc>
                  <a:txBody>
                    <a:bodyPr/>
                    <a:lstStyle/>
                    <a:p>
                      <a:pPr algn="l" fontAlgn="b"/>
                      <a:r>
                        <a:rPr lang="en-US" sz="900" b="0" i="0" u="none" strike="noStrike" dirty="0">
                          <a:solidFill>
                            <a:srgbClr val="000000"/>
                          </a:solidFill>
                          <a:effectLst/>
                          <a:latin typeface="Calibri" panose="020F0502020204030204" pitchFamily="34" charset="0"/>
                        </a:rPr>
                        <a:t>Katrina Adams</a:t>
                      </a:r>
                    </a:p>
                  </a:txBody>
                  <a:tcPr marL="2035" marR="2035" marT="2035" marB="0" anchor="b"/>
                </a:tc>
                <a:extLst>
                  <a:ext uri="{0D108BD9-81ED-4DB2-BD59-A6C34878D82A}">
                    <a16:rowId xmlns:a16="http://schemas.microsoft.com/office/drawing/2014/main" val="10001"/>
                  </a:ext>
                </a:extLst>
              </a:tr>
            </a:tbl>
          </a:graphicData>
        </a:graphic>
      </p:graphicFrame>
      <p:graphicFrame>
        <p:nvGraphicFramePr>
          <p:cNvPr id="29" name="Table 28"/>
          <p:cNvGraphicFramePr>
            <a:graphicFrameLocks noGrp="1"/>
          </p:cNvGraphicFramePr>
          <p:nvPr>
            <p:extLst/>
          </p:nvPr>
        </p:nvGraphicFramePr>
        <p:xfrm>
          <a:off x="3021496" y="2115125"/>
          <a:ext cx="2703443" cy="570905"/>
        </p:xfrm>
        <a:graphic>
          <a:graphicData uri="http://schemas.openxmlformats.org/drawingml/2006/table">
            <a:tbl>
              <a:tblPr>
                <a:tableStyleId>{5C22544A-7EE6-4342-B048-85BDC9FD1C3A}</a:tableStyleId>
              </a:tblPr>
              <a:tblGrid>
                <a:gridCol w="2703443">
                  <a:extLst>
                    <a:ext uri="{9D8B030D-6E8A-4147-A177-3AD203B41FA5}">
                      <a16:colId xmlns:a16="http://schemas.microsoft.com/office/drawing/2014/main" val="20000"/>
                    </a:ext>
                  </a:extLst>
                </a:gridCol>
              </a:tblGrid>
              <a:tr h="139195">
                <a:tc>
                  <a:txBody>
                    <a:bodyPr/>
                    <a:lstStyle/>
                    <a:p>
                      <a:pPr algn="l" fontAlgn="b"/>
                      <a:r>
                        <a:rPr lang="en-US" sz="900" b="0" i="0" u="none" strike="noStrike" dirty="0">
                          <a:solidFill>
                            <a:schemeClr val="dk1"/>
                          </a:solidFill>
                          <a:effectLst/>
                          <a:latin typeface="+mn-lt"/>
                        </a:rPr>
                        <a:t>Regina</a:t>
                      </a:r>
                      <a:r>
                        <a:rPr lang="en-US" sz="900" b="0" i="0" u="none" strike="noStrike" baseline="0" dirty="0">
                          <a:solidFill>
                            <a:schemeClr val="dk1"/>
                          </a:solidFill>
                          <a:effectLst/>
                          <a:latin typeface="+mn-lt"/>
                        </a:rPr>
                        <a:t> Hammock, DO</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0"/>
                  </a:ext>
                </a:extLst>
              </a:tr>
              <a:tr h="153320">
                <a:tc>
                  <a:txBody>
                    <a:bodyPr/>
                    <a:lstStyle/>
                    <a:p>
                      <a:pPr algn="l" fontAlgn="b"/>
                      <a:r>
                        <a:rPr lang="en-US" sz="900" b="0" i="0" u="none" strike="noStrike" dirty="0" err="1">
                          <a:solidFill>
                            <a:srgbClr val="000000"/>
                          </a:solidFill>
                          <a:effectLst/>
                          <a:latin typeface="Calibri" panose="020F0502020204030204" pitchFamily="34" charset="0"/>
                        </a:rPr>
                        <a:t>Slava</a:t>
                      </a:r>
                      <a:r>
                        <a:rPr lang="en-US" sz="900" b="0" i="0" u="none" strike="noStrike" dirty="0">
                          <a:solidFill>
                            <a:srgbClr val="000000"/>
                          </a:solidFill>
                          <a:effectLst/>
                          <a:latin typeface="Calibri" panose="020F0502020204030204" pitchFamily="34" charset="0"/>
                        </a:rPr>
                        <a:t> </a:t>
                      </a:r>
                      <a:r>
                        <a:rPr lang="en-US" sz="900" b="0" i="0" u="none" strike="noStrike" dirty="0" err="1">
                          <a:solidFill>
                            <a:srgbClr val="000000"/>
                          </a:solidFill>
                          <a:effectLst/>
                          <a:latin typeface="Calibri" panose="020F0502020204030204" pitchFamily="34" charset="0"/>
                        </a:rPr>
                        <a:t>Gladstein</a:t>
                      </a:r>
                      <a:r>
                        <a:rPr lang="en-US" sz="900" b="0" i="0" u="none" strike="noStrike" dirty="0">
                          <a:solidFill>
                            <a:srgbClr val="000000"/>
                          </a:solidFill>
                          <a:effectLst/>
                          <a:latin typeface="Calibri" panose="020F0502020204030204" pitchFamily="34" charset="0"/>
                        </a:rPr>
                        <a:t>, DO</a:t>
                      </a:r>
                    </a:p>
                  </a:txBody>
                  <a:tcPr marL="2035" marR="2035" marT="2035" marB="0" anchor="b"/>
                </a:tc>
                <a:extLst>
                  <a:ext uri="{0D108BD9-81ED-4DB2-BD59-A6C34878D82A}">
                    <a16:rowId xmlns:a16="http://schemas.microsoft.com/office/drawing/2014/main" val="10001"/>
                  </a:ext>
                </a:extLst>
              </a:tr>
              <a:tr h="139195">
                <a:tc>
                  <a:txBody>
                    <a:bodyPr/>
                    <a:lstStyle/>
                    <a:p>
                      <a:pPr algn="l" fontAlgn="b"/>
                      <a:r>
                        <a:rPr lang="en-US" sz="900" b="0" i="0" u="none" strike="noStrike" dirty="0" err="1">
                          <a:solidFill>
                            <a:srgbClr val="000000"/>
                          </a:solidFill>
                          <a:effectLst/>
                          <a:latin typeface="Calibri" panose="020F0502020204030204" pitchFamily="34" charset="0"/>
                        </a:rPr>
                        <a:t>Rosalee</a:t>
                      </a:r>
                      <a:r>
                        <a:rPr lang="en-US" sz="900" b="0" i="0" u="none" strike="noStrike" dirty="0">
                          <a:solidFill>
                            <a:srgbClr val="000000"/>
                          </a:solidFill>
                          <a:effectLst/>
                          <a:latin typeface="Calibri" panose="020F0502020204030204" pitchFamily="34" charset="0"/>
                        </a:rPr>
                        <a:t> Nguyen, DO, MS</a:t>
                      </a:r>
                    </a:p>
                  </a:txBody>
                  <a:tcPr marL="2035" marR="2035" marT="2035" marB="0" anchor="b"/>
                </a:tc>
                <a:extLst>
                  <a:ext uri="{0D108BD9-81ED-4DB2-BD59-A6C34878D82A}">
                    <a16:rowId xmlns:a16="http://schemas.microsoft.com/office/drawing/2014/main" val="10002"/>
                  </a:ext>
                </a:extLst>
              </a:tr>
              <a:tr h="139195">
                <a:tc>
                  <a:txBody>
                    <a:bodyPr/>
                    <a:lstStyle/>
                    <a:p>
                      <a:pPr algn="l" fontAlgn="b"/>
                      <a:r>
                        <a:rPr lang="en-US" sz="900" b="0" i="0" u="none" strike="noStrike" dirty="0">
                          <a:solidFill>
                            <a:srgbClr val="000000"/>
                          </a:solidFill>
                          <a:effectLst/>
                          <a:latin typeface="Calibri" panose="020F0502020204030204" pitchFamily="34" charset="0"/>
                        </a:rPr>
                        <a:t>*</a:t>
                      </a:r>
                      <a:r>
                        <a:rPr lang="en-US" sz="900" b="0" i="0" u="none" strike="noStrike" dirty="0" err="1">
                          <a:solidFill>
                            <a:srgbClr val="000000"/>
                          </a:solidFill>
                          <a:effectLst/>
                          <a:latin typeface="Calibri" panose="020F0502020204030204" pitchFamily="34" charset="0"/>
                        </a:rPr>
                        <a:t>Ronnett</a:t>
                      </a:r>
                      <a:r>
                        <a:rPr lang="en-US" sz="900" b="0" i="0" u="none" strike="noStrike" baseline="0" dirty="0">
                          <a:solidFill>
                            <a:srgbClr val="000000"/>
                          </a:solidFill>
                          <a:effectLst/>
                          <a:latin typeface="Calibri" panose="020F0502020204030204" pitchFamily="34" charset="0"/>
                        </a:rPr>
                        <a:t> Davis</a:t>
                      </a:r>
                      <a:endParaRPr lang="en-US" sz="9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3"/>
                  </a:ext>
                </a:extLst>
              </a:tr>
            </a:tbl>
          </a:graphicData>
        </a:graphic>
      </p:graphicFrame>
      <p:sp>
        <p:nvSpPr>
          <p:cNvPr id="30" name="TextBox 29"/>
          <p:cNvSpPr txBox="1"/>
          <p:nvPr/>
        </p:nvSpPr>
        <p:spPr>
          <a:xfrm>
            <a:off x="6112525" y="2815343"/>
            <a:ext cx="2012870" cy="300082"/>
          </a:xfrm>
          <a:prstGeom prst="rect">
            <a:avLst/>
          </a:prstGeom>
          <a:noFill/>
        </p:spPr>
        <p:txBody>
          <a:bodyPr wrap="square" rtlCol="0">
            <a:spAutoFit/>
          </a:bodyPr>
          <a:lstStyle/>
          <a:p>
            <a:r>
              <a:rPr lang="en-US" sz="1350" b="1" dirty="0">
                <a:solidFill>
                  <a:prstClr val="black"/>
                </a:solidFill>
              </a:rPr>
              <a:t>Urban Health Plan</a:t>
            </a:r>
          </a:p>
        </p:txBody>
      </p:sp>
      <p:sp>
        <p:nvSpPr>
          <p:cNvPr id="31" name="TextBox 30"/>
          <p:cNvSpPr txBox="1"/>
          <p:nvPr/>
        </p:nvSpPr>
        <p:spPr>
          <a:xfrm>
            <a:off x="3131819" y="3240002"/>
            <a:ext cx="1962695" cy="300082"/>
          </a:xfrm>
          <a:prstGeom prst="rect">
            <a:avLst/>
          </a:prstGeom>
          <a:noFill/>
        </p:spPr>
        <p:txBody>
          <a:bodyPr wrap="square" rtlCol="0">
            <a:spAutoFit/>
          </a:bodyPr>
          <a:lstStyle/>
          <a:p>
            <a:r>
              <a:rPr lang="en-US" sz="1350" b="1" dirty="0">
                <a:solidFill>
                  <a:prstClr val="black"/>
                </a:solidFill>
              </a:rPr>
              <a:t>Academic Stakeholders</a:t>
            </a:r>
          </a:p>
        </p:txBody>
      </p:sp>
      <p:graphicFrame>
        <p:nvGraphicFramePr>
          <p:cNvPr id="32" name="Table 31"/>
          <p:cNvGraphicFramePr>
            <a:graphicFrameLocks noGrp="1"/>
          </p:cNvGraphicFramePr>
          <p:nvPr>
            <p:extLst/>
          </p:nvPr>
        </p:nvGraphicFramePr>
        <p:xfrm>
          <a:off x="6112524" y="4244279"/>
          <a:ext cx="2057400" cy="127765"/>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0000"/>
                    </a:ext>
                  </a:extLst>
                </a:gridCol>
              </a:tblGrid>
              <a:tr h="127765">
                <a:tc>
                  <a:txBody>
                    <a:bodyPr/>
                    <a:lstStyle/>
                    <a:p>
                      <a:pPr algn="l" fontAlgn="b"/>
                      <a:r>
                        <a:rPr lang="en-US" sz="800" u="none" strike="noStrike" dirty="0">
                          <a:effectLst/>
                        </a:rPr>
                        <a:t>*Dennis “Denny Moe” Mitchell</a:t>
                      </a:r>
                      <a:endParaRPr lang="en-US" sz="8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0"/>
                  </a:ext>
                </a:extLst>
              </a:tr>
            </a:tbl>
          </a:graphicData>
        </a:graphic>
      </p:graphicFrame>
      <p:sp>
        <p:nvSpPr>
          <p:cNvPr id="33" name="TextBox 32"/>
          <p:cNvSpPr txBox="1"/>
          <p:nvPr/>
        </p:nvSpPr>
        <p:spPr>
          <a:xfrm>
            <a:off x="6103616" y="3940721"/>
            <a:ext cx="2792451" cy="300082"/>
          </a:xfrm>
          <a:prstGeom prst="rect">
            <a:avLst/>
          </a:prstGeom>
          <a:noFill/>
        </p:spPr>
        <p:txBody>
          <a:bodyPr wrap="square" rtlCol="0">
            <a:spAutoFit/>
          </a:bodyPr>
          <a:lstStyle/>
          <a:p>
            <a:r>
              <a:rPr lang="en-US" sz="1350" b="1" dirty="0">
                <a:solidFill>
                  <a:prstClr val="black"/>
                </a:solidFill>
              </a:rPr>
              <a:t>Denny Moe’s Superstar Barbershop</a:t>
            </a:r>
          </a:p>
        </p:txBody>
      </p:sp>
      <p:sp>
        <p:nvSpPr>
          <p:cNvPr id="2" name="TextBox 1"/>
          <p:cNvSpPr txBox="1"/>
          <p:nvPr/>
        </p:nvSpPr>
        <p:spPr>
          <a:xfrm>
            <a:off x="3227562" y="4694969"/>
            <a:ext cx="2225440" cy="230832"/>
          </a:xfrm>
          <a:prstGeom prst="rect">
            <a:avLst/>
          </a:prstGeom>
          <a:noFill/>
        </p:spPr>
        <p:txBody>
          <a:bodyPr wrap="square" rtlCol="0">
            <a:spAutoFit/>
          </a:bodyPr>
          <a:lstStyle/>
          <a:p>
            <a:r>
              <a:rPr lang="en-US" sz="900" b="1" dirty="0">
                <a:solidFill>
                  <a:prstClr val="black"/>
                </a:solidFill>
              </a:rPr>
              <a:t>*</a:t>
            </a:r>
            <a:r>
              <a:rPr lang="en-US" sz="900" dirty="0">
                <a:solidFill>
                  <a:prstClr val="black"/>
                </a:solidFill>
              </a:rPr>
              <a:t>Patient/Community Stakeholders</a:t>
            </a:r>
          </a:p>
        </p:txBody>
      </p:sp>
      <p:graphicFrame>
        <p:nvGraphicFramePr>
          <p:cNvPr id="34" name="Table 33"/>
          <p:cNvGraphicFramePr>
            <a:graphicFrameLocks noGrp="1"/>
          </p:cNvGraphicFramePr>
          <p:nvPr>
            <p:extLst/>
          </p:nvPr>
        </p:nvGraphicFramePr>
        <p:xfrm>
          <a:off x="6112523" y="4745663"/>
          <a:ext cx="2057400" cy="255530"/>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0000"/>
                    </a:ext>
                  </a:extLst>
                </a:gridCol>
              </a:tblGrid>
              <a:tr h="127765">
                <a:tc>
                  <a:txBody>
                    <a:bodyPr/>
                    <a:lstStyle/>
                    <a:p>
                      <a:pPr algn="l" fontAlgn="b"/>
                      <a:r>
                        <a:rPr lang="en-US" sz="800" u="none" strike="noStrike" dirty="0">
                          <a:effectLst/>
                        </a:rPr>
                        <a:t>Anne Trontell, MD, MPH</a:t>
                      </a:r>
                      <a:endParaRPr lang="en-US" sz="800" b="0" i="0" u="none" strike="noStrike" dirty="0">
                        <a:solidFill>
                          <a:srgbClr val="000000"/>
                        </a:solidFill>
                        <a:effectLst/>
                        <a:latin typeface="Calibri" panose="020F0502020204030204" pitchFamily="34" charset="0"/>
                      </a:endParaRPr>
                    </a:p>
                  </a:txBody>
                  <a:tcPr marL="2035" marR="2035" marT="2035" marB="0" anchor="b"/>
                </a:tc>
                <a:extLst>
                  <a:ext uri="{0D108BD9-81ED-4DB2-BD59-A6C34878D82A}">
                    <a16:rowId xmlns:a16="http://schemas.microsoft.com/office/drawing/2014/main" val="10000"/>
                  </a:ext>
                </a:extLst>
              </a:tr>
              <a:tr h="127765">
                <a:tc>
                  <a:txBody>
                    <a:bodyPr/>
                    <a:lstStyle/>
                    <a:p>
                      <a:pPr algn="l" fontAlgn="b"/>
                      <a:r>
                        <a:rPr lang="en-US" sz="800" b="0" i="0" u="none" strike="noStrike" dirty="0">
                          <a:solidFill>
                            <a:srgbClr val="000000"/>
                          </a:solidFill>
                          <a:effectLst/>
                          <a:latin typeface="Calibri" panose="020F0502020204030204" pitchFamily="34" charset="0"/>
                        </a:rPr>
                        <a:t>Jess Robb</a:t>
                      </a:r>
                    </a:p>
                  </a:txBody>
                  <a:tcPr marL="2035" marR="2035" marT="2035" marB="0" anchor="b"/>
                </a:tc>
                <a:extLst>
                  <a:ext uri="{0D108BD9-81ED-4DB2-BD59-A6C34878D82A}">
                    <a16:rowId xmlns:a16="http://schemas.microsoft.com/office/drawing/2014/main" val="10001"/>
                  </a:ext>
                </a:extLst>
              </a:tr>
            </a:tbl>
          </a:graphicData>
        </a:graphic>
      </p:graphicFrame>
      <p:sp>
        <p:nvSpPr>
          <p:cNvPr id="35" name="TextBox 34"/>
          <p:cNvSpPr txBox="1"/>
          <p:nvPr/>
        </p:nvSpPr>
        <p:spPr>
          <a:xfrm>
            <a:off x="6136573" y="4509464"/>
            <a:ext cx="2792451" cy="300082"/>
          </a:xfrm>
          <a:prstGeom prst="rect">
            <a:avLst/>
          </a:prstGeom>
          <a:noFill/>
        </p:spPr>
        <p:txBody>
          <a:bodyPr wrap="square" rtlCol="0">
            <a:spAutoFit/>
          </a:bodyPr>
          <a:lstStyle/>
          <a:p>
            <a:r>
              <a:rPr lang="en-US" sz="1350" b="1" dirty="0">
                <a:solidFill>
                  <a:prstClr val="black"/>
                </a:solidFill>
              </a:rPr>
              <a:t>PCORI Project Officers</a:t>
            </a:r>
          </a:p>
        </p:txBody>
      </p:sp>
      <p:sp>
        <p:nvSpPr>
          <p:cNvPr id="3" name="Slide Number Placeholder 2"/>
          <p:cNvSpPr>
            <a:spLocks noGrp="1"/>
          </p:cNvSpPr>
          <p:nvPr>
            <p:ph type="sldNum" sz="quarter" idx="12"/>
          </p:nvPr>
        </p:nvSpPr>
        <p:spPr/>
        <p:txBody>
          <a:bodyPr/>
          <a:lstStyle/>
          <a:p>
            <a:fld id="{46ACE207-7526-4C84-96C1-AB393BCA22EA}" type="slidenum">
              <a:rPr lang="en-US" smtClean="0"/>
              <a:t>7</a:t>
            </a:fld>
            <a:endParaRPr lang="en-US"/>
          </a:p>
        </p:txBody>
      </p:sp>
    </p:spTree>
    <p:extLst>
      <p:ext uri="{BB962C8B-B14F-4D97-AF65-F5344CB8AC3E}">
        <p14:creationId xmlns:p14="http://schemas.microsoft.com/office/powerpoint/2010/main" val="387780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itle 1"/>
          <p:cNvSpPr>
            <a:spLocks noGrp="1"/>
          </p:cNvSpPr>
          <p:nvPr>
            <p:ph type="title"/>
          </p:nvPr>
        </p:nvSpPr>
        <p:spPr>
          <a:xfrm>
            <a:off x="1252958" y="189512"/>
            <a:ext cx="6172200" cy="608058"/>
          </a:xfrm>
          <a:solidFill>
            <a:schemeClr val="accent1">
              <a:lumMod val="20000"/>
              <a:lumOff val="80000"/>
            </a:schemeClr>
          </a:solidFill>
        </p:spPr>
        <p:txBody>
          <a:bodyPr>
            <a:noAutofit/>
          </a:bodyPr>
          <a:lstStyle/>
          <a:p>
            <a:pPr algn="ctr" eaLnBrk="1" hangingPunct="1"/>
            <a:r>
              <a:rPr lang="en-US" sz="4000" dirty="0">
                <a:solidFill>
                  <a:schemeClr val="tx2">
                    <a:lumMod val="50000"/>
                  </a:schemeClr>
                </a:solidFill>
                <a:latin typeface="Calibri" pitchFamily="34" charset="0"/>
              </a:rPr>
              <a:t>CAMP1 Qualitative Findings:</a:t>
            </a:r>
            <a:endParaRPr lang="en-US" sz="2400" dirty="0">
              <a:solidFill>
                <a:schemeClr val="tx2">
                  <a:lumMod val="50000"/>
                </a:schemeClr>
              </a:solidFill>
              <a:latin typeface="Calibri" pitchFamily="34" charset="0"/>
            </a:endParaRPr>
          </a:p>
        </p:txBody>
      </p:sp>
      <p:sp>
        <p:nvSpPr>
          <p:cNvPr id="411651" name="Content Placeholder 2"/>
          <p:cNvSpPr>
            <a:spLocks noGrp="1"/>
          </p:cNvSpPr>
          <p:nvPr>
            <p:ph idx="1"/>
          </p:nvPr>
        </p:nvSpPr>
        <p:spPr>
          <a:xfrm>
            <a:off x="166255" y="1281522"/>
            <a:ext cx="8839200" cy="3669169"/>
          </a:xfrm>
        </p:spPr>
        <p:txBody>
          <a:bodyPr>
            <a:normAutofit/>
          </a:bodyPr>
          <a:lstStyle/>
          <a:p>
            <a:pPr eaLnBrk="1" hangingPunct="1"/>
            <a:r>
              <a:rPr lang="en-US" sz="1700" b="1" u="sng" dirty="0">
                <a:solidFill>
                  <a:schemeClr val="tx2">
                    <a:lumMod val="50000"/>
                  </a:schemeClr>
                </a:solidFill>
                <a:latin typeface="Calibri" pitchFamily="34" charset="0"/>
              </a:rPr>
              <a:t>Patients</a:t>
            </a:r>
            <a:r>
              <a:rPr lang="en-US" sz="1700" b="1" dirty="0">
                <a:solidFill>
                  <a:schemeClr val="tx2">
                    <a:lumMod val="50000"/>
                  </a:schemeClr>
                </a:solidFill>
                <a:latin typeface="Calibri" pitchFamily="34" charset="0"/>
              </a:rPr>
              <a:t>:  </a:t>
            </a:r>
            <a:r>
              <a:rPr lang="en-US" sz="1700" dirty="0">
                <a:solidFill>
                  <a:schemeClr val="tx2">
                    <a:lumMod val="50000"/>
                  </a:schemeClr>
                </a:solidFill>
                <a:latin typeface="Calibri" pitchFamily="34" charset="0"/>
              </a:rPr>
              <a:t>Responses from the </a:t>
            </a:r>
            <a:r>
              <a:rPr lang="en-US" sz="1700" dirty="0" err="1">
                <a:solidFill>
                  <a:schemeClr val="tx2">
                    <a:lumMod val="50000"/>
                  </a:schemeClr>
                </a:solidFill>
                <a:latin typeface="Calibri" pitchFamily="34" charset="0"/>
              </a:rPr>
              <a:t>RPPS</a:t>
            </a:r>
            <a:r>
              <a:rPr lang="en-US" sz="1700" dirty="0">
                <a:solidFill>
                  <a:schemeClr val="tx2">
                    <a:lumMod val="50000"/>
                  </a:schemeClr>
                </a:solidFill>
                <a:latin typeface="Calibri" pitchFamily="34" charset="0"/>
              </a:rPr>
              <a:t> patient focus group indicated that many patients participated in the CAMP study in order to contribute to knowledge about CA-</a:t>
            </a:r>
            <a:r>
              <a:rPr lang="en-US" sz="1700" dirty="0" err="1">
                <a:solidFill>
                  <a:schemeClr val="tx2">
                    <a:lumMod val="50000"/>
                  </a:schemeClr>
                </a:solidFill>
                <a:latin typeface="Calibri" pitchFamily="34" charset="0"/>
              </a:rPr>
              <a:t>MRSA</a:t>
            </a:r>
            <a:r>
              <a:rPr lang="en-US" sz="1700" dirty="0">
                <a:solidFill>
                  <a:schemeClr val="tx2">
                    <a:lumMod val="50000"/>
                  </a:schemeClr>
                </a:solidFill>
                <a:latin typeface="Calibri" pitchFamily="34" charset="0"/>
              </a:rPr>
              <a:t> transmission and recurrence. Outcomes that patients were most concerned about include: </a:t>
            </a:r>
            <a:r>
              <a:rPr lang="en-US" sz="1700" b="1" dirty="0">
                <a:solidFill>
                  <a:srgbClr val="FF0000"/>
                </a:solidFill>
                <a:latin typeface="Calibri" pitchFamily="34" charset="0"/>
              </a:rPr>
              <a:t>recurrence</a:t>
            </a:r>
            <a:r>
              <a:rPr lang="en-US" sz="1700" dirty="0">
                <a:solidFill>
                  <a:srgbClr val="FF0000"/>
                </a:solidFill>
                <a:latin typeface="Calibri" pitchFamily="34" charset="0"/>
              </a:rPr>
              <a:t>,</a:t>
            </a:r>
            <a:r>
              <a:rPr lang="en-US" sz="1700" dirty="0">
                <a:latin typeface="Calibri" pitchFamily="34" charset="0"/>
              </a:rPr>
              <a:t> </a:t>
            </a:r>
            <a:r>
              <a:rPr lang="en-US" sz="1700" dirty="0">
                <a:solidFill>
                  <a:schemeClr val="tx2">
                    <a:lumMod val="50000"/>
                  </a:schemeClr>
                </a:solidFill>
                <a:latin typeface="Calibri" pitchFamily="34" charset="0"/>
              </a:rPr>
              <a:t>pain and inability to work. Among Research Town Hall participants, 78% ranked “</a:t>
            </a:r>
            <a:r>
              <a:rPr lang="en-US" sz="1700" b="1" dirty="0">
                <a:solidFill>
                  <a:srgbClr val="FF0000"/>
                </a:solidFill>
                <a:latin typeface="Calibri" pitchFamily="34" charset="0"/>
              </a:rPr>
              <a:t>Reducing the spread of MRSA in your household</a:t>
            </a:r>
            <a:r>
              <a:rPr lang="en-US" sz="1700" dirty="0">
                <a:solidFill>
                  <a:schemeClr val="tx2">
                    <a:lumMod val="50000"/>
                  </a:schemeClr>
                </a:solidFill>
                <a:latin typeface="Calibri" pitchFamily="34" charset="0"/>
              </a:rPr>
              <a:t>” as being “most important” on a scale of 1-5.</a:t>
            </a:r>
          </a:p>
          <a:p>
            <a:pPr eaLnBrk="1" hangingPunct="1"/>
            <a:r>
              <a:rPr lang="en-US" sz="1700" b="1" u="sng" dirty="0">
                <a:solidFill>
                  <a:schemeClr val="tx2">
                    <a:lumMod val="50000"/>
                  </a:schemeClr>
                </a:solidFill>
                <a:latin typeface="Calibri" pitchFamily="34" charset="0"/>
              </a:rPr>
              <a:t>Clinicians</a:t>
            </a:r>
            <a:r>
              <a:rPr lang="en-US" sz="1700" dirty="0">
                <a:solidFill>
                  <a:schemeClr val="tx2">
                    <a:lumMod val="50000"/>
                  </a:schemeClr>
                </a:solidFill>
                <a:latin typeface="Calibri" pitchFamily="34" charset="0"/>
              </a:rPr>
              <a:t>: “[It is assumed that] colonization is ongoing, because we’ve had </a:t>
            </a:r>
            <a:r>
              <a:rPr lang="en-US" sz="1700" b="1" dirty="0">
                <a:solidFill>
                  <a:srgbClr val="FF0000"/>
                </a:solidFill>
                <a:latin typeface="Calibri" pitchFamily="34" charset="0"/>
              </a:rPr>
              <a:t>patients return with recurrent infections. </a:t>
            </a:r>
            <a:r>
              <a:rPr lang="en-US" sz="1700" dirty="0">
                <a:solidFill>
                  <a:schemeClr val="tx2">
                    <a:lumMod val="50000"/>
                  </a:schemeClr>
                </a:solidFill>
                <a:latin typeface="Calibri" pitchFamily="34" charset="0"/>
              </a:rPr>
              <a:t>…If you just use systemic antibiotics, the nasal colonization persists. Another question to consider is if the source is in the house. We can take all measures to decolonize the person but if the infection is still in the house (pet, towel, sheets, </a:t>
            </a:r>
            <a:r>
              <a:rPr lang="en-US" sz="1700" dirty="0" err="1">
                <a:solidFill>
                  <a:schemeClr val="tx2">
                    <a:lumMod val="50000"/>
                  </a:schemeClr>
                </a:solidFill>
                <a:latin typeface="Calibri" pitchFamily="34" charset="0"/>
              </a:rPr>
              <a:t>etc</a:t>
            </a:r>
            <a:r>
              <a:rPr lang="en-US" sz="1700" dirty="0">
                <a:solidFill>
                  <a:schemeClr val="tx2">
                    <a:lumMod val="50000"/>
                  </a:schemeClr>
                </a:solidFill>
                <a:latin typeface="Calibri" pitchFamily="34" charset="0"/>
              </a:rPr>
              <a:t>), then it’s a huge factor.” – Dr. Balachandra</a:t>
            </a:r>
          </a:p>
          <a:p>
            <a:pPr eaLnBrk="1" hangingPunct="1"/>
            <a:r>
              <a:rPr lang="en-US" sz="1700" b="1" u="sng" dirty="0">
                <a:solidFill>
                  <a:schemeClr val="tx2">
                    <a:lumMod val="50000"/>
                  </a:schemeClr>
                </a:solidFill>
                <a:latin typeface="Calibri" pitchFamily="34" charset="0"/>
              </a:rPr>
              <a:t>Laboratory Investigators</a:t>
            </a:r>
            <a:r>
              <a:rPr lang="en-US" sz="1700" b="1" dirty="0">
                <a:solidFill>
                  <a:schemeClr val="tx2">
                    <a:lumMod val="50000"/>
                  </a:schemeClr>
                </a:solidFill>
                <a:latin typeface="Calibri" pitchFamily="34" charset="0"/>
              </a:rPr>
              <a:t>: </a:t>
            </a:r>
            <a:r>
              <a:rPr lang="en-US" sz="1700" dirty="0">
                <a:solidFill>
                  <a:schemeClr val="tx2">
                    <a:lumMod val="50000"/>
                  </a:schemeClr>
                </a:solidFill>
                <a:latin typeface="Calibri" pitchFamily="34" charset="0"/>
              </a:rPr>
              <a:t>“Does the MRSA </a:t>
            </a:r>
            <a:r>
              <a:rPr lang="en-US" sz="1700" b="1" dirty="0">
                <a:solidFill>
                  <a:srgbClr val="FF0000"/>
                </a:solidFill>
                <a:latin typeface="Calibri" pitchFamily="34" charset="0"/>
              </a:rPr>
              <a:t>recurrent </a:t>
            </a:r>
            <a:r>
              <a:rPr lang="en-US" sz="1700" b="1" dirty="0">
                <a:solidFill>
                  <a:schemeClr val="tx2">
                    <a:lumMod val="50000"/>
                  </a:schemeClr>
                </a:solidFill>
                <a:latin typeface="Calibri" pitchFamily="34" charset="0"/>
              </a:rPr>
              <a:t>phenotype </a:t>
            </a:r>
            <a:r>
              <a:rPr lang="en-US" sz="1700" dirty="0">
                <a:solidFill>
                  <a:schemeClr val="tx2">
                    <a:lumMod val="50000"/>
                  </a:schemeClr>
                </a:solidFill>
                <a:latin typeface="Calibri" pitchFamily="34" charset="0"/>
              </a:rPr>
              <a:t>reflect single or multiple genotypes?</a:t>
            </a:r>
            <a:endParaRPr lang="en-US" sz="1700" b="1" u="sng" dirty="0">
              <a:solidFill>
                <a:schemeClr val="tx2">
                  <a:lumMod val="50000"/>
                </a:schemeClr>
              </a:solidFill>
              <a:latin typeface="Calibri" pitchFamily="34" charset="0"/>
            </a:endParaRPr>
          </a:p>
          <a:p>
            <a:pPr eaLnBrk="1" hangingPunct="1"/>
            <a:r>
              <a:rPr lang="en-US" sz="1700" b="1" u="sng" dirty="0">
                <a:solidFill>
                  <a:schemeClr val="tx2">
                    <a:lumMod val="50000"/>
                  </a:schemeClr>
                </a:solidFill>
                <a:latin typeface="Calibri" pitchFamily="34" charset="0"/>
              </a:rPr>
              <a:t>Clinical Investigators:</a:t>
            </a:r>
            <a:r>
              <a:rPr lang="en-US" sz="1700" b="1" dirty="0">
                <a:solidFill>
                  <a:schemeClr val="tx2">
                    <a:lumMod val="50000"/>
                  </a:schemeClr>
                </a:solidFill>
                <a:latin typeface="Calibri" pitchFamily="34" charset="0"/>
              </a:rPr>
              <a:t> </a:t>
            </a:r>
            <a:r>
              <a:rPr lang="en-US" sz="1700" b="1" dirty="0">
                <a:solidFill>
                  <a:srgbClr val="FF0000"/>
                </a:solidFill>
                <a:latin typeface="Calibri" pitchFamily="34" charset="0"/>
              </a:rPr>
              <a:t>31% </a:t>
            </a:r>
            <a:r>
              <a:rPr lang="en-US" sz="1700" dirty="0">
                <a:solidFill>
                  <a:schemeClr val="tx2">
                    <a:lumMod val="50000"/>
                  </a:schemeClr>
                </a:solidFill>
                <a:latin typeface="Calibri" pitchFamily="34" charset="0"/>
              </a:rPr>
              <a:t>of MRSA+ wounds and </a:t>
            </a:r>
            <a:r>
              <a:rPr lang="en-US" sz="1700" b="1" dirty="0">
                <a:solidFill>
                  <a:srgbClr val="FF0000"/>
                </a:solidFill>
                <a:latin typeface="Calibri" pitchFamily="34" charset="0"/>
              </a:rPr>
              <a:t>28% </a:t>
            </a:r>
            <a:r>
              <a:rPr lang="en-US" sz="1700" dirty="0">
                <a:solidFill>
                  <a:schemeClr val="tx2">
                    <a:lumMod val="50000"/>
                  </a:schemeClr>
                </a:solidFill>
                <a:latin typeface="Calibri" pitchFamily="34" charset="0"/>
              </a:rPr>
              <a:t>of MSSA+ wounds are </a:t>
            </a:r>
            <a:r>
              <a:rPr lang="en-US" sz="1700" b="1" dirty="0">
                <a:solidFill>
                  <a:srgbClr val="FF0000"/>
                </a:solidFill>
                <a:latin typeface="Calibri" pitchFamily="34" charset="0"/>
              </a:rPr>
              <a:t>recurrent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5A9DD-A5F1-44DB-9D9E-64D834E398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p:nvSpPr>
        <p:spPr>
          <a:xfrm>
            <a:off x="2553488" y="859241"/>
            <a:ext cx="4039888" cy="415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1" u="none" strike="noStrike" kern="1200" cap="none" spc="0" normalizeH="0" baseline="0" noProof="0" dirty="0">
                <a:ln>
                  <a:noFill/>
                </a:ln>
                <a:solidFill>
                  <a:srgbClr val="44546A">
                    <a:lumMod val="50000"/>
                  </a:srgbClr>
                </a:solidFill>
                <a:effectLst/>
                <a:uLnTx/>
                <a:uFillTx/>
                <a:latin typeface="Calibri"/>
                <a:ea typeface="+mn-ea"/>
                <a:cs typeface="+mn-cs"/>
              </a:rPr>
              <a:t>Convergence of CER/PCOR Interests</a:t>
            </a:r>
            <a:endParaRPr kumimoji="0" lang="en-US" sz="2100" b="0" i="1"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1415140" y="4914687"/>
            <a:ext cx="6276476" cy="13619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srgbClr val="FF0000"/>
                </a:solidFill>
                <a:effectLst/>
                <a:uLnTx/>
                <a:uFillTx/>
                <a:latin typeface="Calibri"/>
                <a:ea typeface="+mn-ea"/>
                <a:cs typeface="+mn-cs"/>
              </a:rPr>
              <a:t>THIS CONVERGENCE OF INTERESTS LED US TO FOCUS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0" u="sng" strike="noStrike" kern="1200" cap="none" spc="0" normalizeH="0" baseline="0" noProof="0" dirty="0">
                <a:ln>
                  <a:noFill/>
                </a:ln>
                <a:solidFill>
                  <a:srgbClr val="FF0000"/>
                </a:solidFill>
                <a:effectLst/>
                <a:uLnTx/>
                <a:uFillTx/>
                <a:latin typeface="Calibri"/>
                <a:ea typeface="+mn-ea"/>
                <a:cs typeface="+mn-cs"/>
              </a:rPr>
              <a:t>LABORATORY &amp; CLINICAL CORRELATES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0" u="sng" strike="noStrike" kern="1200" cap="none" spc="0" normalizeH="0" baseline="0" noProof="0" dirty="0">
                <a:ln>
                  <a:noFill/>
                </a:ln>
                <a:solidFill>
                  <a:srgbClr val="FF0000"/>
                </a:solidFill>
                <a:effectLst/>
                <a:uLnTx/>
                <a:uFillTx/>
                <a:latin typeface="Calibri"/>
                <a:ea typeface="+mn-ea"/>
                <a:cs typeface="+mn-cs"/>
              </a:rPr>
              <a:t>OF INFECTION RECURRENCE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srgbClr val="FF0000"/>
                </a:solidFill>
                <a:effectLst/>
                <a:uLnTx/>
                <a:uFillTx/>
                <a:latin typeface="Calibri"/>
                <a:ea typeface="+mn-ea"/>
                <a:cs typeface="+mn-cs"/>
              </a:rPr>
              <a:t>AND TO PRIORITIZE THE STUDY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0" u="sng" strike="noStrike" kern="1200" cap="none" spc="0" normalizeH="0" baseline="0" noProof="0" dirty="0">
                <a:ln>
                  <a:noFill/>
                </a:ln>
                <a:solidFill>
                  <a:srgbClr val="FF0000"/>
                </a:solidFill>
                <a:effectLst/>
                <a:uLnTx/>
                <a:uFillTx/>
                <a:latin typeface="Calibri"/>
                <a:ea typeface="+mn-ea"/>
                <a:cs typeface="+mn-cs"/>
              </a:rPr>
              <a:t>PREVENTION OF INFECTION RECURRENCE</a:t>
            </a:r>
          </a:p>
        </p:txBody>
      </p:sp>
    </p:spTree>
    <p:extLst>
      <p:ext uri="{BB962C8B-B14F-4D97-AF65-F5344CB8AC3E}">
        <p14:creationId xmlns:p14="http://schemas.microsoft.com/office/powerpoint/2010/main" val="44629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12481499"/>
              </p:ext>
            </p:extLst>
          </p:nvPr>
        </p:nvGraphicFramePr>
        <p:xfrm>
          <a:off x="5945746" y="1732547"/>
          <a:ext cx="2957623" cy="4307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hart 135"/>
          <p:cNvGraphicFramePr>
            <a:graphicFrameLocks/>
          </p:cNvGraphicFramePr>
          <p:nvPr>
            <p:extLst>
              <p:ext uri="{D42A27DB-BD31-4B8C-83A1-F6EECF244321}">
                <p14:modId xmlns:p14="http://schemas.microsoft.com/office/powerpoint/2010/main" val="554691725"/>
              </p:ext>
            </p:extLst>
          </p:nvPr>
        </p:nvGraphicFramePr>
        <p:xfrm>
          <a:off x="268705" y="1732547"/>
          <a:ext cx="5470358" cy="4174957"/>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75"/>
          <p:cNvSpPr txBox="1">
            <a:spLocks noChangeArrowheads="1"/>
          </p:cNvSpPr>
          <p:nvPr/>
        </p:nvSpPr>
        <p:spPr bwMode="auto">
          <a:xfrm>
            <a:off x="1267327" y="815808"/>
            <a:ext cx="6705600" cy="66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defTabSz="4702175">
              <a:defRPr sz="2400">
                <a:solidFill>
                  <a:schemeClr val="tx1"/>
                </a:solidFill>
                <a:latin typeface="Times" charset="0"/>
                <a:ea typeface="MS PGothic" pitchFamily="34" charset="-128"/>
              </a:defRPr>
            </a:lvl1pPr>
            <a:lvl2pPr marL="742950" indent="-285750" defTabSz="4702175">
              <a:defRPr sz="2400">
                <a:solidFill>
                  <a:schemeClr val="tx1"/>
                </a:solidFill>
                <a:latin typeface="Times" charset="0"/>
                <a:ea typeface="MS PGothic" pitchFamily="34" charset="-128"/>
              </a:defRPr>
            </a:lvl2pPr>
            <a:lvl3pPr marL="1143000" indent="-228600" defTabSz="4702175">
              <a:defRPr sz="2400">
                <a:solidFill>
                  <a:schemeClr val="tx1"/>
                </a:solidFill>
                <a:latin typeface="Times" charset="0"/>
                <a:ea typeface="MS PGothic" pitchFamily="34" charset="-128"/>
              </a:defRPr>
            </a:lvl3pPr>
            <a:lvl4pPr marL="1600200" indent="-228600" defTabSz="4702175">
              <a:defRPr sz="2400">
                <a:solidFill>
                  <a:schemeClr val="tx1"/>
                </a:solidFill>
                <a:latin typeface="Times" charset="0"/>
                <a:ea typeface="MS PGothic" pitchFamily="34" charset="-128"/>
              </a:defRPr>
            </a:lvl4pPr>
            <a:lvl5pPr marL="2057400" indent="-228600" defTabSz="4702175">
              <a:defRPr sz="2400">
                <a:solidFill>
                  <a:schemeClr val="tx1"/>
                </a:solidFill>
                <a:latin typeface="Times" charset="0"/>
                <a:ea typeface="MS PGothic" pitchFamily="34" charset="-128"/>
              </a:defRPr>
            </a:lvl5pPr>
            <a:lvl6pPr marL="2514600" indent="-228600" defTabSz="47021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47021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47021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4702175" eaLnBrk="0" fontAlgn="base" hangingPunct="0">
              <a:spcBef>
                <a:spcPct val="0"/>
              </a:spcBef>
              <a:spcAft>
                <a:spcPct val="0"/>
              </a:spcAft>
              <a:defRPr sz="2400">
                <a:solidFill>
                  <a:schemeClr val="tx1"/>
                </a:solidFill>
                <a:latin typeface="Times" charset="0"/>
                <a:ea typeface="MS PGothic" pitchFamily="34" charset="-128"/>
              </a:defRPr>
            </a:lvl9pPr>
          </a:lstStyle>
          <a:p>
            <a:pPr algn="ctr" fontAlgn="auto">
              <a:spcBef>
                <a:spcPts val="0"/>
              </a:spcBef>
              <a:spcAft>
                <a:spcPts val="0"/>
              </a:spcAft>
            </a:pPr>
            <a:r>
              <a:rPr lang="en-US" sz="3700" b="1" dirty="0">
                <a:solidFill>
                  <a:srgbClr val="1735A3"/>
                </a:solidFill>
                <a:latin typeface="Calibri"/>
                <a:cs typeface="+mn-cs"/>
              </a:rPr>
              <a:t>CAMP1 Clinical Outcomes </a:t>
            </a:r>
            <a:r>
              <a:rPr lang="en-US" b="1" i="1" dirty="0">
                <a:solidFill>
                  <a:srgbClr val="1735A3"/>
                </a:solidFill>
                <a:latin typeface="Calibri"/>
                <a:cs typeface="+mn-cs"/>
              </a:rPr>
              <a:t>(n=153)</a:t>
            </a:r>
          </a:p>
        </p:txBody>
      </p:sp>
    </p:spTree>
    <p:extLst>
      <p:ext uri="{BB962C8B-B14F-4D97-AF65-F5344CB8AC3E}">
        <p14:creationId xmlns:p14="http://schemas.microsoft.com/office/powerpoint/2010/main" val="67574326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20130</TotalTime>
  <Words>5060</Words>
  <Application>Microsoft Office PowerPoint</Application>
  <PresentationFormat>On-screen Show (4:3)</PresentationFormat>
  <Paragraphs>910</Paragraphs>
  <Slides>48</Slides>
  <Notes>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ＭＳ Ｐゴシック</vt:lpstr>
      <vt:lpstr>ＭＳ Ｐゴシック</vt:lpstr>
      <vt:lpstr>Arial</vt:lpstr>
      <vt:lpstr>Calibri</vt:lpstr>
      <vt:lpstr>Calibri </vt:lpstr>
      <vt:lpstr>Calibri Light</vt:lpstr>
      <vt:lpstr>Gill Sans MT</vt:lpstr>
      <vt:lpstr>ITC Stone Sans Std Medium</vt:lpstr>
      <vt:lpstr>Lucida Grande</vt:lpstr>
      <vt:lpstr>Times New Roman</vt:lpstr>
      <vt:lpstr>Trebuchet MS</vt:lpstr>
      <vt:lpstr>Wingdings</vt:lpstr>
      <vt:lpstr>Wingdings 3</vt:lpstr>
      <vt:lpstr>Retrospect</vt:lpstr>
      <vt:lpstr>PowerPoint Presentation</vt:lpstr>
      <vt:lpstr>DISCLOSURE</vt:lpstr>
      <vt:lpstr>SPECTRUM OF  TRANSLATIONAL RESEARCH</vt:lpstr>
      <vt:lpstr>PowerPoint Presentation</vt:lpstr>
      <vt:lpstr>Patient-Centered CER Study of Home-based Interventions  to Prevent CA-MRSA  Infection Recurrence:  CA-MRSA Project 2 (CAMP2)</vt:lpstr>
      <vt:lpstr>TYPES OF STAKEHOLDERS</vt:lpstr>
      <vt:lpstr>PowerPoint Presentation</vt:lpstr>
      <vt:lpstr>CAMP1 Qualitative Findings:</vt:lpstr>
      <vt:lpstr>PowerPoint Presentation</vt:lpstr>
      <vt:lpstr>PowerPoint Presentation</vt:lpstr>
      <vt:lpstr>CAMP2 Participating Sites</vt:lpstr>
      <vt:lpstr>PowerPoint Presentation</vt:lpstr>
      <vt:lpstr>PowerPoint Presentation</vt:lpstr>
      <vt:lpstr>CAMP2 Household Specimens  Meta-Genomics</vt:lpstr>
      <vt:lpstr>PowerPoint Presentation</vt:lpstr>
      <vt:lpstr>PowerPoint Presentation</vt:lpstr>
      <vt:lpstr>PowerPoint Presentation</vt:lpstr>
      <vt:lpstr>PowerPoint Presentation</vt:lpstr>
      <vt:lpstr>Obesity, Cardiometabolic Risk  and Adolescent Pregnancy:   Building a De-Identified Electronic Clinical Database to Examine the Biological and Social Determinants of Nutritional Status, Pregnancy and Birth Outcomes</vt:lpstr>
      <vt:lpstr>PowerPoint Presentation</vt:lpstr>
      <vt:lpstr>COLLABORATORS</vt:lpstr>
      <vt:lpstr>TYPES OF STAKEHOLDERS</vt:lpstr>
      <vt:lpstr>PowerPoint Presentation</vt:lpstr>
      <vt:lpstr>PowerPoint Presentation</vt:lpstr>
      <vt:lpstr>PowerPoint Presentation</vt:lpstr>
      <vt:lpstr>PowerPoint Presentation</vt:lpstr>
      <vt:lpstr>SACKLER – FROM BIG PICTURE TO IMPLEMENTATION</vt:lpstr>
      <vt:lpstr>CARDIOMETABOLIC ANALYSIS </vt:lpstr>
      <vt:lpstr>PowerPoint Presentation</vt:lpstr>
      <vt:lpstr>ABNORMAL BLOOD PRESSURE BY BMI PERCENTILE</vt:lpstr>
      <vt:lpstr>PowerPoint Presentation</vt:lpstr>
      <vt:lpstr>PREGNANCY &amp; BIRTH OUTCOMES ANALYSES</vt:lpstr>
      <vt:lpstr>LOW BIRTHWEIGHT BY MATERNAL BMI GROUP</vt:lpstr>
      <vt:lpstr>HIGH BIRTHWEIGHT BY MATERNAL BMI</vt:lpstr>
      <vt:lpstr>PowerPoint Presentation</vt:lpstr>
      <vt:lpstr>SACKLER DISSEMINATION</vt:lpstr>
      <vt:lpstr>Team Science Principles  of Community-Academic  Research-to-Practice Partnerships</vt:lpstr>
      <vt:lpstr>COMPARISON OF CAMP2 &amp; SACKLER STUDIES</vt:lpstr>
      <vt:lpstr>Team Meeting Agenda Template</vt:lpstr>
      <vt:lpstr>Sample Breakout: Collaborative Grant Writing Activity</vt:lpstr>
      <vt:lpstr>PowerPoint Presentation</vt:lpstr>
      <vt:lpstr>SPECTRUM OF  TRANSLATIONAL RESEARCH</vt:lpstr>
      <vt:lpstr>CRITICAL STEPS FOR  PARTNERSHIP DEVELOPMENT FOR LITTLE DATA &amp; BIG DATA STUDIES</vt:lpstr>
      <vt:lpstr>PowerPoint Presentation</vt:lpstr>
      <vt:lpstr>THANK YOU!</vt:lpstr>
      <vt:lpstr>THANK YOU!</vt:lpstr>
      <vt:lpstr>Pragmatic-Explanatory Continuum Indicator Summary (PRECIS) Tool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Rodriguez</dc:creator>
  <cp:lastModifiedBy>CC-GUEST</cp:lastModifiedBy>
  <cp:revision>387</cp:revision>
  <cp:lastPrinted>2017-09-11T23:44:38Z</cp:lastPrinted>
  <dcterms:created xsi:type="dcterms:W3CDTF">2016-04-19T14:35:40Z</dcterms:created>
  <dcterms:modified xsi:type="dcterms:W3CDTF">2017-09-15T11:37:47Z</dcterms:modified>
</cp:coreProperties>
</file>